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441" r:id="rId2"/>
    <p:sldId id="693" r:id="rId3"/>
    <p:sldId id="694" r:id="rId4"/>
    <p:sldId id="695" r:id="rId5"/>
    <p:sldId id="730" r:id="rId6"/>
    <p:sldId id="731" r:id="rId7"/>
    <p:sldId id="732" r:id="rId8"/>
    <p:sldId id="697" r:id="rId9"/>
    <p:sldId id="657" r:id="rId10"/>
    <p:sldId id="663" r:id="rId11"/>
    <p:sldId id="704" r:id="rId12"/>
    <p:sldId id="703" r:id="rId13"/>
    <p:sldId id="729" r:id="rId14"/>
    <p:sldId id="705" r:id="rId15"/>
    <p:sldId id="666" r:id="rId16"/>
    <p:sldId id="706" r:id="rId17"/>
    <p:sldId id="707" r:id="rId18"/>
    <p:sldId id="708" r:id="rId19"/>
    <p:sldId id="668" r:id="rId20"/>
    <p:sldId id="698" r:id="rId21"/>
    <p:sldId id="700" r:id="rId22"/>
    <p:sldId id="711" r:id="rId23"/>
    <p:sldId id="710" r:id="rId24"/>
    <p:sldId id="714" r:id="rId25"/>
    <p:sldId id="715" r:id="rId26"/>
    <p:sldId id="716" r:id="rId27"/>
    <p:sldId id="712" r:id="rId28"/>
    <p:sldId id="717" r:id="rId29"/>
    <p:sldId id="718" r:id="rId30"/>
    <p:sldId id="720" r:id="rId31"/>
    <p:sldId id="719" r:id="rId32"/>
    <p:sldId id="699" r:id="rId33"/>
    <p:sldId id="701" r:id="rId34"/>
    <p:sldId id="721" r:id="rId35"/>
    <p:sldId id="723" r:id="rId36"/>
    <p:sldId id="722" r:id="rId37"/>
    <p:sldId id="724" r:id="rId38"/>
    <p:sldId id="725" r:id="rId39"/>
    <p:sldId id="727" r:id="rId40"/>
    <p:sldId id="728" r:id="rId41"/>
    <p:sldId id="737" r:id="rId42"/>
    <p:sldId id="702" r:id="rId43"/>
    <p:sldId id="487" r:id="rId44"/>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FF2600"/>
    <a:srgbClr val="3194A4"/>
    <a:srgbClr val="B8B2A9"/>
    <a:srgbClr val="EAEAEA"/>
    <a:srgbClr val="FFFFFF"/>
    <a:srgbClr val="32607D"/>
    <a:srgbClr val="31607D"/>
    <a:srgbClr val="BD081C"/>
    <a:srgbClr val="BF60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97" autoAdjust="0"/>
    <p:restoredTop sz="86408" autoAdjust="0"/>
  </p:normalViewPr>
  <p:slideViewPr>
    <p:cSldViewPr snapToGrid="0" snapToObjects="1">
      <p:cViewPr varScale="1">
        <p:scale>
          <a:sx n="77" d="100"/>
          <a:sy n="77" d="100"/>
        </p:scale>
        <p:origin x="208" y="248"/>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7/2/24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7/2/24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29</a:t>
            </a:fld>
            <a:endParaRPr lang="en-US"/>
          </a:p>
        </p:txBody>
      </p:sp>
    </p:spTree>
    <p:extLst>
      <p:ext uri="{BB962C8B-B14F-4D97-AF65-F5344CB8AC3E}">
        <p14:creationId xmlns:p14="http://schemas.microsoft.com/office/powerpoint/2010/main" val="2125239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30</a:t>
            </a:fld>
            <a:endParaRPr lang="en-US"/>
          </a:p>
        </p:txBody>
      </p:sp>
    </p:spTree>
    <p:extLst>
      <p:ext uri="{BB962C8B-B14F-4D97-AF65-F5344CB8AC3E}">
        <p14:creationId xmlns:p14="http://schemas.microsoft.com/office/powerpoint/2010/main" val="1657640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31</a:t>
            </a:fld>
            <a:endParaRPr lang="en-US"/>
          </a:p>
        </p:txBody>
      </p:sp>
    </p:spTree>
    <p:extLst>
      <p:ext uri="{BB962C8B-B14F-4D97-AF65-F5344CB8AC3E}">
        <p14:creationId xmlns:p14="http://schemas.microsoft.com/office/powerpoint/2010/main" val="330859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32</a:t>
            </a:fld>
            <a:endParaRPr lang="en-US"/>
          </a:p>
        </p:txBody>
      </p:sp>
    </p:spTree>
    <p:extLst>
      <p:ext uri="{BB962C8B-B14F-4D97-AF65-F5344CB8AC3E}">
        <p14:creationId xmlns:p14="http://schemas.microsoft.com/office/powerpoint/2010/main" val="1604696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36</a:t>
            </a:fld>
            <a:endParaRPr lang="en-US"/>
          </a:p>
        </p:txBody>
      </p:sp>
    </p:spTree>
    <p:extLst>
      <p:ext uri="{BB962C8B-B14F-4D97-AF65-F5344CB8AC3E}">
        <p14:creationId xmlns:p14="http://schemas.microsoft.com/office/powerpoint/2010/main" val="218752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41</a:t>
            </a:fld>
            <a:endParaRPr lang="en-US"/>
          </a:p>
        </p:txBody>
      </p:sp>
    </p:spTree>
    <p:extLst>
      <p:ext uri="{BB962C8B-B14F-4D97-AF65-F5344CB8AC3E}">
        <p14:creationId xmlns:p14="http://schemas.microsoft.com/office/powerpoint/2010/main" val="88565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42</a:t>
            </a:fld>
            <a:endParaRPr lang="en-US"/>
          </a:p>
        </p:txBody>
      </p:sp>
    </p:spTree>
    <p:extLst>
      <p:ext uri="{BB962C8B-B14F-4D97-AF65-F5344CB8AC3E}">
        <p14:creationId xmlns:p14="http://schemas.microsoft.com/office/powerpoint/2010/main" val="1115020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9</a:t>
            </a:fld>
            <a:endParaRPr lang="en-US"/>
          </a:p>
        </p:txBody>
      </p:sp>
    </p:spTree>
    <p:extLst>
      <p:ext uri="{BB962C8B-B14F-4D97-AF65-F5344CB8AC3E}">
        <p14:creationId xmlns:p14="http://schemas.microsoft.com/office/powerpoint/2010/main" val="3541934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20</a:t>
            </a:fld>
            <a:endParaRPr lang="en-US"/>
          </a:p>
        </p:txBody>
      </p:sp>
    </p:spTree>
    <p:extLst>
      <p:ext uri="{BB962C8B-B14F-4D97-AF65-F5344CB8AC3E}">
        <p14:creationId xmlns:p14="http://schemas.microsoft.com/office/powerpoint/2010/main" val="198921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23</a:t>
            </a:fld>
            <a:endParaRPr lang="en-US"/>
          </a:p>
        </p:txBody>
      </p:sp>
    </p:spTree>
    <p:extLst>
      <p:ext uri="{BB962C8B-B14F-4D97-AF65-F5344CB8AC3E}">
        <p14:creationId xmlns:p14="http://schemas.microsoft.com/office/powerpoint/2010/main" val="168572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39615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271948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26</a:t>
            </a:fld>
            <a:endParaRPr lang="en-US"/>
          </a:p>
        </p:txBody>
      </p:sp>
    </p:spTree>
    <p:extLst>
      <p:ext uri="{BB962C8B-B14F-4D97-AF65-F5344CB8AC3E}">
        <p14:creationId xmlns:p14="http://schemas.microsoft.com/office/powerpoint/2010/main" val="3301400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27</a:t>
            </a:fld>
            <a:endParaRPr lang="en-US"/>
          </a:p>
        </p:txBody>
      </p:sp>
    </p:spTree>
    <p:extLst>
      <p:ext uri="{BB962C8B-B14F-4D97-AF65-F5344CB8AC3E}">
        <p14:creationId xmlns:p14="http://schemas.microsoft.com/office/powerpoint/2010/main" val="1238673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Lipophilicity: Experimental results of octanol/water distribution coefficient</a:t>
            </a:r>
            <a:r>
              <a:rPr lang="zh-CN" altLang="en-US" dirty="0"/>
              <a:t> </a:t>
            </a:r>
            <a:r>
              <a:rPr lang="en-US" dirty="0"/>
              <a:t>(</a:t>
            </a:r>
            <a:r>
              <a:rPr lang="en-US" dirty="0" err="1"/>
              <a:t>logD</a:t>
            </a:r>
            <a:r>
              <a:rPr lang="en-US" dirty="0"/>
              <a:t> at pH 7.4).</a:t>
            </a:r>
          </a:p>
          <a:p>
            <a:r>
              <a:rPr lang="en-US" dirty="0"/>
              <a:t>ESOL: Water solubility data(log solubility in mols per </a:t>
            </a:r>
            <a:r>
              <a:rPr lang="en-US" dirty="0" err="1"/>
              <a:t>litre</a:t>
            </a:r>
            <a:r>
              <a:rPr lang="en-US" dirty="0"/>
              <a:t>) for common organic small molecules.</a:t>
            </a:r>
          </a:p>
          <a:p>
            <a:r>
              <a:rPr lang="en-US" dirty="0" err="1"/>
              <a:t>FreeSolv</a:t>
            </a:r>
            <a:r>
              <a:rPr lang="en-US" dirty="0"/>
              <a:t>: Experimental and calculated hydration free energy of small molecules in water.</a:t>
            </a:r>
          </a:p>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28</a:t>
            </a:fld>
            <a:endParaRPr lang="en-US"/>
          </a:p>
        </p:txBody>
      </p:sp>
    </p:spTree>
    <p:extLst>
      <p:ext uri="{BB962C8B-B14F-4D97-AF65-F5344CB8AC3E}">
        <p14:creationId xmlns:p14="http://schemas.microsoft.com/office/powerpoint/2010/main" val="459079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7.png"/><Relationship Id="rId7" Type="http://schemas.openxmlformats.org/officeDocument/2006/relationships/image" Target="../media/image380.png"/><Relationship Id="rId2" Type="http://schemas.openxmlformats.org/officeDocument/2006/relationships/image" Target="../media/image330.png"/><Relationship Id="rId1" Type="http://schemas.openxmlformats.org/officeDocument/2006/relationships/slideLayout" Target="../slideLayouts/slideLayout12.xml"/><Relationship Id="rId6" Type="http://schemas.openxmlformats.org/officeDocument/2006/relationships/image" Target="../media/image371.png"/><Relationship Id="rId5"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00.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1.png"/><Relationship Id="rId7" Type="http://schemas.openxmlformats.org/officeDocument/2006/relationships/image" Target="../media/image460.png"/><Relationship Id="rId2" Type="http://schemas.openxmlformats.org/officeDocument/2006/relationships/image" Target="../media/image410.png"/><Relationship Id="rId1" Type="http://schemas.openxmlformats.org/officeDocument/2006/relationships/slideLayout" Target="../slideLayouts/slideLayout12.xml"/><Relationship Id="rId6" Type="http://schemas.openxmlformats.org/officeDocument/2006/relationships/image" Target="../media/image451.png"/><Relationship Id="rId5" Type="http://schemas.openxmlformats.org/officeDocument/2006/relationships/image" Target="../media/image441.png"/><Relationship Id="rId10" Type="http://schemas.openxmlformats.org/officeDocument/2006/relationships/image" Target="../media/image480.png"/><Relationship Id="rId4" Type="http://schemas.openxmlformats.org/officeDocument/2006/relationships/image" Target="../media/image431.png"/><Relationship Id="rId9" Type="http://schemas.microsoft.com/office/2007/relationships/hdphoto" Target="../media/hdphoto9.wdp"/></Relationships>
</file>

<file path=ppt/slides/_rels/slide14.xml.rels><?xml version="1.0" encoding="UTF-8" standalone="yes"?>
<Relationships xmlns="http://schemas.openxmlformats.org/package/2006/relationships"><Relationship Id="rId3" Type="http://schemas.openxmlformats.org/officeDocument/2006/relationships/image" Target="../media/image4200.png"/><Relationship Id="rId2" Type="http://schemas.openxmlformats.org/officeDocument/2006/relationships/image" Target="../media/image491.png"/><Relationship Id="rId1" Type="http://schemas.openxmlformats.org/officeDocument/2006/relationships/slideLayout" Target="../slideLayouts/slideLayout1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20.png"/><Relationship Id="rId18" Type="http://schemas.openxmlformats.org/officeDocument/2006/relationships/image" Target="../media/image60.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510.png"/><Relationship Id="rId17" Type="http://schemas.openxmlformats.org/officeDocument/2006/relationships/image" Target="../media/image59.png"/><Relationship Id="rId2" Type="http://schemas.openxmlformats.org/officeDocument/2006/relationships/image" Target="../media/image37.png"/><Relationship Id="rId16" Type="http://schemas.openxmlformats.org/officeDocument/2006/relationships/image" Target="../media/image550.png"/><Relationship Id="rId1" Type="http://schemas.openxmlformats.org/officeDocument/2006/relationships/slideLayout" Target="../slideLayouts/slideLayout12.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440.png"/><Relationship Id="rId15" Type="http://schemas.openxmlformats.org/officeDocument/2006/relationships/image" Target="../media/image540.png"/><Relationship Id="rId10" Type="http://schemas.openxmlformats.org/officeDocument/2006/relationships/image" Target="../media/image490.png"/><Relationship Id="rId19" Type="http://schemas.openxmlformats.org/officeDocument/2006/relationships/image" Target="../media/image580.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530.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5.png"/><Relationship Id="rId3" Type="http://schemas.openxmlformats.org/officeDocument/2006/relationships/image" Target="../media/image60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0.png"/><Relationship Id="rId16"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hyperlink" Target="https://ogb.stanford.edu/docs/graphprop/"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_rels/slide2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7.emf"/><Relationship Id="rId1" Type="http://schemas.openxmlformats.org/officeDocument/2006/relationships/slideLayout" Target="../slideLayouts/slideLayout12.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7.png"/><Relationship Id="rId17" Type="http://schemas.openxmlformats.org/officeDocument/2006/relationships/image" Target="../media/image80.emf"/><Relationship Id="rId2" Type="http://schemas.openxmlformats.org/officeDocument/2006/relationships/notesSlide" Target="../notesSlides/notesSlide4.xml"/><Relationship Id="rId16" Type="http://schemas.openxmlformats.org/officeDocument/2006/relationships/image" Target="../media/image79.emf"/><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78.emf"/><Relationship Id="rId15" Type="http://schemas.openxmlformats.org/officeDocument/2006/relationships/image" Target="../media/image90.png"/><Relationship Id="rId10" Type="http://schemas.openxmlformats.org/officeDocument/2006/relationships/image" Target="../media/image77.emf"/><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89.png"/></Relationships>
</file>

<file path=ppt/slides/_rels/slide24.xml.rels><?xml version="1.0" encoding="UTF-8" standalone="yes"?>
<Relationships xmlns="http://schemas.openxmlformats.org/package/2006/relationships"><Relationship Id="rId13" Type="http://schemas.openxmlformats.org/officeDocument/2006/relationships/image" Target="../media/image910.png"/><Relationship Id="rId3" Type="http://schemas.openxmlformats.org/officeDocument/2006/relationships/image" Target="../media/image81.emf"/><Relationship Id="rId12" Type="http://schemas.openxmlformats.org/officeDocument/2006/relationships/image" Target="../media/image91.png"/><Relationship Id="rId17" Type="http://schemas.openxmlformats.org/officeDocument/2006/relationships/image" Target="../media/image93.svg"/><Relationship Id="rId2" Type="http://schemas.openxmlformats.org/officeDocument/2006/relationships/notesSlide" Target="../notesSlides/notesSlide5.xml"/><Relationship Id="rId16"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image" Target="../media/image84.emf"/><Relationship Id="rId11" Type="http://schemas.openxmlformats.org/officeDocument/2006/relationships/image" Target="../media/image103.png"/><Relationship Id="rId5" Type="http://schemas.openxmlformats.org/officeDocument/2006/relationships/image" Target="../media/image83.emf"/><Relationship Id="rId15" Type="http://schemas.openxmlformats.org/officeDocument/2006/relationships/image" Target="../media/image80.emf"/><Relationship Id="rId4" Type="http://schemas.openxmlformats.org/officeDocument/2006/relationships/image" Target="../media/image82.emf"/><Relationship Id="rId14" Type="http://schemas.openxmlformats.org/officeDocument/2006/relationships/image" Target="../media/image77.emf"/></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5.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4.png"/><Relationship Id="rId2" Type="http://schemas.openxmlformats.org/officeDocument/2006/relationships/notesSlide" Target="../notesSlides/notesSlide6.xml"/><Relationship Id="rId16" Type="http://schemas.openxmlformats.org/officeDocument/2006/relationships/image" Target="../media/image83.emf"/><Relationship Id="rId1" Type="http://schemas.openxmlformats.org/officeDocument/2006/relationships/slideLayout" Target="../slideLayouts/slideLayout1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82.emf"/><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6.png"/></Relationships>
</file>

<file path=ppt/slides/_rels/slide2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3.png"/><Relationship Id="rId3" Type="http://schemas.openxmlformats.org/officeDocument/2006/relationships/image" Target="../media/image81.emf"/><Relationship Id="rId7" Type="http://schemas.openxmlformats.org/officeDocument/2006/relationships/image" Target="../media/image109.png"/><Relationship Id="rId12" Type="http://schemas.openxmlformats.org/officeDocument/2006/relationships/image" Target="../media/image83.em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82.emf"/><Relationship Id="rId5" Type="http://schemas.openxmlformats.org/officeDocument/2006/relationships/image" Target="../media/image107.png"/><Relationship Id="rId10" Type="http://schemas.openxmlformats.org/officeDocument/2006/relationships/image" Target="../media/image112.png"/><Relationship Id="rId9" Type="http://schemas.openxmlformats.org/officeDocument/2006/relationships/image" Target="../media/image111.png"/></Relationships>
</file>

<file path=ppt/slides/_rels/slide27.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77.emf"/><Relationship Id="rId21" Type="http://schemas.openxmlformats.org/officeDocument/2006/relationships/image" Target="../media/image124.png"/><Relationship Id="rId7" Type="http://schemas.openxmlformats.org/officeDocument/2006/relationships/image" Target="../media/image81.emf"/><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8.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12.xml"/><Relationship Id="rId6" Type="http://schemas.openxmlformats.org/officeDocument/2006/relationships/image" Target="../media/image80.emf"/><Relationship Id="rId11" Type="http://schemas.openxmlformats.org/officeDocument/2006/relationships/image" Target="../media/image114.png"/><Relationship Id="rId24" Type="http://schemas.openxmlformats.org/officeDocument/2006/relationships/image" Target="../media/image127.png"/><Relationship Id="rId5" Type="http://schemas.openxmlformats.org/officeDocument/2006/relationships/image" Target="../media/image79.emf"/><Relationship Id="rId15" Type="http://schemas.openxmlformats.org/officeDocument/2006/relationships/image" Target="../media/image118.png"/><Relationship Id="rId23" Type="http://schemas.openxmlformats.org/officeDocument/2006/relationships/image" Target="../media/image126.png"/><Relationship Id="rId10" Type="http://schemas.openxmlformats.org/officeDocument/2006/relationships/image" Target="../media/image84.emf"/><Relationship Id="rId19" Type="http://schemas.openxmlformats.org/officeDocument/2006/relationships/image" Target="../media/image122.png"/><Relationship Id="rId4" Type="http://schemas.openxmlformats.org/officeDocument/2006/relationships/image" Target="../media/image78.emf"/><Relationship Id="rId9" Type="http://schemas.openxmlformats.org/officeDocument/2006/relationships/image" Target="../media/image83.emf"/><Relationship Id="rId14" Type="http://schemas.openxmlformats.org/officeDocument/2006/relationships/image" Target="../media/image117.png"/><Relationship Id="rId22" Type="http://schemas.openxmlformats.org/officeDocument/2006/relationships/image" Target="../media/image125.png"/></Relationships>
</file>

<file path=ppt/slides/_rels/slide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_rels/slide3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3.emf"/></Relationships>
</file>

<file path=ppt/slides/_rels/slide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4.emf"/><Relationship Id="rId1" Type="http://schemas.openxmlformats.org/officeDocument/2006/relationships/slideLayout" Target="../slideLayouts/slideLayout12.xml"/><Relationship Id="rId5" Type="http://schemas.openxmlformats.org/officeDocument/2006/relationships/image" Target="../media/image136.png"/><Relationship Id="rId4" Type="http://schemas.openxmlformats.org/officeDocument/2006/relationships/image" Target="../media/image135.png"/></Relationships>
</file>

<file path=ppt/slides/_rels/slide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42.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141.png"/><Relationship Id="rId4" Type="http://schemas.openxmlformats.org/officeDocument/2006/relationships/hyperlink" Target="mailto:mjiang2@nd.edu"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00.png"/><Relationship Id="rId12" Type="http://schemas.openxmlformats.org/officeDocument/2006/relationships/image" Target="../media/image32.png"/><Relationship Id="rId2" Type="http://schemas.openxmlformats.org/officeDocument/2006/relationships/image" Target="../media/image150.png"/><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5" Type="http://schemas.openxmlformats.org/officeDocument/2006/relationships/image" Target="../media/image35.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27.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420.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00.png"/><Relationship Id="rId7" Type="http://schemas.openxmlformats.org/officeDocument/2006/relationships/image" Target="../media/image2300.png"/><Relationship Id="rId12" Type="http://schemas.openxmlformats.org/officeDocument/2006/relationships/image" Target="../media/image28.png"/><Relationship Id="rId2" Type="http://schemas.openxmlformats.org/officeDocument/2006/relationships/image" Target="../media/image221.png"/><Relationship Id="rId1" Type="http://schemas.openxmlformats.org/officeDocument/2006/relationships/slideLayout" Target="../slideLayouts/slideLayout12.xml"/><Relationship Id="rId6" Type="http://schemas.openxmlformats.org/officeDocument/2006/relationships/image" Target="../media/image2200.png"/><Relationship Id="rId11" Type="http://schemas.openxmlformats.org/officeDocument/2006/relationships/image" Target="../media/image27.png"/><Relationship Id="rId5" Type="http://schemas.openxmlformats.org/officeDocument/2006/relationships/image" Target="../media/image2100.png"/><Relationship Id="rId10" Type="http://schemas.openxmlformats.org/officeDocument/2006/relationships/image" Target="../media/image26.png"/><Relationship Id="rId4" Type="http://schemas.openxmlformats.org/officeDocument/2006/relationships/image" Target="../media/image231.png"/><Relationship Id="rId9" Type="http://schemas.openxmlformats.org/officeDocument/2006/relationships/image" Target="../media/image250.png"/></Relationships>
</file>

<file path=ppt/slides/_rels/slide9.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35870"/>
            <a:ext cx="14630400" cy="1522176"/>
          </a:xfrm>
          <a:prstGeom prst="rect">
            <a:avLst/>
          </a:prstGeom>
        </p:spPr>
        <p:txBody>
          <a:bodyPr/>
          <a:lstStyle/>
          <a:p>
            <a:r>
              <a:rPr lang="en-US" altLang="zh-CN" b="1" dirty="0">
                <a:solidFill>
                  <a:schemeClr val="bg1"/>
                </a:solidFill>
              </a:rPr>
              <a:t>Meng</a:t>
            </a:r>
            <a:r>
              <a:rPr lang="zh-CN" altLang="en-US" b="1" dirty="0">
                <a:solidFill>
                  <a:schemeClr val="bg1"/>
                </a:solidFill>
              </a:rPr>
              <a:t> </a:t>
            </a:r>
            <a:r>
              <a:rPr lang="en-US" altLang="zh-CN" b="1" dirty="0">
                <a:solidFill>
                  <a:schemeClr val="bg1"/>
                </a:solidFill>
              </a:rPr>
              <a:t>Jiang</a:t>
            </a:r>
            <a:endParaRPr lang="en-US" altLang="zh-CN" b="1" dirty="0">
              <a:solidFill>
                <a:schemeClr val="bg1"/>
              </a:solidFill>
              <a:latin typeface="Kaiti TC" panose="02010600040101010101" pitchFamily="2" charset="-120"/>
              <a:ea typeface="Kaiti TC" panose="02010600040101010101" pitchFamily="2" charset="-120"/>
            </a:endParaRPr>
          </a:p>
          <a:p>
            <a:r>
              <a:rPr lang="en-US" altLang="zh-CN" dirty="0">
                <a:solidFill>
                  <a:schemeClr val="bg1"/>
                </a:solidFill>
              </a:rPr>
              <a:t>Department</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Computer</a:t>
            </a:r>
            <a:r>
              <a:rPr lang="zh-CN" altLang="en-US" dirty="0">
                <a:solidFill>
                  <a:schemeClr val="bg1"/>
                </a:solidFill>
              </a:rPr>
              <a:t> </a:t>
            </a:r>
            <a:r>
              <a:rPr lang="en-US" altLang="zh-CN" dirty="0">
                <a:solidFill>
                  <a:schemeClr val="bg1"/>
                </a:solidFill>
              </a:rPr>
              <a:t>Science</a:t>
            </a:r>
            <a:r>
              <a:rPr lang="zh-CN" altLang="en-US" dirty="0">
                <a:solidFill>
                  <a:schemeClr val="bg1"/>
                </a:solidFill>
              </a:rPr>
              <a:t> </a:t>
            </a:r>
            <a:r>
              <a:rPr lang="en-US" altLang="zh-CN" dirty="0">
                <a:solidFill>
                  <a:schemeClr val="bg1"/>
                </a:solidFill>
              </a:rPr>
              <a:t>and</a:t>
            </a:r>
            <a:r>
              <a:rPr lang="zh-CN" altLang="en-US" dirty="0">
                <a:solidFill>
                  <a:schemeClr val="bg1"/>
                </a:solidFill>
              </a:rPr>
              <a:t> </a:t>
            </a:r>
            <a:r>
              <a:rPr lang="en-US" altLang="zh-CN" dirty="0">
                <a:solidFill>
                  <a:schemeClr val="bg1"/>
                </a:solidFill>
              </a:rPr>
              <a:t>Engineering</a:t>
            </a:r>
            <a:endParaRPr dirty="0">
              <a:solidFill>
                <a:schemeClr val="bg1"/>
              </a:solidFill>
            </a:endParaRPr>
          </a:p>
        </p:txBody>
      </p:sp>
      <p:sp>
        <p:nvSpPr>
          <p:cNvPr id="142" name="Shape 142"/>
          <p:cNvSpPr>
            <a:spLocks noGrp="1"/>
          </p:cNvSpPr>
          <p:nvPr>
            <p:ph type="body" idx="14"/>
          </p:nvPr>
        </p:nvSpPr>
        <p:spPr>
          <a:xfrm>
            <a:off x="812800" y="7412643"/>
            <a:ext cx="11523135" cy="775494"/>
          </a:xfrm>
          <a:prstGeom prst="rect">
            <a:avLst/>
          </a:prstGeom>
        </p:spPr>
        <p:txBody>
          <a:bodyPr/>
          <a:lstStyle/>
          <a:p>
            <a:r>
              <a:rPr lang="en-US" altLang="zh-CN" dirty="0">
                <a:solidFill>
                  <a:schemeClr val="bg1"/>
                </a:solidFill>
              </a:rPr>
              <a:t>University</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Notre</a:t>
            </a:r>
            <a:r>
              <a:rPr lang="zh-CN" altLang="en-US" dirty="0">
                <a:solidFill>
                  <a:schemeClr val="bg1"/>
                </a:solidFill>
              </a:rPr>
              <a:t> </a:t>
            </a:r>
            <a:r>
              <a:rPr lang="en-US" altLang="zh-CN" dirty="0">
                <a:solidFill>
                  <a:schemeClr val="bg1"/>
                </a:solidFill>
              </a:rPr>
              <a:t>Dame</a:t>
            </a:r>
            <a:endParaRPr dirty="0">
              <a:solidFill>
                <a:schemeClr val="bg1"/>
              </a:solidFill>
            </a:endParaRPr>
          </a:p>
        </p:txBody>
      </p:sp>
      <p:sp>
        <p:nvSpPr>
          <p:cNvPr id="143" name="Shape 143"/>
          <p:cNvSpPr>
            <a:spLocks noGrp="1"/>
          </p:cNvSpPr>
          <p:nvPr>
            <p:ph type="body" idx="15"/>
          </p:nvPr>
        </p:nvSpPr>
        <p:spPr>
          <a:xfrm>
            <a:off x="812802" y="1025163"/>
            <a:ext cx="14630400" cy="4032230"/>
          </a:xfrm>
          <a:prstGeom prst="rect">
            <a:avLst/>
          </a:prstGeom>
        </p:spPr>
        <p:txBody>
          <a:bodyPr/>
          <a:lstStyle/>
          <a:p>
            <a:pPr algn="ctr"/>
            <a:r>
              <a:rPr lang="en-US" altLang="zh-CN" sz="6600" b="1" i="1" dirty="0">
                <a:solidFill>
                  <a:schemeClr val="bg1"/>
                </a:solidFill>
              </a:rPr>
              <a:t>AI</a:t>
            </a:r>
            <a:r>
              <a:rPr lang="zh-CN" altLang="en-US" sz="6600" b="1" i="1" dirty="0">
                <a:solidFill>
                  <a:schemeClr val="bg1"/>
                </a:solidFill>
              </a:rPr>
              <a:t> </a:t>
            </a:r>
            <a:r>
              <a:rPr lang="en-US" altLang="zh-CN" sz="6600" b="1" i="1" dirty="0">
                <a:solidFill>
                  <a:schemeClr val="bg1"/>
                </a:solidFill>
              </a:rPr>
              <a:t>for</a:t>
            </a:r>
            <a:r>
              <a:rPr lang="zh-CN" altLang="en-US" sz="6600" b="1" i="1" dirty="0">
                <a:solidFill>
                  <a:schemeClr val="bg1"/>
                </a:solidFill>
              </a:rPr>
              <a:t> </a:t>
            </a:r>
            <a:r>
              <a:rPr lang="en-US" altLang="zh-CN" sz="6600" b="1" i="1" dirty="0">
                <a:solidFill>
                  <a:schemeClr val="bg1"/>
                </a:solidFill>
              </a:rPr>
              <a:t>Material</a:t>
            </a:r>
            <a:r>
              <a:rPr lang="zh-CN" altLang="en-US" sz="6600" b="1" i="1" dirty="0">
                <a:solidFill>
                  <a:schemeClr val="bg1"/>
                </a:solidFill>
              </a:rPr>
              <a:t> </a:t>
            </a:r>
            <a:r>
              <a:rPr lang="en-US" altLang="zh-CN" sz="6600" b="1" i="1" dirty="0">
                <a:solidFill>
                  <a:schemeClr val="bg1"/>
                </a:solidFill>
              </a:rPr>
              <a:t>Science:</a:t>
            </a:r>
          </a:p>
          <a:p>
            <a:pPr algn="ctr"/>
            <a:r>
              <a:rPr lang="en-US" altLang="zh-CN" sz="8797" b="1" dirty="0">
                <a:solidFill>
                  <a:schemeClr val="bg1"/>
                </a:solidFill>
              </a:rPr>
              <a:t>Data</a:t>
            </a:r>
            <a:r>
              <a:rPr lang="zh-CN" altLang="en-US" sz="8797" b="1" dirty="0">
                <a:solidFill>
                  <a:schemeClr val="bg1"/>
                </a:solidFill>
              </a:rPr>
              <a:t> </a:t>
            </a:r>
            <a:r>
              <a:rPr lang="en-US" altLang="zh-CN" sz="8797" b="1" dirty="0">
                <a:solidFill>
                  <a:schemeClr val="bg1"/>
                </a:solidFill>
              </a:rPr>
              <a:t>Augmentation</a:t>
            </a:r>
          </a:p>
          <a:p>
            <a:pPr algn="ctr"/>
            <a:r>
              <a:rPr lang="en-US" altLang="zh-CN" sz="8797" b="1" dirty="0">
                <a:solidFill>
                  <a:schemeClr val="bg1"/>
                </a:solidFill>
              </a:rPr>
              <a:t>for</a:t>
            </a:r>
            <a:r>
              <a:rPr lang="zh-CN" altLang="en-US" sz="8797" b="1" dirty="0">
                <a:solidFill>
                  <a:schemeClr val="bg1"/>
                </a:solidFill>
              </a:rPr>
              <a:t> </a:t>
            </a:r>
            <a:r>
              <a:rPr lang="en-US" altLang="zh-CN" sz="8797" b="1" dirty="0">
                <a:solidFill>
                  <a:schemeClr val="bg1"/>
                </a:solidFill>
              </a:rPr>
              <a:t>Graph</a:t>
            </a:r>
            <a:r>
              <a:rPr lang="zh-CN" altLang="en-US" sz="8797" b="1" dirty="0">
                <a:solidFill>
                  <a:schemeClr val="bg1"/>
                </a:solidFill>
              </a:rPr>
              <a:t> </a:t>
            </a:r>
            <a:r>
              <a:rPr lang="en-US" altLang="zh-CN" sz="8797" b="1" dirty="0">
                <a:solidFill>
                  <a:schemeClr val="bg1"/>
                </a:solidFill>
              </a:rPr>
              <a:t>Regression</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ashington, D.C. - Wikipedia">
            <a:extLst>
              <a:ext uri="{FF2B5EF4-FFF2-40B4-BE49-F238E27FC236}">
                <a16:creationId xmlns:a16="http://schemas.microsoft.com/office/drawing/2014/main" id="{071FE31F-BA3A-69E1-4B0B-318FEAC4D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 y="1"/>
            <a:ext cx="16256000" cy="34169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003F3BF-A698-639D-33DB-A4D20C9EB4D4}"/>
              </a:ext>
            </a:extLst>
          </p:cNvPr>
          <p:cNvSpPr>
            <a:spLocks noGrp="1"/>
          </p:cNvSpPr>
          <p:nvPr>
            <p:ph type="ctrTitle"/>
          </p:nvPr>
        </p:nvSpPr>
        <p:spPr/>
        <p:txBody>
          <a:bodyPr/>
          <a:lstStyle/>
          <a:p>
            <a:r>
              <a:rPr lang="en-US" sz="5400" dirty="0"/>
              <a:t>Graph Rationalization</a:t>
            </a:r>
            <a:br>
              <a:rPr lang="en-US" sz="5400" dirty="0"/>
            </a:br>
            <a:r>
              <a:rPr lang="en-US" sz="5400" dirty="0"/>
              <a:t>with Environment-based Augmentations</a:t>
            </a:r>
          </a:p>
        </p:txBody>
      </p:sp>
      <p:sp>
        <p:nvSpPr>
          <p:cNvPr id="9" name="Subtitle 8">
            <a:extLst>
              <a:ext uri="{FF2B5EF4-FFF2-40B4-BE49-F238E27FC236}">
                <a16:creationId xmlns:a16="http://schemas.microsoft.com/office/drawing/2014/main" id="{7178AC3E-87D0-5ADA-276B-C4CF342E230D}"/>
              </a:ext>
            </a:extLst>
          </p:cNvPr>
          <p:cNvSpPr>
            <a:spLocks noGrp="1"/>
          </p:cNvSpPr>
          <p:nvPr>
            <p:ph type="subTitle" idx="1"/>
          </p:nvPr>
        </p:nvSpPr>
        <p:spPr>
          <a:xfrm>
            <a:off x="507659" y="5182962"/>
            <a:ext cx="15229570" cy="932210"/>
          </a:xfrm>
        </p:spPr>
        <p:txBody>
          <a:bodyPr anchor="ctr"/>
          <a:lstStyle/>
          <a:p>
            <a:r>
              <a:rPr lang="en-US" sz="3200" dirty="0"/>
              <a:t>ACM SIGKDD Conference on Knowledge Discovery and Data Mining 2022</a:t>
            </a:r>
          </a:p>
        </p:txBody>
      </p:sp>
      <p:sp>
        <p:nvSpPr>
          <p:cNvPr id="10" name="Text Placeholder 9">
            <a:extLst>
              <a:ext uri="{FF2B5EF4-FFF2-40B4-BE49-F238E27FC236}">
                <a16:creationId xmlns:a16="http://schemas.microsoft.com/office/drawing/2014/main" id="{1022109F-EB4B-42DA-2B30-76A6D47997C2}"/>
              </a:ext>
            </a:extLst>
          </p:cNvPr>
          <p:cNvSpPr>
            <a:spLocks noGrp="1"/>
          </p:cNvSpPr>
          <p:nvPr>
            <p:ph type="body" sz="quarter" idx="13"/>
          </p:nvPr>
        </p:nvSpPr>
        <p:spPr>
          <a:xfrm>
            <a:off x="1721644" y="6525551"/>
            <a:ext cx="12801600" cy="394612"/>
          </a:xfrm>
        </p:spPr>
        <p:txBody>
          <a:bodyPr/>
          <a:lstStyle/>
          <a:p>
            <a:r>
              <a:rPr lang="en-US" altLang="zh-CN" sz="3200" b="1" dirty="0">
                <a:solidFill>
                  <a:schemeClr val="tx1"/>
                </a:solidFill>
              </a:rPr>
              <a:t>Gang</a:t>
            </a:r>
            <a:r>
              <a:rPr lang="zh-CN" altLang="en-US" sz="3200" b="1" dirty="0">
                <a:solidFill>
                  <a:schemeClr val="tx1"/>
                </a:solidFill>
              </a:rPr>
              <a:t> </a:t>
            </a:r>
            <a:r>
              <a:rPr lang="en-US" altLang="zh-CN" sz="3200" b="1" dirty="0">
                <a:solidFill>
                  <a:schemeClr val="tx1"/>
                </a:solidFill>
              </a:rPr>
              <a:t>Liu</a:t>
            </a:r>
            <a:r>
              <a:rPr lang="en-US" sz="3200" dirty="0">
                <a:solidFill>
                  <a:schemeClr val="tx1"/>
                </a:solidFill>
              </a:rPr>
              <a:t>, Tong Zhao, </a:t>
            </a:r>
            <a:r>
              <a:rPr lang="en-US" sz="3200" dirty="0" err="1">
                <a:solidFill>
                  <a:schemeClr val="tx1"/>
                </a:solidFill>
              </a:rPr>
              <a:t>Jiaxin</a:t>
            </a:r>
            <a:r>
              <a:rPr lang="en-US" sz="3200" dirty="0">
                <a:solidFill>
                  <a:schemeClr val="tx1"/>
                </a:solidFill>
              </a:rPr>
              <a:t> Xu, </a:t>
            </a:r>
            <a:r>
              <a:rPr lang="en-US" sz="3200" dirty="0" err="1">
                <a:solidFill>
                  <a:schemeClr val="tx1"/>
                </a:solidFill>
              </a:rPr>
              <a:t>Tengfei</a:t>
            </a:r>
            <a:r>
              <a:rPr lang="en-US" sz="3200" dirty="0">
                <a:solidFill>
                  <a:schemeClr val="tx1"/>
                </a:solidFill>
              </a:rPr>
              <a:t> Luo, Meng Jiang</a:t>
            </a:r>
          </a:p>
        </p:txBody>
      </p:sp>
      <p:sp>
        <p:nvSpPr>
          <p:cNvPr id="2" name="TextBox 1">
            <a:extLst>
              <a:ext uri="{FF2B5EF4-FFF2-40B4-BE49-F238E27FC236}">
                <a16:creationId xmlns:a16="http://schemas.microsoft.com/office/drawing/2014/main" id="{F57DC5DF-AB76-8FC9-A5F9-E53053D8ACA5}"/>
              </a:ext>
            </a:extLst>
          </p:cNvPr>
          <p:cNvSpPr txBox="1"/>
          <p:nvPr/>
        </p:nvSpPr>
        <p:spPr>
          <a:xfrm>
            <a:off x="13354493" y="0"/>
            <a:ext cx="2905245" cy="538609"/>
          </a:xfrm>
          <a:prstGeom prst="rect">
            <a:avLst/>
          </a:prstGeom>
          <a:noFill/>
        </p:spPr>
        <p:txBody>
          <a:bodyPr wrap="square">
            <a:spAutoFit/>
          </a:bodyPr>
          <a:lstStyle/>
          <a:p>
            <a:r>
              <a:rPr lang="en-US" altLang="zh-CN" b="1" dirty="0">
                <a:solidFill>
                  <a:schemeClr val="bg1"/>
                </a:solidFill>
                <a:latin typeface="Times New Roman" panose="02020603050405020304" pitchFamily="18" charset="0"/>
                <a:cs typeface="Times New Roman" panose="02020603050405020304" pitchFamily="18" charset="0"/>
              </a:rPr>
              <a:t>Washington</a:t>
            </a:r>
            <a:r>
              <a:rPr lang="zh-CN" altLang="en-US" b="1"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D.C.</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A21F3E-EA21-2005-4B6A-D5643034B1DB}"/>
              </a:ext>
            </a:extLst>
          </p:cNvPr>
          <p:cNvSpPr>
            <a:spLocks noGrp="1"/>
          </p:cNvSpPr>
          <p:nvPr>
            <p:ph type="sldNum" sz="quarter" idx="15"/>
          </p:nvPr>
        </p:nvSpPr>
        <p:spPr/>
        <p:txBody>
          <a:bodyPr/>
          <a:lstStyle/>
          <a:p>
            <a:pPr>
              <a:defRPr/>
            </a:pPr>
            <a:fld id="{8180445D-34FB-174A-9FD4-7742686F2007}" type="slidenum">
              <a:rPr lang="en-US" smtClean="0"/>
              <a:pPr>
                <a:defRPr/>
              </a:pPr>
              <a:t>10</a:t>
            </a:fld>
            <a:endParaRPr lang="en-US"/>
          </a:p>
        </p:txBody>
      </p:sp>
    </p:spTree>
    <p:extLst>
      <p:ext uri="{BB962C8B-B14F-4D97-AF65-F5344CB8AC3E}">
        <p14:creationId xmlns:p14="http://schemas.microsoft.com/office/powerpoint/2010/main" val="194032537"/>
      </p:ext>
    </p:extLst>
  </p:cSld>
  <p:clrMapOvr>
    <a:masterClrMapping/>
  </p:clrMapOvr>
  <mc:AlternateContent xmlns:mc="http://schemas.openxmlformats.org/markup-compatibility/2006" xmlns:p14="http://schemas.microsoft.com/office/powerpoint/2010/main">
    <mc:Choice Requires="p14">
      <p:transition p14:dur="400">
        <p:split orient="vert"/>
      </p:transition>
    </mc:Choice>
    <mc:Fallback xmlns="">
      <p:transition>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Rationales</a:t>
            </a:r>
            <a:r>
              <a:rPr lang="zh-CN" altLang="en-US" dirty="0">
                <a:solidFill>
                  <a:schemeClr val="bg2">
                    <a:lumMod val="10000"/>
                  </a:schemeClr>
                </a:solidFill>
              </a:rPr>
              <a:t> </a:t>
            </a:r>
            <a:r>
              <a:rPr lang="en-US" altLang="zh-CN" dirty="0">
                <a:solidFill>
                  <a:schemeClr val="bg2">
                    <a:lumMod val="10000"/>
                  </a:schemeClr>
                </a:solidFill>
              </a:rPr>
              <a:t>and</a:t>
            </a:r>
            <a:r>
              <a:rPr lang="zh-CN" altLang="en-US" dirty="0">
                <a:solidFill>
                  <a:schemeClr val="bg2">
                    <a:lumMod val="10000"/>
                  </a:schemeClr>
                </a:solidFill>
              </a:rPr>
              <a:t> </a:t>
            </a:r>
            <a:r>
              <a:rPr lang="en-US" altLang="zh-CN" dirty="0">
                <a:solidFill>
                  <a:schemeClr val="bg2">
                    <a:lumMod val="10000"/>
                  </a:schemeClr>
                </a:solidFill>
              </a:rPr>
              <a:t>Environments</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r>
              <a:rPr lang="en-US" altLang="zh-CN" sz="3200" b="1" dirty="0">
                <a:solidFill>
                  <a:schemeClr val="bg2">
                    <a:lumMod val="10000"/>
                  </a:schemeClr>
                </a:solidFill>
              </a:rPr>
              <a:t>Rationale</a:t>
            </a:r>
            <a:r>
              <a:rPr lang="en-US" altLang="zh-CN" sz="3200" dirty="0">
                <a:solidFill>
                  <a:schemeClr val="bg2">
                    <a:lumMod val="10000"/>
                  </a:schemeClr>
                </a:solidFill>
              </a:rPr>
              <a:t> is defined as a </a:t>
            </a:r>
            <a:r>
              <a:rPr lang="en-US" altLang="zh-CN" sz="3200" b="1" dirty="0">
                <a:solidFill>
                  <a:schemeClr val="bg2">
                    <a:lumMod val="10000"/>
                  </a:schemeClr>
                </a:solidFill>
              </a:rPr>
              <a:t>subset</a:t>
            </a:r>
            <a:r>
              <a:rPr lang="en-US" altLang="zh-CN" sz="3200" dirty="0">
                <a:solidFill>
                  <a:schemeClr val="bg2">
                    <a:lumMod val="10000"/>
                  </a:schemeClr>
                </a:solidFill>
              </a:rPr>
              <a:t> of input features that </a:t>
            </a:r>
            <a:r>
              <a:rPr lang="en-US" altLang="zh-CN" sz="3200" b="1" dirty="0">
                <a:solidFill>
                  <a:schemeClr val="bg2">
                    <a:lumMod val="10000"/>
                  </a:schemeClr>
                </a:solidFill>
              </a:rPr>
              <a:t>best explains or supports the prediction</a:t>
            </a:r>
            <a:r>
              <a:rPr lang="en-US" altLang="zh-CN" sz="3200" dirty="0">
                <a:solidFill>
                  <a:schemeClr val="bg2">
                    <a:lumMod val="10000"/>
                  </a:schemeClr>
                </a:solidFill>
              </a:rPr>
              <a:t> by machine learning models.</a:t>
            </a:r>
          </a:p>
          <a:p>
            <a:pPr marL="514350" indent="-514350">
              <a:buFont typeface="Arial" panose="020B0604020202020204" pitchFamily="34" charset="0"/>
              <a:buChar char="•"/>
            </a:pPr>
            <a:r>
              <a:rPr lang="en-US" altLang="zh-CN" sz="3200" b="1" dirty="0">
                <a:solidFill>
                  <a:schemeClr val="bg2">
                    <a:lumMod val="10000"/>
                  </a:schemeClr>
                </a:solidFill>
              </a:rPr>
              <a:t>Rationale identification </a:t>
            </a:r>
            <a:r>
              <a:rPr lang="en-US" altLang="zh-CN" sz="3200" dirty="0">
                <a:solidFill>
                  <a:schemeClr val="bg2">
                    <a:lumMod val="10000"/>
                  </a:schemeClr>
                </a:solidFill>
              </a:rPr>
              <a:t>improves</a:t>
            </a:r>
            <a:r>
              <a:rPr lang="zh-CN" altLang="en-US" sz="3200" dirty="0">
                <a:solidFill>
                  <a:schemeClr val="bg2">
                    <a:lumMod val="10000"/>
                  </a:schemeClr>
                </a:solidFill>
              </a:rPr>
              <a:t> </a:t>
            </a:r>
            <a:r>
              <a:rPr lang="en-US" altLang="zh-CN" sz="3200" dirty="0">
                <a:solidFill>
                  <a:schemeClr val="bg2">
                    <a:lumMod val="10000"/>
                  </a:schemeClr>
                </a:solidFill>
              </a:rPr>
              <a:t>the generalizability and interpretability of machine</a:t>
            </a:r>
            <a:r>
              <a:rPr lang="zh-CN" altLang="en-US" sz="3200" dirty="0">
                <a:solidFill>
                  <a:schemeClr val="bg2">
                    <a:lumMod val="10000"/>
                  </a:schemeClr>
                </a:solidFill>
              </a:rPr>
              <a:t> </a:t>
            </a:r>
            <a:r>
              <a:rPr lang="en-US" altLang="zh-CN" sz="3200" dirty="0">
                <a:solidFill>
                  <a:schemeClr val="bg2">
                    <a:lumMod val="10000"/>
                  </a:schemeClr>
                </a:solidFill>
              </a:rPr>
              <a:t>learning</a:t>
            </a:r>
            <a:r>
              <a:rPr lang="zh-CN" altLang="en-US" sz="3200" dirty="0">
                <a:solidFill>
                  <a:schemeClr val="bg2">
                    <a:lumMod val="10000"/>
                  </a:schemeClr>
                </a:solidFill>
              </a:rPr>
              <a:t> </a:t>
            </a:r>
            <a:r>
              <a:rPr lang="en-US" altLang="zh-CN" sz="3200" dirty="0">
                <a:solidFill>
                  <a:schemeClr val="bg2">
                    <a:lumMod val="10000"/>
                  </a:schemeClr>
                </a:solidFill>
              </a:rPr>
              <a:t>models</a:t>
            </a:r>
            <a:r>
              <a:rPr lang="zh-CN" altLang="en-US" sz="3200" dirty="0">
                <a:solidFill>
                  <a:schemeClr val="bg2">
                    <a:lumMod val="10000"/>
                  </a:schemeClr>
                </a:solidFill>
              </a:rPr>
              <a:t> </a:t>
            </a:r>
            <a:r>
              <a:rPr lang="en-US" altLang="zh-CN" sz="3200" dirty="0">
                <a:solidFill>
                  <a:schemeClr val="bg2">
                    <a:lumMod val="10000"/>
                  </a:schemeClr>
                </a:solidFill>
              </a:rPr>
              <a:t>on language and</a:t>
            </a:r>
            <a:r>
              <a:rPr lang="zh-CN" altLang="en-US" sz="3200" dirty="0">
                <a:solidFill>
                  <a:schemeClr val="bg2">
                    <a:lumMod val="10000"/>
                  </a:schemeClr>
                </a:solidFill>
              </a:rPr>
              <a:t> </a:t>
            </a:r>
            <a:r>
              <a:rPr lang="en-US" altLang="zh-CN" sz="3200" dirty="0">
                <a:solidFill>
                  <a:schemeClr val="bg2">
                    <a:lumMod val="10000"/>
                  </a:schemeClr>
                </a:solidFill>
              </a:rPr>
              <a:t>vision</a:t>
            </a:r>
            <a:r>
              <a:rPr lang="zh-CN" altLang="en-US" sz="3200" dirty="0">
                <a:solidFill>
                  <a:schemeClr val="bg2">
                    <a:lumMod val="10000"/>
                  </a:schemeClr>
                </a:solidFill>
              </a:rPr>
              <a:t> </a:t>
            </a:r>
            <a:r>
              <a:rPr lang="en-US" altLang="zh-CN" sz="3200" dirty="0">
                <a:solidFill>
                  <a:schemeClr val="bg2">
                    <a:lumMod val="10000"/>
                  </a:schemeClr>
                </a:solidFill>
              </a:rPr>
              <a:t>data.</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Rationale?</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11</a:t>
            </a:fld>
            <a:endParaRPr lang="en-US"/>
          </a:p>
        </p:txBody>
      </p:sp>
      <p:grpSp>
        <p:nvGrpSpPr>
          <p:cNvPr id="31" name="Group 30">
            <a:extLst>
              <a:ext uri="{FF2B5EF4-FFF2-40B4-BE49-F238E27FC236}">
                <a16:creationId xmlns:a16="http://schemas.microsoft.com/office/drawing/2014/main" id="{AFC7C306-A616-E40B-5B65-3054EC070EC0}"/>
              </a:ext>
            </a:extLst>
          </p:cNvPr>
          <p:cNvGrpSpPr/>
          <p:nvPr/>
        </p:nvGrpSpPr>
        <p:grpSpPr>
          <a:xfrm>
            <a:off x="1123625" y="4788048"/>
            <a:ext cx="13024647" cy="3556508"/>
            <a:chOff x="1123625" y="4788048"/>
            <a:chExt cx="13024647" cy="3556508"/>
          </a:xfrm>
        </p:grpSpPr>
        <p:sp>
          <p:nvSpPr>
            <p:cNvPr id="6" name="TextBox 5">
              <a:extLst>
                <a:ext uri="{FF2B5EF4-FFF2-40B4-BE49-F238E27FC236}">
                  <a16:creationId xmlns:a16="http://schemas.microsoft.com/office/drawing/2014/main" id="{41CE90CE-54F3-DBD1-AE79-7F4F7AEB803A}"/>
                </a:ext>
              </a:extLst>
            </p:cNvPr>
            <p:cNvSpPr txBox="1"/>
            <p:nvPr/>
          </p:nvSpPr>
          <p:spPr>
            <a:xfrm>
              <a:off x="1123626" y="4788048"/>
              <a:ext cx="10608589" cy="98488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Every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time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order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drive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thru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make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park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wait.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Today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waited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mins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when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food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arrived,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it</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was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stone</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cold</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C9ECE86-C6BA-8B1D-4BF9-CC57D342DEE4}"/>
                </a:ext>
              </a:extLst>
            </p:cNvPr>
            <p:cNvSpPr txBox="1"/>
            <p:nvPr/>
          </p:nvSpPr>
          <p:spPr>
            <a:xfrm>
              <a:off x="1123627" y="7148504"/>
              <a:ext cx="7004373" cy="5386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French toast</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has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a nice texture</a:t>
              </a:r>
              <a:r>
                <a:rPr lang="en-US" altLang="zh-CN" dirty="0">
                  <a:latin typeface="Times New Roman" panose="02020603050405020304" pitchFamily="18" charset="0"/>
                  <a:cs typeface="Times New Roman" panose="02020603050405020304" pitchFamily="18" charset="0"/>
                </a:rPr>
                <a:t>!</a:t>
              </a:r>
              <a:endParaRPr lang="en-US" dirty="0"/>
            </a:p>
          </p:txBody>
        </p:sp>
        <p:sp>
          <p:nvSpPr>
            <p:cNvPr id="11" name="TextBox 10">
              <a:extLst>
                <a:ext uri="{FF2B5EF4-FFF2-40B4-BE49-F238E27FC236}">
                  <a16:creationId xmlns:a16="http://schemas.microsoft.com/office/drawing/2014/main" id="{C047D6EA-934A-C32E-FF2A-D4B5224C6B34}"/>
                </a:ext>
              </a:extLst>
            </p:cNvPr>
            <p:cNvSpPr txBox="1"/>
            <p:nvPr/>
          </p:nvSpPr>
          <p:spPr>
            <a:xfrm>
              <a:off x="1123625" y="5897440"/>
              <a:ext cx="10608590" cy="5386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just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got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home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burgers</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was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stone</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cold</a:t>
              </a:r>
              <a:r>
                <a:rPr lang="en-US" altLang="zh-CN" dirty="0">
                  <a:latin typeface="Times New Roman" panose="02020603050405020304" pitchFamily="18" charset="0"/>
                  <a:cs typeface="Times New Roman" panose="02020603050405020304" pitchFamily="18" charset="0"/>
                </a:rPr>
                <a:t>.</a:t>
              </a:r>
              <a:endParaRPr lang="en-US" dirty="0"/>
            </a:p>
          </p:txBody>
        </p:sp>
        <p:sp>
          <p:nvSpPr>
            <p:cNvPr id="13" name="TextBox 12">
              <a:extLst>
                <a:ext uri="{FF2B5EF4-FFF2-40B4-BE49-F238E27FC236}">
                  <a16:creationId xmlns:a16="http://schemas.microsoft.com/office/drawing/2014/main" id="{A1BB0352-76A5-55D2-71D8-30F8762EFC1D}"/>
                </a:ext>
              </a:extLst>
            </p:cNvPr>
            <p:cNvSpPr txBox="1"/>
            <p:nvPr/>
          </p:nvSpPr>
          <p:spPr>
            <a:xfrm>
              <a:off x="1123625" y="7805947"/>
              <a:ext cx="7892359" cy="5386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Chocolate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cake</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has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a nice texture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took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picture.</a:t>
              </a:r>
              <a:r>
                <a:rPr lang="zh-CN" altLang="en-US" dirty="0">
                  <a:latin typeface="Times New Roman" panose="02020603050405020304" pitchFamily="18" charset="0"/>
                  <a:cs typeface="Times New Roman" panose="02020603050405020304" pitchFamily="18" charset="0"/>
                </a:rPr>
                <a:t>  </a:t>
              </a:r>
              <a:r>
                <a:rPr lang="zh-CN" altLang="en-US" dirty="0">
                  <a:highlight>
                    <a:srgbClr val="FFFF00"/>
                  </a:highlight>
                  <a:latin typeface="Times New Roman" panose="02020603050405020304" pitchFamily="18" charset="0"/>
                  <a:cs typeface="Times New Roman" panose="02020603050405020304" pitchFamily="18" charset="0"/>
                </a:rPr>
                <a:t> </a:t>
              </a:r>
              <a:endParaRPr lang="en-US" dirty="0"/>
            </a:p>
          </p:txBody>
        </p:sp>
        <p:sp>
          <p:nvSpPr>
            <p:cNvPr id="17" name="TextBox 16">
              <a:extLst>
                <a:ext uri="{FF2B5EF4-FFF2-40B4-BE49-F238E27FC236}">
                  <a16:creationId xmlns:a16="http://schemas.microsoft.com/office/drawing/2014/main" id="{482BD0A6-0750-35E4-6121-BAF54EBD241D}"/>
                </a:ext>
              </a:extLst>
            </p:cNvPr>
            <p:cNvSpPr txBox="1"/>
            <p:nvPr/>
          </p:nvSpPr>
          <p:spPr>
            <a:xfrm>
              <a:off x="12186884" y="5179120"/>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negative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TextBox 19">
              <a:extLst>
                <a:ext uri="{FF2B5EF4-FFF2-40B4-BE49-F238E27FC236}">
                  <a16:creationId xmlns:a16="http://schemas.microsoft.com/office/drawing/2014/main" id="{737F21F8-0A2D-ECBA-C6CA-4FBAD6991CBF}"/>
                </a:ext>
              </a:extLst>
            </p:cNvPr>
            <p:cNvSpPr txBox="1"/>
            <p:nvPr/>
          </p:nvSpPr>
          <p:spPr>
            <a:xfrm>
              <a:off x="9503095" y="7792466"/>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positive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Arrow Connector 21">
              <a:extLst>
                <a:ext uri="{FF2B5EF4-FFF2-40B4-BE49-F238E27FC236}">
                  <a16:creationId xmlns:a16="http://schemas.microsoft.com/office/drawing/2014/main" id="{E4C7CD04-1EBA-CD0F-2717-76B105FE53C7}"/>
                </a:ext>
              </a:extLst>
            </p:cNvPr>
            <p:cNvCxnSpPr>
              <a:cxnSpLocks/>
            </p:cNvCxnSpPr>
            <p:nvPr/>
          </p:nvCxnSpPr>
          <p:spPr>
            <a:xfrm>
              <a:off x="11508138" y="5502722"/>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B379B84-32C0-0614-F2EE-D1CDCC197D9A}"/>
                </a:ext>
              </a:extLst>
            </p:cNvPr>
            <p:cNvCxnSpPr>
              <a:cxnSpLocks/>
            </p:cNvCxnSpPr>
            <p:nvPr/>
          </p:nvCxnSpPr>
          <p:spPr>
            <a:xfrm>
              <a:off x="8824349" y="8082946"/>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1FC6BFE-6315-E15F-89B6-18D503FC1A99}"/>
                </a:ext>
              </a:extLst>
            </p:cNvPr>
            <p:cNvSpPr txBox="1"/>
            <p:nvPr/>
          </p:nvSpPr>
          <p:spPr>
            <a:xfrm>
              <a:off x="8762448" y="7123658"/>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positive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C68339C9-9EEA-A7C9-2E35-30A213A34CD7}"/>
                </a:ext>
              </a:extLst>
            </p:cNvPr>
            <p:cNvCxnSpPr>
              <a:cxnSpLocks/>
            </p:cNvCxnSpPr>
            <p:nvPr/>
          </p:nvCxnSpPr>
          <p:spPr>
            <a:xfrm>
              <a:off x="8083702" y="7414138"/>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1C3A463-1240-B36A-68B5-03123C153F5E}"/>
                </a:ext>
              </a:extLst>
            </p:cNvPr>
            <p:cNvSpPr txBox="1"/>
            <p:nvPr/>
          </p:nvSpPr>
          <p:spPr>
            <a:xfrm>
              <a:off x="10437295" y="5842867"/>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negative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0" name="Straight Arrow Connector 29">
              <a:extLst>
                <a:ext uri="{FF2B5EF4-FFF2-40B4-BE49-F238E27FC236}">
                  <a16:creationId xmlns:a16="http://schemas.microsoft.com/office/drawing/2014/main" id="{C79D0394-F2A7-C6E1-CD2F-80A420F864F5}"/>
                </a:ext>
              </a:extLst>
            </p:cNvPr>
            <p:cNvCxnSpPr>
              <a:cxnSpLocks/>
            </p:cNvCxnSpPr>
            <p:nvPr/>
          </p:nvCxnSpPr>
          <p:spPr>
            <a:xfrm>
              <a:off x="9758549" y="6166469"/>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 name="TextBox 13">
            <a:extLst>
              <a:ext uri="{FF2B5EF4-FFF2-40B4-BE49-F238E27FC236}">
                <a16:creationId xmlns:a16="http://schemas.microsoft.com/office/drawing/2014/main" id="{8F87987E-800A-014A-076E-9EB6898765E5}"/>
              </a:ext>
            </a:extLst>
          </p:cNvPr>
          <p:cNvSpPr txBox="1"/>
          <p:nvPr/>
        </p:nvSpPr>
        <p:spPr>
          <a:xfrm>
            <a:off x="1123625" y="8558408"/>
            <a:ext cx="9900744" cy="461665"/>
          </a:xfrm>
          <a:prstGeom prst="rect">
            <a:avLst/>
          </a:prstGeom>
          <a:noFill/>
        </p:spPr>
        <p:txBody>
          <a:bodyPr wrap="square">
            <a:spAutoFit/>
          </a:bodyPr>
          <a:lstStyle/>
          <a:p>
            <a:r>
              <a:rPr lang="en-US" sz="2400" dirty="0">
                <a:latin typeface="Colfax" panose="020B0304000000010002" pitchFamily="34" charset="0"/>
              </a:rPr>
              <a:t>Chang, et al. "Invariant rationalization." ICML, 2020.</a:t>
            </a:r>
          </a:p>
        </p:txBody>
      </p:sp>
      <p:grpSp>
        <p:nvGrpSpPr>
          <p:cNvPr id="24" name="Group 23">
            <a:extLst>
              <a:ext uri="{FF2B5EF4-FFF2-40B4-BE49-F238E27FC236}">
                <a16:creationId xmlns:a16="http://schemas.microsoft.com/office/drawing/2014/main" id="{F69BDBB4-BBF9-169C-AF2D-1F8921745713}"/>
              </a:ext>
            </a:extLst>
          </p:cNvPr>
          <p:cNvGrpSpPr/>
          <p:nvPr/>
        </p:nvGrpSpPr>
        <p:grpSpPr>
          <a:xfrm>
            <a:off x="2761309" y="6362728"/>
            <a:ext cx="8012931" cy="664415"/>
            <a:chOff x="2761309" y="6362728"/>
            <a:chExt cx="8012931" cy="664415"/>
          </a:xfrm>
        </p:grpSpPr>
        <p:sp>
          <p:nvSpPr>
            <p:cNvPr id="8" name="TextBox 7">
              <a:extLst>
                <a:ext uri="{FF2B5EF4-FFF2-40B4-BE49-F238E27FC236}">
                  <a16:creationId xmlns:a16="http://schemas.microsoft.com/office/drawing/2014/main" id="{E45A3628-A8F3-C120-9CB6-70C7BD7E8FF4}"/>
                </a:ext>
              </a:extLst>
            </p:cNvPr>
            <p:cNvSpPr txBox="1"/>
            <p:nvPr/>
          </p:nvSpPr>
          <p:spPr>
            <a:xfrm>
              <a:off x="8539049" y="6472832"/>
              <a:ext cx="2235191"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“Rationales”</a:t>
              </a:r>
              <a:endParaRPr lang="en-US" dirty="0">
                <a:solidFill>
                  <a:srgbClr val="FF26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5E18642-BF02-59C0-D0D7-BD351EFF99B3}"/>
                </a:ext>
              </a:extLst>
            </p:cNvPr>
            <p:cNvSpPr txBox="1"/>
            <p:nvPr/>
          </p:nvSpPr>
          <p:spPr>
            <a:xfrm>
              <a:off x="3467432" y="6488534"/>
              <a:ext cx="2606565"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“Environments”</a:t>
              </a:r>
              <a:endParaRPr lang="en-US" dirty="0">
                <a:solidFill>
                  <a:srgbClr val="FF2600"/>
                </a:solidFill>
                <a:latin typeface="Arial" panose="020B0604020202020204" pitchFamily="34" charset="0"/>
                <a:cs typeface="Arial" panose="020B0604020202020204" pitchFamily="34" charset="0"/>
              </a:endParaRPr>
            </a:p>
          </p:txBody>
        </p:sp>
        <p:cxnSp>
          <p:nvCxnSpPr>
            <p:cNvPr id="16" name="Elbow Connector 15">
              <a:extLst>
                <a:ext uri="{FF2B5EF4-FFF2-40B4-BE49-F238E27FC236}">
                  <a16:creationId xmlns:a16="http://schemas.microsoft.com/office/drawing/2014/main" id="{9B28875D-6753-981E-E28D-C3ECD091A323}"/>
                </a:ext>
              </a:extLst>
            </p:cNvPr>
            <p:cNvCxnSpPr>
              <a:cxnSpLocks/>
            </p:cNvCxnSpPr>
            <p:nvPr/>
          </p:nvCxnSpPr>
          <p:spPr>
            <a:xfrm>
              <a:off x="7716952" y="6366087"/>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89408999-0B30-8B2C-6533-8D32DD64CC72}"/>
                </a:ext>
              </a:extLst>
            </p:cNvPr>
            <p:cNvCxnSpPr>
              <a:cxnSpLocks/>
            </p:cNvCxnSpPr>
            <p:nvPr/>
          </p:nvCxnSpPr>
          <p:spPr>
            <a:xfrm>
              <a:off x="2761309" y="6362728"/>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12025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3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3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3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Graph</a:t>
            </a:r>
            <a:r>
              <a:rPr lang="zh-CN" altLang="en-US" dirty="0">
                <a:solidFill>
                  <a:schemeClr val="bg2">
                    <a:lumMod val="10000"/>
                  </a:schemeClr>
                </a:solidFill>
              </a:rPr>
              <a:t> </a:t>
            </a:r>
            <a:r>
              <a:rPr lang="en-US" altLang="zh-CN" dirty="0">
                <a:solidFill>
                  <a:schemeClr val="bg2">
                    <a:lumMod val="10000"/>
                  </a:schemeClr>
                </a:solidFill>
              </a:rPr>
              <a:t>Rationales</a:t>
            </a:r>
            <a:r>
              <a:rPr lang="zh-CN" altLang="en-US" dirty="0">
                <a:solidFill>
                  <a:schemeClr val="bg2">
                    <a:lumMod val="10000"/>
                  </a:schemeClr>
                </a:solidFill>
              </a:rPr>
              <a:t> </a:t>
            </a:r>
            <a:r>
              <a:rPr lang="en-US" altLang="zh-CN" dirty="0">
                <a:solidFill>
                  <a:schemeClr val="bg2">
                    <a:lumMod val="10000"/>
                  </a:schemeClr>
                </a:solidFill>
              </a:rPr>
              <a:t>and</a:t>
            </a:r>
            <a:r>
              <a:rPr lang="zh-CN" altLang="en-US" dirty="0">
                <a:solidFill>
                  <a:schemeClr val="bg2">
                    <a:lumMod val="10000"/>
                  </a:schemeClr>
                </a:solidFill>
              </a:rPr>
              <a:t> </a:t>
            </a:r>
            <a:r>
              <a:rPr lang="en-US" altLang="zh-CN" dirty="0">
                <a:solidFill>
                  <a:schemeClr val="bg2">
                    <a:lumMod val="10000"/>
                  </a:schemeClr>
                </a:solidFill>
              </a:rPr>
              <a:t>Environments</a:t>
            </a:r>
            <a:endParaRPr lang="en-US" dirty="0">
              <a:solidFill>
                <a:schemeClr val="bg2">
                  <a:lumMod val="1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r>
                  <a:rPr lang="en-US" altLang="zh-CN" sz="3200" b="1" dirty="0">
                    <a:solidFill>
                      <a:schemeClr val="bg2">
                        <a:lumMod val="10000"/>
                      </a:schemeClr>
                    </a:solidFill>
                  </a:rPr>
                  <a:t>Graph rationale</a:t>
                </a:r>
                <a:r>
                  <a:rPr lang="en-US" altLang="zh-CN" sz="3200" dirty="0">
                    <a:solidFill>
                      <a:schemeClr val="bg2">
                        <a:lumMod val="10000"/>
                      </a:schemeClr>
                    </a:solidFill>
                  </a:rPr>
                  <a:t> is defined as a </a:t>
                </a:r>
                <a:r>
                  <a:rPr lang="en-US" altLang="zh-CN" sz="3200" b="1" dirty="0">
                    <a:solidFill>
                      <a:schemeClr val="bg2">
                        <a:lumMod val="10000"/>
                      </a:schemeClr>
                    </a:solidFill>
                  </a:rPr>
                  <a:t>subgraph</a:t>
                </a:r>
                <a:r>
                  <a:rPr lang="en-US" altLang="zh-CN" sz="3200" dirty="0">
                    <a:solidFill>
                      <a:schemeClr val="bg2">
                        <a:lumMod val="10000"/>
                      </a:schemeClr>
                    </a:solidFill>
                  </a:rPr>
                  <a:t> of a molecule/polymer graph that best explains or supports property prediction.</a:t>
                </a:r>
              </a:p>
              <a:p>
                <a:pPr marL="514350" indent="-514350">
                  <a:buFont typeface="Arial" panose="020B0604020202020204" pitchFamily="34" charset="0"/>
                  <a:buChar char="•"/>
                </a:pPr>
                <a:r>
                  <a:rPr lang="en-US" altLang="zh-CN" sz="3200" b="1" dirty="0">
                    <a:solidFill>
                      <a:schemeClr val="bg2">
                        <a:lumMod val="10000"/>
                      </a:schemeClr>
                    </a:solidFill>
                  </a:rPr>
                  <a:t>Graph rationalization </a:t>
                </a:r>
                <a:r>
                  <a:rPr lang="en-US" altLang="zh-CN" sz="3200" dirty="0">
                    <a:solidFill>
                      <a:schemeClr val="bg2">
                        <a:lumMod val="10000"/>
                      </a:schemeClr>
                    </a:solidFill>
                  </a:rPr>
                  <a:t>separates a graph </a:t>
                </a:r>
                <a14:m>
                  <m:oMath xmlns:m="http://schemas.openxmlformats.org/officeDocument/2006/math">
                    <m:r>
                      <a:rPr lang="en-US" altLang="zh-CN" sz="3200" b="0" i="1" dirty="0" smtClean="0">
                        <a:latin typeface="Cambria Math" panose="02040503050406030204" pitchFamily="18" charset="0"/>
                        <a:cs typeface="Arial" panose="020B0604020202020204" pitchFamily="34" charset="0"/>
                      </a:rPr>
                      <m:t>𝑔</m:t>
                    </m:r>
                  </m:oMath>
                </a14:m>
                <a:r>
                  <a:rPr lang="en-US" altLang="zh-CN" sz="3200" dirty="0">
                    <a:solidFill>
                      <a:schemeClr val="bg2">
                        <a:lumMod val="10000"/>
                      </a:schemeClr>
                    </a:solidFill>
                  </a:rPr>
                  <a:t> into a </a:t>
                </a:r>
                <a:r>
                  <a:rPr lang="en-US" altLang="zh-CN" sz="3200" b="1" dirty="0">
                    <a:solidFill>
                      <a:schemeClr val="bg2">
                        <a:lumMod val="10000"/>
                      </a:schemeClr>
                    </a:solidFill>
                  </a:rPr>
                  <a:t>rationale</a:t>
                </a:r>
                <a:r>
                  <a:rPr lang="en-US" altLang="zh-CN" sz="3200" dirty="0">
                    <a:solidFill>
                      <a:schemeClr val="bg2">
                        <a:lumMod val="10000"/>
                      </a:schemeClr>
                    </a:solidFill>
                  </a:rPr>
                  <a:t> </a:t>
                </a:r>
                <a:r>
                  <a:rPr lang="en-US" altLang="zh-CN" sz="3200" b="1" dirty="0">
                    <a:solidFill>
                      <a:schemeClr val="bg2">
                        <a:lumMod val="10000"/>
                      </a:schemeClr>
                    </a:solidFill>
                  </a:rPr>
                  <a:t>subgraph</a:t>
                </a:r>
                <a:r>
                  <a:rPr lang="en-US" altLang="zh-CN" sz="3200" dirty="0">
                    <a:solidFill>
                      <a:schemeClr val="bg2">
                        <a:lumMod val="10000"/>
                      </a:schemeClr>
                    </a:solidFill>
                  </a:rPr>
                  <a:t> </a:t>
                </a:r>
                <a14:m>
                  <m:oMath xmlns:m="http://schemas.openxmlformats.org/officeDocument/2006/math">
                    <m:sSup>
                      <m:sSupPr>
                        <m:ctrlPr>
                          <a:rPr lang="en-US" altLang="zh-CN" sz="3200" i="1" dirty="0" smtClean="0">
                            <a:latin typeface="Cambria Math" panose="02040503050406030204" pitchFamily="18" charset="0"/>
                            <a:cs typeface="Arial" panose="020B0604020202020204" pitchFamily="34" charset="0"/>
                          </a:rPr>
                        </m:ctrlPr>
                      </m:sSupPr>
                      <m:e>
                        <m:r>
                          <a:rPr lang="en-US" altLang="zh-CN" sz="3200" b="0" i="1" dirty="0" smtClean="0">
                            <a:latin typeface="Cambria Math" panose="02040503050406030204" pitchFamily="18" charset="0"/>
                            <a:cs typeface="Arial" panose="020B0604020202020204" pitchFamily="34" charset="0"/>
                          </a:rPr>
                          <m:t>𝑔</m:t>
                        </m:r>
                      </m:e>
                      <m:sup>
                        <m:r>
                          <a:rPr lang="en-US" altLang="zh-CN" sz="3200" b="0" i="1" dirty="0" smtClean="0">
                            <a:latin typeface="Cambria Math" panose="02040503050406030204" pitchFamily="18" charset="0"/>
                            <a:cs typeface="Arial" panose="020B0604020202020204" pitchFamily="34" charset="0"/>
                          </a:rPr>
                          <m:t>(</m:t>
                        </m:r>
                        <m:r>
                          <a:rPr lang="en-US" altLang="zh-CN" sz="3200" b="0" i="1" dirty="0" smtClean="0">
                            <a:latin typeface="Cambria Math" panose="02040503050406030204" pitchFamily="18" charset="0"/>
                            <a:cs typeface="Arial" panose="020B0604020202020204" pitchFamily="34" charset="0"/>
                          </a:rPr>
                          <m:t>𝑟</m:t>
                        </m:r>
                        <m:r>
                          <a:rPr lang="en-US" altLang="zh-CN" sz="3200" b="0" i="1" dirty="0" smtClean="0">
                            <a:latin typeface="Cambria Math" panose="02040503050406030204" pitchFamily="18" charset="0"/>
                            <a:cs typeface="Arial" panose="020B0604020202020204" pitchFamily="34" charset="0"/>
                          </a:rPr>
                          <m:t>)</m:t>
                        </m:r>
                      </m:sup>
                    </m:sSup>
                    <m:r>
                      <a:rPr lang="en-US" altLang="zh-CN" sz="3200" i="1" dirty="0">
                        <a:latin typeface="Cambria Math" panose="02040503050406030204" pitchFamily="18" charset="0"/>
                        <a:cs typeface="Arial" panose="020B0604020202020204" pitchFamily="34" charset="0"/>
                      </a:rPr>
                      <m:t> </m:t>
                    </m:r>
                  </m:oMath>
                </a14:m>
                <a:r>
                  <a:rPr lang="en-US" altLang="zh-CN" sz="3200" dirty="0">
                    <a:solidFill>
                      <a:schemeClr val="bg2">
                        <a:lumMod val="10000"/>
                      </a:schemeClr>
                    </a:solidFill>
                  </a:rPr>
                  <a:t>and an </a:t>
                </a:r>
                <a:r>
                  <a:rPr lang="en-US" altLang="zh-CN" sz="3200" b="1" dirty="0">
                    <a:solidFill>
                      <a:schemeClr val="bg2">
                        <a:lumMod val="10000"/>
                      </a:schemeClr>
                    </a:solidFill>
                  </a:rPr>
                  <a:t>environment subgraph </a:t>
                </a:r>
                <a14:m>
                  <m:oMath xmlns:m="http://schemas.openxmlformats.org/officeDocument/2006/math">
                    <m:sSup>
                      <m:sSupPr>
                        <m:ctrlPr>
                          <a:rPr lang="en-US" altLang="zh-CN" sz="3200" i="1" dirty="0">
                            <a:latin typeface="Cambria Math" panose="02040503050406030204" pitchFamily="18" charset="0"/>
                            <a:cs typeface="Arial" panose="020B0604020202020204" pitchFamily="34" charset="0"/>
                          </a:rPr>
                        </m:ctrlPr>
                      </m:sSupPr>
                      <m:e>
                        <m:r>
                          <a:rPr lang="en-US" altLang="zh-CN" sz="3200" i="1" dirty="0">
                            <a:latin typeface="Cambria Math" panose="02040503050406030204" pitchFamily="18" charset="0"/>
                            <a:cs typeface="Arial" panose="020B0604020202020204" pitchFamily="34" charset="0"/>
                          </a:rPr>
                          <m:t>𝑔</m:t>
                        </m:r>
                      </m:e>
                      <m:sup>
                        <m:r>
                          <a:rPr lang="en-US" altLang="zh-CN" sz="3200" i="1" dirty="0">
                            <a:latin typeface="Cambria Math" panose="02040503050406030204" pitchFamily="18" charset="0"/>
                            <a:cs typeface="Arial" panose="020B0604020202020204" pitchFamily="34" charset="0"/>
                          </a:rPr>
                          <m:t>(</m:t>
                        </m:r>
                        <m:r>
                          <a:rPr lang="en-US" altLang="zh-CN" sz="3200" b="0" i="1" dirty="0" smtClean="0">
                            <a:latin typeface="Cambria Math" panose="02040503050406030204" pitchFamily="18" charset="0"/>
                            <a:cs typeface="Arial" panose="020B0604020202020204" pitchFamily="34" charset="0"/>
                          </a:rPr>
                          <m:t>𝑒</m:t>
                        </m:r>
                        <m:r>
                          <a:rPr lang="en-US" altLang="zh-CN" sz="3200" i="1" dirty="0">
                            <a:latin typeface="Cambria Math" panose="02040503050406030204" pitchFamily="18" charset="0"/>
                            <a:cs typeface="Arial" panose="020B0604020202020204" pitchFamily="34" charset="0"/>
                          </a:rPr>
                          <m:t>)</m:t>
                        </m:r>
                      </m:sup>
                    </m:sSup>
                    <m:r>
                      <a:rPr lang="en-US" altLang="zh-CN" sz="3200" i="1" dirty="0">
                        <a:latin typeface="Cambria Math" panose="02040503050406030204" pitchFamily="18" charset="0"/>
                        <a:cs typeface="Arial" panose="020B0604020202020204" pitchFamily="34" charset="0"/>
                      </a:rPr>
                      <m:t> </m:t>
                    </m:r>
                  </m:oMath>
                </a14:m>
                <a:r>
                  <a:rPr lang="en-US" altLang="zh-CN" sz="3200" dirty="0">
                    <a:solidFill>
                      <a:schemeClr val="bg2">
                        <a:lumMod val="10000"/>
                      </a:schemeClr>
                    </a:solidFill>
                  </a:rPr>
                  <a:t>.</a:t>
                </a:r>
              </a:p>
            </p:txBody>
          </p:sp>
        </mc:Choice>
        <mc:Fallback xmlns="">
          <p:sp>
            <p:nvSpPr>
              <p:cNvPr id="3" name="Content Placeholder 2">
                <a:extLst>
                  <a:ext uri="{FF2B5EF4-FFF2-40B4-BE49-F238E27FC236}">
                    <a16:creationId xmlns:a16="http://schemas.microsoft.com/office/drawing/2014/main" id="{34BFC141-4678-6721-E1A6-906EACF160CA}"/>
                  </a:ext>
                </a:extLst>
              </p:cNvPr>
              <p:cNvSpPr>
                <a:spLocks noGrp="1" noRot="1" noChangeAspect="1" noMove="1" noResize="1" noEditPoints="1" noAdjustHandles="1" noChangeArrowheads="1" noChangeShapeType="1" noTextEdit="1"/>
              </p:cNvSpPr>
              <p:nvPr>
                <p:ph idx="1"/>
              </p:nvPr>
            </p:nvSpPr>
            <p:spPr>
              <a:blipFill>
                <a:blip r:embed="rId2"/>
                <a:stretch>
                  <a:fillRect l="-515" t="-1613" r="-430"/>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Graph</a:t>
            </a:r>
            <a:r>
              <a:rPr lang="zh-CN" altLang="en-US" dirty="0"/>
              <a:t> </a:t>
            </a:r>
            <a:r>
              <a:rPr lang="en-US" altLang="zh-CN" dirty="0"/>
              <a:t>Rationalization</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12</a:t>
            </a:fld>
            <a:endParaRPr lang="en-US"/>
          </a:p>
        </p:txBody>
      </p:sp>
      <p:grpSp>
        <p:nvGrpSpPr>
          <p:cNvPr id="51" name="Group 50">
            <a:extLst>
              <a:ext uri="{FF2B5EF4-FFF2-40B4-BE49-F238E27FC236}">
                <a16:creationId xmlns:a16="http://schemas.microsoft.com/office/drawing/2014/main" id="{BD272C97-9998-48A4-3C98-BA06823EF082}"/>
              </a:ext>
            </a:extLst>
          </p:cNvPr>
          <p:cNvGrpSpPr/>
          <p:nvPr/>
        </p:nvGrpSpPr>
        <p:grpSpPr>
          <a:xfrm>
            <a:off x="554201" y="4924886"/>
            <a:ext cx="15409633" cy="3932406"/>
            <a:chOff x="554201" y="4924886"/>
            <a:chExt cx="15409633" cy="3932406"/>
          </a:xfrm>
        </p:grpSpPr>
        <p:pic>
          <p:nvPicPr>
            <p:cNvPr id="25" name="Picture 24">
              <a:extLst>
                <a:ext uri="{FF2B5EF4-FFF2-40B4-BE49-F238E27FC236}">
                  <a16:creationId xmlns:a16="http://schemas.microsoft.com/office/drawing/2014/main" id="{49AA5FE5-8797-864A-F2BB-2A82F91ED278}"/>
                </a:ext>
              </a:extLst>
            </p:cNvPr>
            <p:cNvPicPr>
              <a:picLocks noChangeAspect="1"/>
            </p:cNvPicPr>
            <p:nvPr/>
          </p:nvPicPr>
          <p:blipFill>
            <a:blip r:embed="rId3"/>
            <a:stretch>
              <a:fillRect/>
            </a:stretch>
          </p:blipFill>
          <p:spPr>
            <a:xfrm>
              <a:off x="554201" y="5609628"/>
              <a:ext cx="4381500" cy="2222500"/>
            </a:xfrm>
            <a:prstGeom prst="rect">
              <a:avLst/>
            </a:prstGeom>
          </p:spPr>
        </p:pic>
        <p:pic>
          <p:nvPicPr>
            <p:cNvPr id="32" name="Picture 31">
              <a:extLst>
                <a:ext uri="{FF2B5EF4-FFF2-40B4-BE49-F238E27FC236}">
                  <a16:creationId xmlns:a16="http://schemas.microsoft.com/office/drawing/2014/main" id="{4DBAAEE0-E523-CC8F-9267-1431B79BB803}"/>
                </a:ext>
              </a:extLst>
            </p:cNvPr>
            <p:cNvPicPr>
              <a:picLocks noChangeAspect="1"/>
            </p:cNvPicPr>
            <p:nvPr/>
          </p:nvPicPr>
          <p:blipFill>
            <a:blip r:embed="rId4"/>
            <a:stretch>
              <a:fillRect/>
            </a:stretch>
          </p:blipFill>
          <p:spPr>
            <a:xfrm>
              <a:off x="8488057" y="5366705"/>
              <a:ext cx="1892300" cy="1295400"/>
            </a:xfrm>
            <a:prstGeom prst="rect">
              <a:avLst/>
            </a:prstGeom>
          </p:spPr>
        </p:pic>
        <p:pic>
          <p:nvPicPr>
            <p:cNvPr id="34" name="Picture 33">
              <a:extLst>
                <a:ext uri="{FF2B5EF4-FFF2-40B4-BE49-F238E27FC236}">
                  <a16:creationId xmlns:a16="http://schemas.microsoft.com/office/drawing/2014/main" id="{2661BE07-A8BA-27F7-D9B8-632CCD743D8F}"/>
                </a:ext>
              </a:extLst>
            </p:cNvPr>
            <p:cNvPicPr>
              <a:picLocks noChangeAspect="1"/>
            </p:cNvPicPr>
            <p:nvPr/>
          </p:nvPicPr>
          <p:blipFill>
            <a:blip r:embed="rId5"/>
            <a:stretch>
              <a:fillRect/>
            </a:stretch>
          </p:blipFill>
          <p:spPr>
            <a:xfrm>
              <a:off x="8488057" y="7015792"/>
              <a:ext cx="3416300" cy="1841500"/>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A52D4B1-B111-65AF-BCEA-DECC502969DC}"/>
                    </a:ext>
                  </a:extLst>
                </p:cNvPr>
                <p:cNvSpPr txBox="1"/>
                <p:nvPr/>
              </p:nvSpPr>
              <p:spPr>
                <a:xfrm>
                  <a:off x="4648121" y="4924886"/>
                  <a:ext cx="4127516" cy="1019318"/>
                </a:xfrm>
                <a:prstGeom prst="rect">
                  <a:avLst/>
                </a:prstGeom>
                <a:noFill/>
              </p:spPr>
              <p:txBody>
                <a:bodyPr wrap="square">
                  <a:spAutoFit/>
                </a:bodyPr>
                <a:lstStyle/>
                <a:p>
                  <a:r>
                    <a:rPr lang="en-US" altLang="zh-CN" dirty="0">
                      <a:solidFill>
                        <a:schemeClr val="tx1"/>
                      </a:solidFill>
                      <a:latin typeface="Arial" panose="020B0604020202020204" pitchFamily="34" charset="0"/>
                      <a:cs typeface="Arial" panose="020B0604020202020204" pitchFamily="34" charset="0"/>
                    </a:rPr>
                    <a:t>Rationale-Environment</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Separator</a:t>
                  </a:r>
                  <a:r>
                    <a:rPr lang="zh-CN" altLang="en-US" dirty="0">
                      <a:solidFill>
                        <a:schemeClr val="tx1"/>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i="1" dirty="0" smtClean="0">
                              <a:solidFill>
                                <a:schemeClr val="tx1"/>
                              </a:solidFill>
                              <a:latin typeface="Cambria Math" panose="02040503050406030204" pitchFamily="18" charset="0"/>
                              <a:cs typeface="Arial" panose="020B0604020202020204" pitchFamily="34" charset="0"/>
                            </a:rPr>
                          </m:ctrlPr>
                        </m:sSubPr>
                        <m:e>
                          <m:r>
                            <a:rPr lang="en-US" altLang="zh-CN" i="1" dirty="0">
                              <a:solidFill>
                                <a:schemeClr val="tx1"/>
                              </a:solidFill>
                              <a:latin typeface="Cambria Math" panose="02040503050406030204" pitchFamily="18" charset="0"/>
                              <a:cs typeface="Arial" panose="020B0604020202020204" pitchFamily="34" charset="0"/>
                            </a:rPr>
                            <m:t>𝑓</m:t>
                          </m:r>
                        </m:e>
                        <m:sub>
                          <m:r>
                            <a:rPr lang="en-US" altLang="zh-CN" b="0" i="1" dirty="0" smtClean="0">
                              <a:solidFill>
                                <a:schemeClr val="tx1"/>
                              </a:solidFill>
                              <a:latin typeface="Cambria Math" panose="02040503050406030204" pitchFamily="18" charset="0"/>
                              <a:cs typeface="Arial" panose="020B0604020202020204" pitchFamily="34" charset="0"/>
                            </a:rPr>
                            <m:t>𝑠</m:t>
                          </m:r>
                          <m:r>
                            <a:rPr lang="en-US" altLang="zh-CN" i="1" dirty="0">
                              <a:solidFill>
                                <a:schemeClr val="tx1"/>
                              </a:solidFill>
                              <a:latin typeface="Cambria Math" panose="02040503050406030204" pitchFamily="18" charset="0"/>
                              <a:cs typeface="Arial" panose="020B0604020202020204" pitchFamily="34" charset="0"/>
                            </a:rPr>
                            <m:t>𝑒𝑝</m:t>
                          </m:r>
                        </m:sub>
                      </m:sSub>
                    </m:oMath>
                  </a14:m>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EA52D4B1-B111-65AF-BCEA-DECC502969DC}"/>
                    </a:ext>
                  </a:extLst>
                </p:cNvPr>
                <p:cNvSpPr txBox="1">
                  <a:spLocks noRot="1" noChangeAspect="1" noMove="1" noResize="1" noEditPoints="1" noAdjustHandles="1" noChangeArrowheads="1" noChangeShapeType="1" noTextEdit="1"/>
                </p:cNvSpPr>
                <p:nvPr/>
              </p:nvSpPr>
              <p:spPr>
                <a:xfrm>
                  <a:off x="4648121" y="4924886"/>
                  <a:ext cx="4127516" cy="1019318"/>
                </a:xfrm>
                <a:prstGeom prst="rect">
                  <a:avLst/>
                </a:prstGeom>
                <a:blipFill>
                  <a:blip r:embed="rId6"/>
                  <a:stretch>
                    <a:fillRect l="-3058" t="-6098" b="-13415"/>
                  </a:stretch>
                </a:blipFill>
              </p:spPr>
              <p:txBody>
                <a:bodyPr/>
                <a:lstStyle/>
                <a:p>
                  <a:r>
                    <a:rPr lang="en-US">
                      <a:noFill/>
                    </a:rPr>
                    <a:t> </a:t>
                  </a:r>
                </a:p>
              </p:txBody>
            </p:sp>
          </mc:Fallback>
        </mc:AlternateContent>
        <p:cxnSp>
          <p:nvCxnSpPr>
            <p:cNvPr id="38" name="Elbow Connector 37">
              <a:extLst>
                <a:ext uri="{FF2B5EF4-FFF2-40B4-BE49-F238E27FC236}">
                  <a16:creationId xmlns:a16="http://schemas.microsoft.com/office/drawing/2014/main" id="{68AF2A00-7B9B-8C11-3646-10AC7C0F3498}"/>
                </a:ext>
              </a:extLst>
            </p:cNvPr>
            <p:cNvCxnSpPr>
              <a:cxnSpLocks/>
              <a:stCxn id="25" idx="3"/>
              <a:endCxn id="32" idx="1"/>
            </p:cNvCxnSpPr>
            <p:nvPr/>
          </p:nvCxnSpPr>
          <p:spPr>
            <a:xfrm flipV="1">
              <a:off x="4935701" y="6014405"/>
              <a:ext cx="3552356" cy="706473"/>
            </a:xfrm>
            <a:prstGeom prst="bentConnector3">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93B5B898-279E-7B75-E38E-BB9EBD1531C0}"/>
                </a:ext>
              </a:extLst>
            </p:cNvPr>
            <p:cNvCxnSpPr>
              <a:cxnSpLocks/>
              <a:stCxn id="25" idx="3"/>
              <a:endCxn id="34" idx="1"/>
            </p:cNvCxnSpPr>
            <p:nvPr/>
          </p:nvCxnSpPr>
          <p:spPr>
            <a:xfrm>
              <a:off x="4935701" y="6720878"/>
              <a:ext cx="3552356" cy="1215664"/>
            </a:xfrm>
            <a:prstGeom prst="bentConnector3">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FBB3D1B-1A7A-FEFB-AD51-2DCB3C93AAD5}"/>
                    </a:ext>
                  </a:extLst>
                </p:cNvPr>
                <p:cNvSpPr txBox="1"/>
                <p:nvPr/>
              </p:nvSpPr>
              <p:spPr>
                <a:xfrm>
                  <a:off x="1909472" y="8038266"/>
                  <a:ext cx="1670957" cy="523220"/>
                </a:xfrm>
                <a:prstGeom prst="rect">
                  <a:avLst/>
                </a:prstGeom>
                <a:noFill/>
              </p:spPr>
              <p:txBody>
                <a:bodyPr wrap="square">
                  <a:spAutoFit/>
                </a:bodyPr>
                <a:lstStyle/>
                <a:p>
                  <a:pPr algn="ctr"/>
                  <a:r>
                    <a:rPr lang="en-US" altLang="zh-CN" sz="2800" b="0" dirty="0">
                      <a:latin typeface="Helvetica Neue" panose="02000503000000020004" pitchFamily="2" charset="0"/>
                      <a:ea typeface="Helvetica Neue" panose="02000503000000020004" pitchFamily="2" charset="0"/>
                      <a:cs typeface="Helvetica Neue" panose="02000503000000020004" pitchFamily="2" charset="0"/>
                    </a:rPr>
                    <a:t>Graph</a:t>
                  </a:r>
                  <a:r>
                    <a:rPr lang="en-US" altLang="zh-CN" sz="2800" b="0" dirty="0">
                      <a:cs typeface="Arial" panose="020B0604020202020204" pitchFamily="34" charset="0"/>
                    </a:rPr>
                    <a:t> </a:t>
                  </a:r>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𝑔</m:t>
                      </m:r>
                    </m:oMath>
                  </a14:m>
                  <a:endParaRPr lang="en-US" dirty="0"/>
                </a:p>
              </p:txBody>
            </p:sp>
          </mc:Choice>
          <mc:Fallback xmlns="">
            <p:sp>
              <p:nvSpPr>
                <p:cNvPr id="45" name="TextBox 44">
                  <a:extLst>
                    <a:ext uri="{FF2B5EF4-FFF2-40B4-BE49-F238E27FC236}">
                      <a16:creationId xmlns:a16="http://schemas.microsoft.com/office/drawing/2014/main" id="{3FBB3D1B-1A7A-FEFB-AD51-2DCB3C93AAD5}"/>
                    </a:ext>
                  </a:extLst>
                </p:cNvPr>
                <p:cNvSpPr txBox="1">
                  <a:spLocks noRot="1" noChangeAspect="1" noMove="1" noResize="1" noEditPoints="1" noAdjustHandles="1" noChangeArrowheads="1" noChangeShapeType="1" noTextEdit="1"/>
                </p:cNvSpPr>
                <p:nvPr/>
              </p:nvSpPr>
              <p:spPr>
                <a:xfrm>
                  <a:off x="1909472" y="8038266"/>
                  <a:ext cx="1670957" cy="523220"/>
                </a:xfrm>
                <a:prstGeom prst="rect">
                  <a:avLst/>
                </a:prstGeom>
                <a:blipFill>
                  <a:blip r:embed="rId7"/>
                  <a:stretch>
                    <a:fillRect l="-2273" t="-17073"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D1D914C-0A08-6490-29F1-AD94280E2A15}"/>
                    </a:ext>
                  </a:extLst>
                </p:cNvPr>
                <p:cNvSpPr txBox="1"/>
                <p:nvPr/>
              </p:nvSpPr>
              <p:spPr>
                <a:xfrm>
                  <a:off x="10242350" y="5743850"/>
                  <a:ext cx="3690363" cy="54111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Rationale g</a:t>
                  </a:r>
                  <a:r>
                    <a:rPr lang="en-US" altLang="zh-CN" sz="2800" b="0" dirty="0">
                      <a:latin typeface="Helvetica Neue" panose="02000503000000020004" pitchFamily="2" charset="0"/>
                      <a:ea typeface="Helvetica Neue" panose="02000503000000020004" pitchFamily="2" charset="0"/>
                      <a:cs typeface="Helvetica Neue" panose="02000503000000020004" pitchFamily="2" charset="0"/>
                    </a:rPr>
                    <a:t>raph </a:t>
                  </a:r>
                  <a14:m>
                    <m:oMath xmlns:m="http://schemas.openxmlformats.org/officeDocument/2006/math">
                      <m:sSup>
                        <m:sSupPr>
                          <m:ctrlPr>
                            <a:rPr lang="en-US" altLang="zh-CN" sz="2800" i="1" dirty="0">
                              <a:latin typeface="Cambria Math" panose="02040503050406030204" pitchFamily="18" charset="0"/>
                              <a:cs typeface="Arial" panose="020B0604020202020204" pitchFamily="34" charset="0"/>
                            </a:rPr>
                          </m:ctrlPr>
                        </m:sSupPr>
                        <m:e>
                          <m:r>
                            <a:rPr lang="en-US" altLang="zh-CN" sz="2800" i="1" dirty="0">
                              <a:latin typeface="Cambria Math" panose="02040503050406030204" pitchFamily="18" charset="0"/>
                              <a:cs typeface="Arial" panose="020B0604020202020204" pitchFamily="34" charset="0"/>
                            </a:rPr>
                            <m:t>𝑔</m:t>
                          </m:r>
                        </m:e>
                        <m:sup>
                          <m:r>
                            <a:rPr lang="en-US" altLang="zh-CN" sz="2800" i="1" dirty="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𝑟</m:t>
                          </m:r>
                          <m:r>
                            <a:rPr lang="en-US" altLang="zh-CN" sz="2800" i="1" dirty="0">
                              <a:latin typeface="Cambria Math" panose="02040503050406030204" pitchFamily="18" charset="0"/>
                              <a:cs typeface="Arial" panose="020B0604020202020204" pitchFamily="34" charset="0"/>
                            </a:rPr>
                            <m:t>)</m:t>
                          </m:r>
                        </m:sup>
                      </m:sSup>
                    </m:oMath>
                  </a14:m>
                  <a:endParaRPr lang="en-US" dirty="0"/>
                </a:p>
              </p:txBody>
            </p:sp>
          </mc:Choice>
          <mc:Fallback xmlns="">
            <p:sp>
              <p:nvSpPr>
                <p:cNvPr id="47" name="TextBox 46">
                  <a:extLst>
                    <a:ext uri="{FF2B5EF4-FFF2-40B4-BE49-F238E27FC236}">
                      <a16:creationId xmlns:a16="http://schemas.microsoft.com/office/drawing/2014/main" id="{0D1D914C-0A08-6490-29F1-AD94280E2A15}"/>
                    </a:ext>
                  </a:extLst>
                </p:cNvPr>
                <p:cNvSpPr txBox="1">
                  <a:spLocks noRot="1" noChangeAspect="1" noMove="1" noResize="1" noEditPoints="1" noAdjustHandles="1" noChangeArrowheads="1" noChangeShapeType="1" noTextEdit="1"/>
                </p:cNvSpPr>
                <p:nvPr/>
              </p:nvSpPr>
              <p:spPr>
                <a:xfrm>
                  <a:off x="10242350" y="5743850"/>
                  <a:ext cx="3690363" cy="541110"/>
                </a:xfrm>
                <a:prstGeom prst="rect">
                  <a:avLst/>
                </a:prstGeom>
                <a:blipFill>
                  <a:blip r:embed="rId8"/>
                  <a:stretch>
                    <a:fillRect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C71B0EA-B40C-7FCC-D4DD-1D87945D8ACC}"/>
                    </a:ext>
                  </a:extLst>
                </p:cNvPr>
                <p:cNvSpPr txBox="1"/>
                <p:nvPr/>
              </p:nvSpPr>
              <p:spPr>
                <a:xfrm>
                  <a:off x="11901592" y="7396248"/>
                  <a:ext cx="4062242" cy="54111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Environment g</a:t>
                  </a:r>
                  <a:r>
                    <a:rPr lang="en-US" altLang="zh-CN" sz="2800" b="0" dirty="0">
                      <a:latin typeface="Helvetica Neue" panose="02000503000000020004" pitchFamily="2" charset="0"/>
                      <a:ea typeface="Helvetica Neue" panose="02000503000000020004" pitchFamily="2" charset="0"/>
                      <a:cs typeface="Helvetica Neue" panose="02000503000000020004" pitchFamily="2" charset="0"/>
                    </a:rPr>
                    <a:t>raph </a:t>
                  </a:r>
                  <a14:m>
                    <m:oMath xmlns:m="http://schemas.openxmlformats.org/officeDocument/2006/math">
                      <m:sSup>
                        <m:sSupPr>
                          <m:ctrlPr>
                            <a:rPr lang="en-US" altLang="zh-CN" sz="2800" i="1" dirty="0">
                              <a:latin typeface="Cambria Math" panose="02040503050406030204" pitchFamily="18" charset="0"/>
                              <a:cs typeface="Arial" panose="020B0604020202020204" pitchFamily="34" charset="0"/>
                            </a:rPr>
                          </m:ctrlPr>
                        </m:sSupPr>
                        <m:e>
                          <m:r>
                            <a:rPr lang="en-US" altLang="zh-CN" sz="2800" i="1" dirty="0">
                              <a:latin typeface="Cambria Math" panose="02040503050406030204" pitchFamily="18" charset="0"/>
                              <a:cs typeface="Arial" panose="020B0604020202020204" pitchFamily="34" charset="0"/>
                            </a:rPr>
                            <m:t>𝑔</m:t>
                          </m:r>
                        </m:e>
                        <m:sup>
                          <m:r>
                            <a:rPr lang="en-US" altLang="zh-CN" sz="2800" i="1" dirty="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𝑒</m:t>
                          </m:r>
                          <m:r>
                            <a:rPr lang="en-US" altLang="zh-CN" sz="2800" i="1" dirty="0">
                              <a:latin typeface="Cambria Math" panose="02040503050406030204" pitchFamily="18" charset="0"/>
                              <a:cs typeface="Arial" panose="020B0604020202020204" pitchFamily="34" charset="0"/>
                            </a:rPr>
                            <m:t>)</m:t>
                          </m:r>
                        </m:sup>
                      </m:sSup>
                    </m:oMath>
                  </a14:m>
                  <a:endParaRPr lang="en-US" dirty="0"/>
                </a:p>
              </p:txBody>
            </p:sp>
          </mc:Choice>
          <mc:Fallback xmlns="">
            <p:sp>
              <p:nvSpPr>
                <p:cNvPr id="48" name="TextBox 47">
                  <a:extLst>
                    <a:ext uri="{FF2B5EF4-FFF2-40B4-BE49-F238E27FC236}">
                      <a16:creationId xmlns:a16="http://schemas.microsoft.com/office/drawing/2014/main" id="{2C71B0EA-B40C-7FCC-D4DD-1D87945D8ACC}"/>
                    </a:ext>
                  </a:extLst>
                </p:cNvPr>
                <p:cNvSpPr txBox="1">
                  <a:spLocks noRot="1" noChangeAspect="1" noMove="1" noResize="1" noEditPoints="1" noAdjustHandles="1" noChangeArrowheads="1" noChangeShapeType="1" noTextEdit="1"/>
                </p:cNvSpPr>
                <p:nvPr/>
              </p:nvSpPr>
              <p:spPr>
                <a:xfrm>
                  <a:off x="11901592" y="7396248"/>
                  <a:ext cx="4062242" cy="541110"/>
                </a:xfrm>
                <a:prstGeom prst="rect">
                  <a:avLst/>
                </a:prstGeom>
                <a:blipFill>
                  <a:blip r:embed="rId9"/>
                  <a:stretch>
                    <a:fillRect l="-932" t="-9302" b="-30233"/>
                  </a:stretch>
                </a:blipFill>
              </p:spPr>
              <p:txBody>
                <a:bodyPr/>
                <a:lstStyle/>
                <a:p>
                  <a:r>
                    <a:rPr lang="en-US">
                      <a:noFill/>
                    </a:rPr>
                    <a:t> </a:t>
                  </a:r>
                </a:p>
              </p:txBody>
            </p:sp>
          </mc:Fallback>
        </mc:AlternateContent>
      </p:grpSp>
    </p:spTree>
    <p:extLst>
      <p:ext uri="{BB962C8B-B14F-4D97-AF65-F5344CB8AC3E}">
        <p14:creationId xmlns:p14="http://schemas.microsoft.com/office/powerpoint/2010/main" val="2605440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3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3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3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Identifying</a:t>
            </a:r>
            <a:r>
              <a:rPr lang="zh-CN" altLang="en-US" dirty="0">
                <a:solidFill>
                  <a:schemeClr val="bg2">
                    <a:lumMod val="10000"/>
                  </a:schemeClr>
                </a:solidFill>
              </a:rPr>
              <a:t> </a:t>
            </a:r>
            <a:r>
              <a:rPr lang="en-US" altLang="zh-CN" dirty="0">
                <a:solidFill>
                  <a:schemeClr val="bg2">
                    <a:lumMod val="10000"/>
                  </a:schemeClr>
                </a:solidFill>
              </a:rPr>
              <a:t>node</a:t>
            </a:r>
            <a:r>
              <a:rPr lang="zh-CN" altLang="en-US" dirty="0">
                <a:solidFill>
                  <a:schemeClr val="bg2">
                    <a:lumMod val="10000"/>
                  </a:schemeClr>
                </a:solidFill>
              </a:rPr>
              <a:t> </a:t>
            </a:r>
            <a:r>
              <a:rPr lang="en-US" altLang="zh-CN" dirty="0">
                <a:solidFill>
                  <a:schemeClr val="bg2">
                    <a:lumMod val="10000"/>
                  </a:schemeClr>
                </a:solidFill>
              </a:rPr>
              <a:t>roles:</a:t>
            </a:r>
            <a:r>
              <a:rPr lang="zh-CN" altLang="en-US" dirty="0">
                <a:solidFill>
                  <a:schemeClr val="bg2">
                    <a:lumMod val="10000"/>
                  </a:schemeClr>
                </a:solidFill>
              </a:rPr>
              <a:t> </a:t>
            </a:r>
            <a:r>
              <a:rPr lang="en-US" altLang="zh-CN" dirty="0">
                <a:solidFill>
                  <a:schemeClr val="bg2">
                    <a:lumMod val="10000"/>
                  </a:schemeClr>
                </a:solidFill>
              </a:rPr>
              <a:t>in</a:t>
            </a:r>
            <a:r>
              <a:rPr lang="zh-CN" altLang="en-US" dirty="0">
                <a:solidFill>
                  <a:schemeClr val="bg2">
                    <a:lumMod val="10000"/>
                  </a:schemeClr>
                </a:solidFill>
              </a:rPr>
              <a:t> </a:t>
            </a:r>
            <a:r>
              <a:rPr lang="en-US" altLang="zh-CN" dirty="0">
                <a:solidFill>
                  <a:schemeClr val="bg2">
                    <a:lumMod val="10000"/>
                  </a:schemeClr>
                </a:solidFill>
              </a:rPr>
              <a:t>Rationale</a:t>
            </a:r>
            <a:r>
              <a:rPr lang="zh-CN" altLang="en-US" dirty="0">
                <a:solidFill>
                  <a:schemeClr val="bg2">
                    <a:lumMod val="10000"/>
                  </a:schemeClr>
                </a:solidFill>
              </a:rPr>
              <a:t> </a:t>
            </a:r>
            <a:r>
              <a:rPr lang="en-US" altLang="zh-CN" dirty="0">
                <a:solidFill>
                  <a:schemeClr val="bg2">
                    <a:lumMod val="10000"/>
                  </a:schemeClr>
                </a:solidFill>
              </a:rPr>
              <a:t>or</a:t>
            </a:r>
            <a:r>
              <a:rPr lang="zh-CN" altLang="en-US" dirty="0">
                <a:solidFill>
                  <a:schemeClr val="bg2">
                    <a:lumMod val="10000"/>
                  </a:schemeClr>
                </a:solidFill>
              </a:rPr>
              <a:t> </a:t>
            </a:r>
            <a:r>
              <a:rPr lang="en-US" altLang="zh-CN" dirty="0">
                <a:solidFill>
                  <a:schemeClr val="bg2">
                    <a:lumMod val="10000"/>
                  </a:schemeClr>
                </a:solidFill>
              </a:rPr>
              <a:t>Environment?</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Baseline:</a:t>
            </a:r>
            <a:r>
              <a:rPr lang="zh-CN" altLang="en-US" sz="4400" dirty="0"/>
              <a:t> </a:t>
            </a:r>
            <a:r>
              <a:rPr lang="en-US" altLang="zh-CN" sz="4400" dirty="0"/>
              <a:t>Rationalization</a:t>
            </a:r>
            <a:r>
              <a:rPr lang="zh-CN" altLang="en-US" sz="4400" dirty="0"/>
              <a:t> </a:t>
            </a:r>
            <a:r>
              <a:rPr lang="en-US" altLang="zh-CN" sz="4400" dirty="0"/>
              <a:t>Improves</a:t>
            </a:r>
            <a:r>
              <a:rPr lang="zh-CN" altLang="en-US" sz="4400" dirty="0"/>
              <a:t> </a:t>
            </a:r>
            <a:r>
              <a:rPr lang="en-US" altLang="zh-CN" sz="4400" dirty="0"/>
              <a:t>Label</a:t>
            </a:r>
            <a:r>
              <a:rPr lang="zh-CN" altLang="en-US" sz="4400" dirty="0"/>
              <a:t> </a:t>
            </a:r>
            <a:r>
              <a:rPr lang="en-US" altLang="zh-CN" sz="4400" dirty="0"/>
              <a:t>Prediction</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13</a:t>
            </a:fld>
            <a:endParaRPr lang="en-US"/>
          </a:p>
        </p:txBody>
      </p:sp>
      <p:grpSp>
        <p:nvGrpSpPr>
          <p:cNvPr id="12" name="Group 11">
            <a:extLst>
              <a:ext uri="{FF2B5EF4-FFF2-40B4-BE49-F238E27FC236}">
                <a16:creationId xmlns:a16="http://schemas.microsoft.com/office/drawing/2014/main" id="{2E2AC1C6-D70D-DD38-622B-3DB1A05A3AEB}"/>
              </a:ext>
            </a:extLst>
          </p:cNvPr>
          <p:cNvGrpSpPr/>
          <p:nvPr/>
        </p:nvGrpSpPr>
        <p:grpSpPr>
          <a:xfrm>
            <a:off x="4494551" y="4857698"/>
            <a:ext cx="1097280" cy="915406"/>
            <a:chOff x="4608434" y="2864031"/>
            <a:chExt cx="1097280" cy="915406"/>
          </a:xfrm>
        </p:grpSpPr>
        <p:grpSp>
          <p:nvGrpSpPr>
            <p:cNvPr id="13" name="Group 12">
              <a:extLst>
                <a:ext uri="{FF2B5EF4-FFF2-40B4-BE49-F238E27FC236}">
                  <a16:creationId xmlns:a16="http://schemas.microsoft.com/office/drawing/2014/main" id="{1752DCD0-12CD-208B-B86B-6A12CD7BD049}"/>
                </a:ext>
              </a:extLst>
            </p:cNvPr>
            <p:cNvGrpSpPr>
              <a:grpSpLocks noChangeAspect="1"/>
            </p:cNvGrpSpPr>
            <p:nvPr/>
          </p:nvGrpSpPr>
          <p:grpSpPr>
            <a:xfrm>
              <a:off x="4608434" y="2864031"/>
              <a:ext cx="1097280" cy="915406"/>
              <a:chOff x="2443457" y="1577463"/>
              <a:chExt cx="681978" cy="568940"/>
            </a:xfrm>
          </p:grpSpPr>
          <p:sp>
            <p:nvSpPr>
              <p:cNvPr id="15" name="Rectangle 14">
                <a:extLst>
                  <a:ext uri="{FF2B5EF4-FFF2-40B4-BE49-F238E27FC236}">
                    <a16:creationId xmlns:a16="http://schemas.microsoft.com/office/drawing/2014/main" id="{13F61EF3-6B48-F313-3418-03AF8385D495}"/>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Rectangle 16">
                <a:extLst>
                  <a:ext uri="{FF2B5EF4-FFF2-40B4-BE49-F238E27FC236}">
                    <a16:creationId xmlns:a16="http://schemas.microsoft.com/office/drawing/2014/main" id="{FA590EBF-9CCF-33C1-E2A4-C04218B359F8}"/>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8" name="Rectangle 17">
                <a:extLst>
                  <a:ext uri="{FF2B5EF4-FFF2-40B4-BE49-F238E27FC236}">
                    <a16:creationId xmlns:a16="http://schemas.microsoft.com/office/drawing/2014/main" id="{4623F503-5E10-7164-CB49-A6AEED32FB17}"/>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9" name="Rectangle 18">
                <a:extLst>
                  <a:ext uri="{FF2B5EF4-FFF2-40B4-BE49-F238E27FC236}">
                    <a16:creationId xmlns:a16="http://schemas.microsoft.com/office/drawing/2014/main" id="{52EDE51C-62B9-5B14-5BEE-D8FCB075F990}"/>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 name="Rectangle 19">
                <a:extLst>
                  <a:ext uri="{FF2B5EF4-FFF2-40B4-BE49-F238E27FC236}">
                    <a16:creationId xmlns:a16="http://schemas.microsoft.com/office/drawing/2014/main" id="{A171F7F6-E025-BE71-BA4F-920F514F0977}"/>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21">
                <a:extLst>
                  <a:ext uri="{FF2B5EF4-FFF2-40B4-BE49-F238E27FC236}">
                    <a16:creationId xmlns:a16="http://schemas.microsoft.com/office/drawing/2014/main" id="{CE1947FC-B7C6-4EF4-038E-5B330626521B}"/>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23">
                <a:extLst>
                  <a:ext uri="{FF2B5EF4-FFF2-40B4-BE49-F238E27FC236}">
                    <a16:creationId xmlns:a16="http://schemas.microsoft.com/office/drawing/2014/main" id="{F9D2DBF5-F1B1-C0D3-9006-B04577A9CC43}"/>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24">
                <a:extLst>
                  <a:ext uri="{FF2B5EF4-FFF2-40B4-BE49-F238E27FC236}">
                    <a16:creationId xmlns:a16="http://schemas.microsoft.com/office/drawing/2014/main" id="{DE64CEC0-7DFA-B2BF-DC6D-778157CC998D}"/>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25">
                <a:extLst>
                  <a:ext uri="{FF2B5EF4-FFF2-40B4-BE49-F238E27FC236}">
                    <a16:creationId xmlns:a16="http://schemas.microsoft.com/office/drawing/2014/main" id="{59CE4DD6-32D1-828F-0C35-31167C7C00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1" name="Rectangle 30">
                <a:extLst>
                  <a:ext uri="{FF2B5EF4-FFF2-40B4-BE49-F238E27FC236}">
                    <a16:creationId xmlns:a16="http://schemas.microsoft.com/office/drawing/2014/main" id="{41893BDC-5B77-D3F0-87E1-218F625D4B5A}"/>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2" name="Rectangle 31">
                <a:extLst>
                  <a:ext uri="{FF2B5EF4-FFF2-40B4-BE49-F238E27FC236}">
                    <a16:creationId xmlns:a16="http://schemas.microsoft.com/office/drawing/2014/main" id="{F578060E-64CD-1CD2-F851-A1C098A56E4E}"/>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3" name="Rectangle 32">
                <a:extLst>
                  <a:ext uri="{FF2B5EF4-FFF2-40B4-BE49-F238E27FC236}">
                    <a16:creationId xmlns:a16="http://schemas.microsoft.com/office/drawing/2014/main" id="{BA63A3B6-CEA3-2BE2-A132-AEE424AE2568}"/>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4" name="Rectangle 33">
                <a:extLst>
                  <a:ext uri="{FF2B5EF4-FFF2-40B4-BE49-F238E27FC236}">
                    <a16:creationId xmlns:a16="http://schemas.microsoft.com/office/drawing/2014/main" id="{34A8E964-A148-ABB9-CC38-4BC42D5A1CB2}"/>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Rectangle 34">
                <a:extLst>
                  <a:ext uri="{FF2B5EF4-FFF2-40B4-BE49-F238E27FC236}">
                    <a16:creationId xmlns:a16="http://schemas.microsoft.com/office/drawing/2014/main" id="{F51559E4-AC49-32D9-B5A8-C7320C39C52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6" name="Rectangle 35">
                <a:extLst>
                  <a:ext uri="{FF2B5EF4-FFF2-40B4-BE49-F238E27FC236}">
                    <a16:creationId xmlns:a16="http://schemas.microsoft.com/office/drawing/2014/main" id="{A8340538-44D5-163B-B8B1-40ED941DAB35}"/>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7" name="Rectangle 36">
                <a:extLst>
                  <a:ext uri="{FF2B5EF4-FFF2-40B4-BE49-F238E27FC236}">
                    <a16:creationId xmlns:a16="http://schemas.microsoft.com/office/drawing/2014/main" id="{0723659A-A7D4-0E54-E373-8BE392377AFA}"/>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Rectangle 38">
                <a:extLst>
                  <a:ext uri="{FF2B5EF4-FFF2-40B4-BE49-F238E27FC236}">
                    <a16:creationId xmlns:a16="http://schemas.microsoft.com/office/drawing/2014/main" id="{D526B329-03D0-2487-AFDD-F169A20A82B6}"/>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40" name="Rectangle 39">
                <a:extLst>
                  <a:ext uri="{FF2B5EF4-FFF2-40B4-BE49-F238E27FC236}">
                    <a16:creationId xmlns:a16="http://schemas.microsoft.com/office/drawing/2014/main" id="{62059570-695E-59C0-9BF9-2C9B6D561A8A}"/>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4" name="TextBox 13">
              <a:extLst>
                <a:ext uri="{FF2B5EF4-FFF2-40B4-BE49-F238E27FC236}">
                  <a16:creationId xmlns:a16="http://schemas.microsoft.com/office/drawing/2014/main" id="{16D4016F-7D08-CCCC-4CC5-BC9C3A563D80}"/>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45" name="Rounded Rectangle 44">
            <a:extLst>
              <a:ext uri="{FF2B5EF4-FFF2-40B4-BE49-F238E27FC236}">
                <a16:creationId xmlns:a16="http://schemas.microsoft.com/office/drawing/2014/main" id="{F63ECA6D-E29C-0C92-E9B0-742F5692EB2E}"/>
              </a:ext>
            </a:extLst>
          </p:cNvPr>
          <p:cNvSpPr/>
          <p:nvPr/>
        </p:nvSpPr>
        <p:spPr>
          <a:xfrm>
            <a:off x="1968335"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3169DA38-6139-C13F-499D-61266FA5FE9D}"/>
              </a:ext>
            </a:extLst>
          </p:cNvPr>
          <p:cNvSpPr/>
          <p:nvPr/>
        </p:nvSpPr>
        <p:spPr>
          <a:xfrm>
            <a:off x="3354098"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41ED1538-A8BE-F144-C09F-B0718123E76F}"/>
              </a:ext>
            </a:extLst>
          </p:cNvPr>
          <p:cNvGrpSpPr/>
          <p:nvPr/>
        </p:nvGrpSpPr>
        <p:grpSpPr>
          <a:xfrm>
            <a:off x="4795975" y="2774454"/>
            <a:ext cx="400110" cy="1126221"/>
            <a:chOff x="7149861" y="3414798"/>
            <a:chExt cx="400110" cy="1126221"/>
          </a:xfrm>
        </p:grpSpPr>
        <p:grpSp>
          <p:nvGrpSpPr>
            <p:cNvPr id="48" name="Group 47">
              <a:extLst>
                <a:ext uri="{FF2B5EF4-FFF2-40B4-BE49-F238E27FC236}">
                  <a16:creationId xmlns:a16="http://schemas.microsoft.com/office/drawing/2014/main" id="{3ED86F37-B3CF-DC7B-A2C4-3099381CB816}"/>
                </a:ext>
              </a:extLst>
            </p:cNvPr>
            <p:cNvGrpSpPr>
              <a:grpSpLocks noChangeAspect="1"/>
            </p:cNvGrpSpPr>
            <p:nvPr/>
          </p:nvGrpSpPr>
          <p:grpSpPr>
            <a:xfrm>
              <a:off x="7309574" y="3414798"/>
              <a:ext cx="182880" cy="1126221"/>
              <a:chOff x="2857113" y="656513"/>
              <a:chExt cx="113669" cy="700002"/>
            </a:xfrm>
          </p:grpSpPr>
          <p:sp>
            <p:nvSpPr>
              <p:cNvPr id="50" name="Rectangle 49">
                <a:extLst>
                  <a:ext uri="{FF2B5EF4-FFF2-40B4-BE49-F238E27FC236}">
                    <a16:creationId xmlns:a16="http://schemas.microsoft.com/office/drawing/2014/main" id="{A7CB2FB5-6CFC-AB5F-C51D-817C12CAF4CF}"/>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1" name="Rectangle 50">
                <a:extLst>
                  <a:ext uri="{FF2B5EF4-FFF2-40B4-BE49-F238E27FC236}">
                    <a16:creationId xmlns:a16="http://schemas.microsoft.com/office/drawing/2014/main" id="{AD279B57-A4DC-C65F-A528-BEAA5618DE12}"/>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2" name="Rectangle 51">
                <a:extLst>
                  <a:ext uri="{FF2B5EF4-FFF2-40B4-BE49-F238E27FC236}">
                    <a16:creationId xmlns:a16="http://schemas.microsoft.com/office/drawing/2014/main" id="{F5B8DE5E-601E-3966-A694-B922E0A512D1}"/>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3" name="Rectangle 52">
                <a:extLst>
                  <a:ext uri="{FF2B5EF4-FFF2-40B4-BE49-F238E27FC236}">
                    <a16:creationId xmlns:a16="http://schemas.microsoft.com/office/drawing/2014/main" id="{B4900481-C8CF-D61C-A8F5-3607DB7A46A7}"/>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49" name="TextBox 48">
              <a:extLst>
                <a:ext uri="{FF2B5EF4-FFF2-40B4-BE49-F238E27FC236}">
                  <a16:creationId xmlns:a16="http://schemas.microsoft.com/office/drawing/2014/main" id="{EAECADBB-B498-6711-FA10-0138ACA14834}"/>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54" name="Rounded Rectangle 53">
            <a:extLst>
              <a:ext uri="{FF2B5EF4-FFF2-40B4-BE49-F238E27FC236}">
                <a16:creationId xmlns:a16="http://schemas.microsoft.com/office/drawing/2014/main" id="{A77304C3-A809-D81B-1671-F40454E1C652}"/>
              </a:ext>
            </a:extLst>
          </p:cNvPr>
          <p:cNvSpPr/>
          <p:nvPr/>
        </p:nvSpPr>
        <p:spPr>
          <a:xfrm>
            <a:off x="1986179"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69" name="Group 68">
            <a:extLst>
              <a:ext uri="{FF2B5EF4-FFF2-40B4-BE49-F238E27FC236}">
                <a16:creationId xmlns:a16="http://schemas.microsoft.com/office/drawing/2014/main" id="{7F5D7A77-8BC2-04B6-3857-2B9207C0D6E4}"/>
              </a:ext>
            </a:extLst>
          </p:cNvPr>
          <p:cNvGrpSpPr>
            <a:grpSpLocks noChangeAspect="1"/>
          </p:cNvGrpSpPr>
          <p:nvPr/>
        </p:nvGrpSpPr>
        <p:grpSpPr>
          <a:xfrm>
            <a:off x="7804802" y="3144505"/>
            <a:ext cx="1097280" cy="182880"/>
            <a:chOff x="3986296" y="2664266"/>
            <a:chExt cx="681978" cy="113663"/>
          </a:xfrm>
        </p:grpSpPr>
        <p:sp>
          <p:nvSpPr>
            <p:cNvPr id="70" name="Rectangle 148">
              <a:extLst>
                <a:ext uri="{FF2B5EF4-FFF2-40B4-BE49-F238E27FC236}">
                  <a16:creationId xmlns:a16="http://schemas.microsoft.com/office/drawing/2014/main" id="{5740C7EC-94FF-9405-7B0D-C823C3DDAC7F}"/>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1" name="Rectangle 149">
              <a:extLst>
                <a:ext uri="{FF2B5EF4-FFF2-40B4-BE49-F238E27FC236}">
                  <a16:creationId xmlns:a16="http://schemas.microsoft.com/office/drawing/2014/main" id="{B7C66AC3-C8FB-6BAB-51C9-60891CAA5810}"/>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2" name="Rectangle 150">
              <a:extLst>
                <a:ext uri="{FF2B5EF4-FFF2-40B4-BE49-F238E27FC236}">
                  <a16:creationId xmlns:a16="http://schemas.microsoft.com/office/drawing/2014/main" id="{08AD2467-EFCB-5A1F-8E44-3E85FC392B96}"/>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3" name="Rectangle 151">
              <a:extLst>
                <a:ext uri="{FF2B5EF4-FFF2-40B4-BE49-F238E27FC236}">
                  <a16:creationId xmlns:a16="http://schemas.microsoft.com/office/drawing/2014/main" id="{9EB9A0BB-459C-926F-B7C4-A80436BA1789}"/>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74" name="Rectangle 152">
              <a:extLst>
                <a:ext uri="{FF2B5EF4-FFF2-40B4-BE49-F238E27FC236}">
                  <a16:creationId xmlns:a16="http://schemas.microsoft.com/office/drawing/2014/main" id="{F3A8CD70-A3DB-53DC-6533-3E92C2A7E18F}"/>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5" name="Rectangle 153">
              <a:extLst>
                <a:ext uri="{FF2B5EF4-FFF2-40B4-BE49-F238E27FC236}">
                  <a16:creationId xmlns:a16="http://schemas.microsoft.com/office/drawing/2014/main" id="{41A4B100-7E09-AA7A-8F93-BC44B9CA2159}"/>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B50272C-1CE8-D441-6AB2-6EAF1D669DE5}"/>
                  </a:ext>
                </a:extLst>
              </p:cNvPr>
              <p:cNvSpPr txBox="1"/>
              <p:nvPr/>
            </p:nvSpPr>
            <p:spPr>
              <a:xfrm>
                <a:off x="23952"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3952" y="4572000"/>
                <a:ext cx="1967538" cy="461665"/>
              </a:xfrm>
              <a:prstGeom prst="rect">
                <a:avLst/>
              </a:prstGeom>
              <a:blipFill>
                <a:blip r:embed="rId2"/>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E3F4842-2D6A-678B-9244-8CB67D4F3B69}"/>
                  </a:ext>
                </a:extLst>
              </p:cNvPr>
              <p:cNvSpPr txBox="1"/>
              <p:nvPr/>
            </p:nvSpPr>
            <p:spPr>
              <a:xfrm>
                <a:off x="11269415"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rgbClr val="FF2600"/>
                              </a:solidFill>
                              <a:latin typeface="Cambria Math" panose="02040503050406030204" pitchFamily="18" charset="0"/>
                              <a:cs typeface="Arial" panose="020B0604020202020204" pitchFamily="34" charset="0"/>
                            </a:rPr>
                          </m:ctrlPr>
                        </m:sSubSup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𝑖</m:t>
                          </m:r>
                        </m:sub>
                        <m:sup>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𝑟</m:t>
                          </m:r>
                          <m:r>
                            <a:rPr lang="en-US" altLang="zh-CN" sz="2400" i="1" dirty="0">
                              <a:solidFill>
                                <a:srgbClr val="FF2600"/>
                              </a:solidFill>
                              <a:latin typeface="Cambria Math" panose="02040503050406030204" pitchFamily="18" charset="0"/>
                              <a:cs typeface="Arial" panose="020B0604020202020204" pitchFamily="34" charset="0"/>
                            </a:rPr>
                            <m:t>)</m:t>
                          </m:r>
                        </m:sup>
                      </m:sSubSup>
                    </m:oMath>
                  </m:oMathPara>
                </a14:m>
                <a:endParaRPr lang="en-US" sz="2400" dirty="0">
                  <a:solidFill>
                    <a:srgbClr val="FF2600"/>
                  </a:solidFill>
                </a:endParaRPr>
              </a:p>
            </p:txBody>
          </p:sp>
        </mc:Choice>
        <mc:Fallback xmlns="">
          <p:sp>
            <p:nvSpPr>
              <p:cNvPr id="78" name="TextBox 77">
                <a:extLst>
                  <a:ext uri="{FF2B5EF4-FFF2-40B4-BE49-F238E27FC236}">
                    <a16:creationId xmlns:a16="http://schemas.microsoft.com/office/drawing/2014/main" id="{FE3F4842-2D6A-678B-9244-8CB67D4F3B69}"/>
                  </a:ext>
                </a:extLst>
              </p:cNvPr>
              <p:cNvSpPr txBox="1">
                <a:spLocks noRot="1" noChangeAspect="1" noMove="1" noResize="1" noEditPoints="1" noAdjustHandles="1" noChangeArrowheads="1" noChangeShapeType="1" noTextEdit="1"/>
              </p:cNvSpPr>
              <p:nvPr/>
            </p:nvSpPr>
            <p:spPr>
              <a:xfrm>
                <a:off x="11269415" y="2900979"/>
                <a:ext cx="615494" cy="562462"/>
              </a:xfrm>
              <a:prstGeom prst="rect">
                <a:avLst/>
              </a:prstGeom>
              <a:blipFill>
                <a:blip r:embed="rId3"/>
                <a:stretch>
                  <a:fillRect l="-2000" r="-12000" b="-6667"/>
                </a:stretch>
              </a:blipFill>
            </p:spPr>
            <p:txBody>
              <a:bodyPr/>
              <a:lstStyle/>
              <a:p>
                <a:r>
                  <a:rPr lang="en-US">
                    <a:noFill/>
                  </a:rPr>
                  <a:t> </a:t>
                </a:r>
              </a:p>
            </p:txBody>
          </p:sp>
        </mc:Fallback>
      </mc:AlternateContent>
      <p:sp>
        <p:nvSpPr>
          <p:cNvPr id="81" name="Rounded Rectangle 80">
            <a:extLst>
              <a:ext uri="{FF2B5EF4-FFF2-40B4-BE49-F238E27FC236}">
                <a16:creationId xmlns:a16="http://schemas.microsoft.com/office/drawing/2014/main" id="{D67D45A0-B42D-0053-339C-92ABD796883B}"/>
              </a:ext>
            </a:extLst>
          </p:cNvPr>
          <p:cNvSpPr/>
          <p:nvPr/>
        </p:nvSpPr>
        <p:spPr>
          <a:xfrm>
            <a:off x="9463984"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F952456B-14EF-035C-E259-0BCF7CB9B66D}"/>
              </a:ext>
            </a:extLst>
          </p:cNvPr>
          <p:cNvCxnSpPr>
            <a:cxnSpLocks/>
          </p:cNvCxnSpPr>
          <p:nvPr/>
        </p:nvCxnSpPr>
        <p:spPr>
          <a:xfrm flipV="1">
            <a:off x="1504791"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0783149-A084-E0A8-FC53-3C45477D89E0}"/>
              </a:ext>
            </a:extLst>
          </p:cNvPr>
          <p:cNvCxnSpPr>
            <a:cxnSpLocks/>
            <a:stCxn id="45" idx="3"/>
            <a:endCxn id="46" idx="1"/>
          </p:cNvCxnSpPr>
          <p:nvPr/>
        </p:nvCxnSpPr>
        <p:spPr>
          <a:xfrm flipV="1">
            <a:off x="3055865"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BB707B2-23E4-9C41-5B80-F8B74B9028E7}"/>
              </a:ext>
            </a:extLst>
          </p:cNvPr>
          <p:cNvCxnSpPr>
            <a:cxnSpLocks/>
          </p:cNvCxnSpPr>
          <p:nvPr/>
        </p:nvCxnSpPr>
        <p:spPr>
          <a:xfrm>
            <a:off x="1518569"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9967615-AD1A-6950-645A-1A2D973AC276}"/>
              </a:ext>
            </a:extLst>
          </p:cNvPr>
          <p:cNvCxnSpPr>
            <a:cxnSpLocks/>
            <a:stCxn id="54" idx="3"/>
          </p:cNvCxnSpPr>
          <p:nvPr/>
        </p:nvCxnSpPr>
        <p:spPr>
          <a:xfrm>
            <a:off x="3073709"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BB31F57-440E-DC79-7C4E-4D67A4AAB110}"/>
              </a:ext>
            </a:extLst>
          </p:cNvPr>
          <p:cNvCxnSpPr>
            <a:cxnSpLocks/>
          </p:cNvCxnSpPr>
          <p:nvPr/>
        </p:nvCxnSpPr>
        <p:spPr>
          <a:xfrm flipV="1">
            <a:off x="5397731"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F6FC45B-7CEE-3E3E-07A0-3CB6F9C19F2A}"/>
              </a:ext>
            </a:extLst>
          </p:cNvPr>
          <p:cNvCxnSpPr>
            <a:cxnSpLocks/>
          </p:cNvCxnSpPr>
          <p:nvPr/>
        </p:nvCxnSpPr>
        <p:spPr>
          <a:xfrm flipV="1">
            <a:off x="5645865"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9EBFA54-8369-FEFD-5E3F-7D1398714818}"/>
              </a:ext>
            </a:extLst>
          </p:cNvPr>
          <p:cNvCxnSpPr>
            <a:cxnSpLocks/>
          </p:cNvCxnSpPr>
          <p:nvPr/>
        </p:nvCxnSpPr>
        <p:spPr>
          <a:xfrm flipV="1">
            <a:off x="10743674"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BDDB810-D9CC-3156-AAF9-241915E3CC2D}"/>
                  </a:ext>
                </a:extLst>
              </p:cNvPr>
              <p:cNvSpPr txBox="1"/>
              <p:nvPr/>
            </p:nvSpPr>
            <p:spPr>
              <a:xfrm>
                <a:off x="6698557"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7" name="TextBox 106">
                <a:extLst>
                  <a:ext uri="{FF2B5EF4-FFF2-40B4-BE49-F238E27FC236}">
                    <a16:creationId xmlns:a16="http://schemas.microsoft.com/office/drawing/2014/main" id="{FBDDB810-D9CC-3156-AAF9-241915E3CC2D}"/>
                  </a:ext>
                </a:extLst>
              </p:cNvPr>
              <p:cNvSpPr txBox="1">
                <a:spLocks noRot="1" noChangeAspect="1" noMove="1" noResize="1" noEditPoints="1" noAdjustHandles="1" noChangeArrowheads="1" noChangeShapeType="1" noTextEdit="1"/>
              </p:cNvSpPr>
              <p:nvPr/>
            </p:nvSpPr>
            <p:spPr>
              <a:xfrm>
                <a:off x="6698557" y="3365670"/>
                <a:ext cx="2338244" cy="875881"/>
              </a:xfrm>
              <a:prstGeom prst="rect">
                <a:avLst/>
              </a:prstGeom>
              <a:blipFill>
                <a:blip r:embed="rId4"/>
                <a:stretch>
                  <a:fillRect b="-7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89856D0-0108-6495-2803-7735B7344307}"/>
                  </a:ext>
                </a:extLst>
              </p:cNvPr>
              <p:cNvSpPr txBox="1"/>
              <p:nvPr/>
            </p:nvSpPr>
            <p:spPr>
              <a:xfrm>
                <a:off x="2765393"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765393" y="5864866"/>
                <a:ext cx="3004882" cy="400110"/>
              </a:xfrm>
              <a:prstGeom prst="rect">
                <a:avLst/>
              </a:prstGeom>
              <a:blipFill>
                <a:blip r:embed="rId5"/>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C06C8CD2-72D1-036B-4235-4B54752366B8}"/>
                  </a:ext>
                </a:extLst>
              </p:cNvPr>
              <p:cNvSpPr txBox="1"/>
              <p:nvPr/>
            </p:nvSpPr>
            <p:spPr>
              <a:xfrm>
                <a:off x="2010344"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2010344" y="3950230"/>
                <a:ext cx="3612623" cy="707886"/>
              </a:xfrm>
              <a:prstGeom prst="rect">
                <a:avLst/>
              </a:prstGeom>
              <a:blipFill>
                <a:blip r:embed="rId6"/>
                <a:stretch>
                  <a:fillRect t="-5357" r="-175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04">
                <a:extLst>
                  <a:ext uri="{FF2B5EF4-FFF2-40B4-BE49-F238E27FC236}">
                    <a16:creationId xmlns:a16="http://schemas.microsoft.com/office/drawing/2014/main" id="{8E7A6DD5-3465-082C-B72F-8482BCBFE552}"/>
                  </a:ext>
                </a:extLst>
              </p:cNvPr>
              <p:cNvSpPr txBox="1"/>
              <p:nvPr/>
            </p:nvSpPr>
            <p:spPr>
              <a:xfrm>
                <a:off x="5425537"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425537" y="2808825"/>
                <a:ext cx="2191473" cy="409984"/>
              </a:xfrm>
              <a:prstGeom prst="rect">
                <a:avLst/>
              </a:prstGeom>
              <a:blipFill>
                <a:blip r:embed="rId7"/>
                <a:stretch>
                  <a:fillRect/>
                </a:stretch>
              </a:blipFill>
            </p:spPr>
            <p:txBody>
              <a:bodyPr/>
              <a:lstStyle/>
              <a:p>
                <a:r>
                  <a:rPr lang="en-US">
                    <a:noFill/>
                  </a:rPr>
                  <a:t> </a:t>
                </a:r>
              </a:p>
            </p:txBody>
          </p:sp>
        </mc:Fallback>
      </mc:AlternateContent>
      <p:pic>
        <p:nvPicPr>
          <p:cNvPr id="118" name="Picture 117">
            <a:extLst>
              <a:ext uri="{FF2B5EF4-FFF2-40B4-BE49-F238E27FC236}">
                <a16:creationId xmlns:a16="http://schemas.microsoft.com/office/drawing/2014/main" id="{A84B9C42-C7C6-FE99-9466-2882A011C934}"/>
              </a:ext>
            </a:extLst>
          </p:cNvPr>
          <p:cNvPicPr>
            <a:picLocks noChangeAspect="1"/>
          </p:cNvPicPr>
          <p:nvPr/>
        </p:nvPicPr>
        <p:blipFill>
          <a:blip r:embed="rId8">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410894" y="3928893"/>
            <a:ext cx="1280160" cy="649356"/>
          </a:xfrm>
          <a:prstGeom prst="rect">
            <a:avLst/>
          </a:prstGeom>
        </p:spPr>
      </p:pic>
      <p:cxnSp>
        <p:nvCxnSpPr>
          <p:cNvPr id="133" name="Straight Arrow Connector 132">
            <a:extLst>
              <a:ext uri="{FF2B5EF4-FFF2-40B4-BE49-F238E27FC236}">
                <a16:creationId xmlns:a16="http://schemas.microsoft.com/office/drawing/2014/main" id="{B3B66AA7-CEE1-66FA-622B-F69D3824FC41}"/>
              </a:ext>
            </a:extLst>
          </p:cNvPr>
          <p:cNvCxnSpPr>
            <a:cxnSpLocks/>
          </p:cNvCxnSpPr>
          <p:nvPr/>
        </p:nvCxnSpPr>
        <p:spPr>
          <a:xfrm flipV="1">
            <a:off x="4447395"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6B419EF-49F9-A552-43C2-3EC4929BAFFA}"/>
              </a:ext>
            </a:extLst>
          </p:cNvPr>
          <p:cNvCxnSpPr>
            <a:cxnSpLocks/>
          </p:cNvCxnSpPr>
          <p:nvPr/>
        </p:nvCxnSpPr>
        <p:spPr>
          <a:xfrm flipV="1">
            <a:off x="8938239"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358EF94-0862-862D-E323-9EC84B088D0A}"/>
                  </a:ext>
                </a:extLst>
              </p:cNvPr>
              <p:cNvSpPr txBox="1"/>
              <p:nvPr/>
            </p:nvSpPr>
            <p:spPr>
              <a:xfrm>
                <a:off x="13871779"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871779" y="2930118"/>
                <a:ext cx="1967538" cy="461665"/>
              </a:xfrm>
              <a:prstGeom prst="rect">
                <a:avLst/>
              </a:prstGeom>
              <a:blipFill>
                <a:blip r:embed="rId10"/>
                <a:stretch>
                  <a:fillRect t="-8108" b="-27027"/>
                </a:stretch>
              </a:blipFill>
            </p:spPr>
            <p:txBody>
              <a:bodyPr/>
              <a:lstStyle/>
              <a:p>
                <a:r>
                  <a:rPr lang="en-US">
                    <a:noFill/>
                  </a:rPr>
                  <a:t> </a:t>
                </a:r>
              </a:p>
            </p:txBody>
          </p:sp>
        </mc:Fallback>
      </mc:AlternateContent>
      <p:cxnSp>
        <p:nvCxnSpPr>
          <p:cNvPr id="148" name="Straight Connector 147">
            <a:extLst>
              <a:ext uri="{FF2B5EF4-FFF2-40B4-BE49-F238E27FC236}">
                <a16:creationId xmlns:a16="http://schemas.microsoft.com/office/drawing/2014/main" id="{009F927B-4F96-43C2-3675-8D2A8AE8F80C}"/>
              </a:ext>
            </a:extLst>
          </p:cNvPr>
          <p:cNvCxnSpPr>
            <a:stCxn id="78" idx="3"/>
          </p:cNvCxnSpPr>
          <p:nvPr/>
        </p:nvCxnSpPr>
        <p:spPr>
          <a:xfrm>
            <a:off x="11884909"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6" name="Content Placeholder 2">
            <a:extLst>
              <a:ext uri="{FF2B5EF4-FFF2-40B4-BE49-F238E27FC236}">
                <a16:creationId xmlns:a16="http://schemas.microsoft.com/office/drawing/2014/main" id="{1D8D418B-99F1-2DC9-886E-B4659A737590}"/>
              </a:ext>
            </a:extLst>
          </p:cNvPr>
          <p:cNvSpPr>
            <a:spLocks noGrp="1"/>
          </p:cNvSpPr>
          <p:nvPr>
            <p:ph idx="1"/>
          </p:nvPr>
        </p:nvSpPr>
        <p:spPr>
          <a:xfrm>
            <a:off x="668957" y="6781905"/>
            <a:ext cx="14771147" cy="689822"/>
          </a:xfrm>
        </p:spPr>
        <p:txBody>
          <a:bodyPr/>
          <a:lstStyle/>
          <a:p>
            <a:r>
              <a:rPr lang="en-US" altLang="zh-CN" sz="3200" b="1" dirty="0">
                <a:solidFill>
                  <a:schemeClr val="bg2">
                    <a:lumMod val="10000"/>
                  </a:schemeClr>
                </a:solidFill>
              </a:rPr>
              <a:t>A</a:t>
            </a:r>
            <a:r>
              <a:rPr lang="zh-CN" altLang="en-US" sz="3200" b="1" dirty="0">
                <a:solidFill>
                  <a:schemeClr val="bg2">
                    <a:lumMod val="10000"/>
                  </a:schemeClr>
                </a:solidFill>
              </a:rPr>
              <a:t> </a:t>
            </a:r>
            <a:r>
              <a:rPr lang="en-US" altLang="zh-CN" sz="3200" b="1" dirty="0">
                <a:solidFill>
                  <a:schemeClr val="bg2">
                    <a:lumMod val="10000"/>
                  </a:schemeClr>
                </a:solidFill>
              </a:rPr>
              <a:t>model</a:t>
            </a:r>
            <a:r>
              <a:rPr lang="zh-CN" altLang="en-US" sz="3200" b="1" dirty="0">
                <a:solidFill>
                  <a:schemeClr val="bg2">
                    <a:lumMod val="10000"/>
                  </a:schemeClr>
                </a:solidFill>
              </a:rPr>
              <a:t> </a:t>
            </a:r>
            <a:r>
              <a:rPr lang="en-US" altLang="zh-CN" sz="3200" b="1" dirty="0">
                <a:solidFill>
                  <a:schemeClr val="bg2">
                    <a:lumMod val="10000"/>
                  </a:schemeClr>
                </a:solidFill>
              </a:rPr>
              <a:t>trained</a:t>
            </a:r>
            <a:r>
              <a:rPr lang="zh-CN" altLang="en-US" sz="3200" b="1" dirty="0">
                <a:solidFill>
                  <a:schemeClr val="bg2">
                    <a:lumMod val="10000"/>
                  </a:schemeClr>
                </a:solidFill>
              </a:rPr>
              <a:t> </a:t>
            </a:r>
            <a:r>
              <a:rPr lang="en-US" altLang="zh-CN" sz="3200" b="1" dirty="0">
                <a:solidFill>
                  <a:schemeClr val="bg2">
                    <a:lumMod val="10000"/>
                  </a:schemeClr>
                </a:solidFill>
              </a:rPr>
              <a:t>on</a:t>
            </a:r>
            <a:r>
              <a:rPr lang="zh-CN" altLang="en-US" sz="3200" b="1" dirty="0">
                <a:solidFill>
                  <a:schemeClr val="bg2">
                    <a:lumMod val="10000"/>
                  </a:schemeClr>
                </a:solidFill>
              </a:rPr>
              <a:t> </a:t>
            </a:r>
            <a:r>
              <a:rPr lang="en-US" altLang="zh-CN" sz="3200" b="1" dirty="0">
                <a:solidFill>
                  <a:schemeClr val="bg2">
                    <a:lumMod val="10000"/>
                  </a:schemeClr>
                </a:solidFill>
              </a:rPr>
              <a:t>~500</a:t>
            </a:r>
            <a:r>
              <a:rPr lang="zh-CN" altLang="en-US" sz="3200" b="1" dirty="0">
                <a:solidFill>
                  <a:schemeClr val="bg2">
                    <a:lumMod val="10000"/>
                  </a:schemeClr>
                </a:solidFill>
              </a:rPr>
              <a:t> </a:t>
            </a:r>
            <a:r>
              <a:rPr lang="en-US" altLang="zh-CN" sz="3200" b="1" dirty="0">
                <a:solidFill>
                  <a:schemeClr val="bg2">
                    <a:lumMod val="10000"/>
                  </a:schemeClr>
                </a:solidFill>
              </a:rPr>
              <a:t>examples</a:t>
            </a:r>
            <a:r>
              <a:rPr lang="zh-CN" altLang="en-US" sz="3200" b="1" dirty="0">
                <a:solidFill>
                  <a:schemeClr val="bg2">
                    <a:lumMod val="10000"/>
                  </a:schemeClr>
                </a:solidFill>
              </a:rPr>
              <a:t> </a:t>
            </a:r>
            <a:r>
              <a:rPr lang="en-US" altLang="zh-CN" sz="3200" b="1" dirty="0">
                <a:solidFill>
                  <a:schemeClr val="bg2">
                    <a:lumMod val="10000"/>
                  </a:schemeClr>
                </a:solidFill>
              </a:rPr>
              <a:t>could</a:t>
            </a:r>
            <a:r>
              <a:rPr lang="zh-CN" altLang="en-US" sz="3200" b="1" dirty="0">
                <a:solidFill>
                  <a:schemeClr val="bg2">
                    <a:lumMod val="10000"/>
                  </a:schemeClr>
                </a:solidFill>
              </a:rPr>
              <a:t> </a:t>
            </a:r>
            <a:r>
              <a:rPr lang="en-US" altLang="zh-CN" sz="3200" b="1" dirty="0">
                <a:solidFill>
                  <a:schemeClr val="bg2">
                    <a:lumMod val="10000"/>
                  </a:schemeClr>
                </a:solidFill>
              </a:rPr>
              <a:t>not</a:t>
            </a:r>
            <a:r>
              <a:rPr lang="zh-CN" altLang="en-US" sz="3200" b="1" dirty="0">
                <a:solidFill>
                  <a:schemeClr val="bg2">
                    <a:lumMod val="10000"/>
                  </a:schemeClr>
                </a:solidFill>
              </a:rPr>
              <a:t> </a:t>
            </a:r>
            <a:r>
              <a:rPr lang="en-US" altLang="zh-CN" sz="3200" b="1" dirty="0">
                <a:solidFill>
                  <a:schemeClr val="bg2">
                    <a:lumMod val="10000"/>
                  </a:schemeClr>
                </a:solidFill>
              </a:rPr>
              <a:t>effectively</a:t>
            </a:r>
            <a:r>
              <a:rPr lang="zh-CN" altLang="en-US" sz="3200" b="1" dirty="0">
                <a:solidFill>
                  <a:schemeClr val="bg2">
                    <a:lumMod val="10000"/>
                  </a:schemeClr>
                </a:solidFill>
              </a:rPr>
              <a:t> </a:t>
            </a:r>
            <a:r>
              <a:rPr lang="en-US" altLang="zh-CN" sz="3200" b="1" dirty="0">
                <a:solidFill>
                  <a:schemeClr val="bg2">
                    <a:lumMod val="10000"/>
                  </a:schemeClr>
                </a:solidFill>
              </a:rPr>
              <a:t>capture</a:t>
            </a:r>
            <a:r>
              <a:rPr lang="zh-CN" altLang="en-US" sz="3200" b="1" dirty="0">
                <a:solidFill>
                  <a:schemeClr val="bg2">
                    <a:lumMod val="10000"/>
                  </a:schemeClr>
                </a:solidFill>
              </a:rPr>
              <a:t> </a:t>
            </a:r>
            <a:r>
              <a:rPr lang="en-US" altLang="zh-CN" sz="3200" b="1" dirty="0">
                <a:solidFill>
                  <a:schemeClr val="bg2">
                    <a:lumMod val="10000"/>
                  </a:schemeClr>
                </a:solidFill>
              </a:rPr>
              <a:t>rationales.</a:t>
            </a:r>
            <a:endParaRPr lang="en-US" altLang="zh-CN" sz="3200" dirty="0">
              <a:solidFill>
                <a:schemeClr val="bg2">
                  <a:lumMod val="10000"/>
                </a:schemeClr>
              </a:solidFill>
            </a:endParaRPr>
          </a:p>
        </p:txBody>
      </p:sp>
    </p:spTree>
    <p:extLst>
      <p:ext uri="{BB962C8B-B14F-4D97-AF65-F5344CB8AC3E}">
        <p14:creationId xmlns:p14="http://schemas.microsoft.com/office/powerpoint/2010/main" val="685777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3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sz="3200" dirty="0">
                <a:solidFill>
                  <a:schemeClr val="tx1">
                    <a:lumMod val="50000"/>
                  </a:schemeClr>
                </a:solidFill>
              </a:rPr>
              <a:t>How:</a:t>
            </a:r>
            <a:r>
              <a:rPr lang="zh-CN" altLang="en-US" sz="3200" dirty="0">
                <a:solidFill>
                  <a:schemeClr val="tx1">
                    <a:lumMod val="50000"/>
                  </a:schemeClr>
                </a:solidFill>
              </a:rPr>
              <a:t> </a:t>
            </a:r>
            <a:r>
              <a:rPr lang="en-US" altLang="zh-CN" sz="3200" dirty="0">
                <a:solidFill>
                  <a:schemeClr val="tx1">
                    <a:lumMod val="50000"/>
                  </a:schemeClr>
                </a:solidFill>
              </a:rPr>
              <a:t>if</a:t>
            </a:r>
            <a:r>
              <a:rPr lang="zh-CN" altLang="en-US" sz="3200" dirty="0">
                <a:solidFill>
                  <a:schemeClr val="tx1">
                    <a:lumMod val="50000"/>
                  </a:schemeClr>
                </a:solidFill>
              </a:rPr>
              <a:t> </a:t>
            </a:r>
            <a:r>
              <a:rPr lang="en-US" altLang="zh-CN" sz="3200" dirty="0">
                <a:solidFill>
                  <a:schemeClr val="tx1">
                    <a:lumMod val="50000"/>
                  </a:schemeClr>
                </a:solidFill>
              </a:rPr>
              <a:t>Rationales</a:t>
            </a:r>
            <a:r>
              <a:rPr lang="zh-CN" altLang="en-US" sz="3200" dirty="0">
                <a:solidFill>
                  <a:schemeClr val="tx1">
                    <a:lumMod val="50000"/>
                  </a:schemeClr>
                </a:solidFill>
              </a:rPr>
              <a:t> </a:t>
            </a:r>
            <a:r>
              <a:rPr lang="en-US" altLang="zh-CN" sz="3200" dirty="0">
                <a:solidFill>
                  <a:schemeClr val="tx1">
                    <a:lumMod val="50000"/>
                  </a:schemeClr>
                </a:solidFill>
              </a:rPr>
              <a:t>are</a:t>
            </a:r>
            <a:r>
              <a:rPr lang="zh-CN" altLang="en-US" sz="3200" dirty="0">
                <a:solidFill>
                  <a:schemeClr val="tx1">
                    <a:lumMod val="50000"/>
                  </a:schemeClr>
                </a:solidFill>
              </a:rPr>
              <a:t> </a:t>
            </a:r>
            <a:r>
              <a:rPr lang="en-US" altLang="zh-CN" sz="3200" dirty="0">
                <a:solidFill>
                  <a:schemeClr val="tx1">
                    <a:lumMod val="50000"/>
                  </a:schemeClr>
                </a:solidFill>
              </a:rPr>
              <a:t>the</a:t>
            </a:r>
            <a:r>
              <a:rPr lang="zh-CN" altLang="en-US" sz="3200" dirty="0">
                <a:solidFill>
                  <a:schemeClr val="tx1">
                    <a:lumMod val="50000"/>
                  </a:schemeClr>
                </a:solidFill>
              </a:rPr>
              <a:t> </a:t>
            </a:r>
            <a:r>
              <a:rPr lang="en-US" altLang="zh-CN" sz="3200" dirty="0">
                <a:solidFill>
                  <a:schemeClr val="tx1">
                    <a:lumMod val="50000"/>
                  </a:schemeClr>
                </a:solidFill>
              </a:rPr>
              <a:t>key</a:t>
            </a:r>
            <a:r>
              <a:rPr lang="zh-CN" altLang="en-US" sz="3200" dirty="0">
                <a:solidFill>
                  <a:schemeClr val="tx1">
                    <a:lumMod val="50000"/>
                  </a:schemeClr>
                </a:solidFill>
              </a:rPr>
              <a:t> </a:t>
            </a:r>
            <a:r>
              <a:rPr lang="en-US" altLang="zh-CN" sz="3200" dirty="0">
                <a:solidFill>
                  <a:schemeClr val="tx1">
                    <a:lumMod val="50000"/>
                  </a:schemeClr>
                </a:solidFill>
              </a:rPr>
              <a:t>factors</a:t>
            </a:r>
            <a:r>
              <a:rPr lang="zh-CN" altLang="en-US" sz="3200" dirty="0">
                <a:solidFill>
                  <a:schemeClr val="tx1">
                    <a:lumMod val="50000"/>
                  </a:schemeClr>
                </a:solidFill>
              </a:rPr>
              <a:t> </a:t>
            </a:r>
            <a:r>
              <a:rPr lang="en-US" altLang="zh-CN" sz="3200" dirty="0">
                <a:solidFill>
                  <a:schemeClr val="tx1">
                    <a:lumMod val="50000"/>
                  </a:schemeClr>
                </a:solidFill>
              </a:rPr>
              <a:t>of</a:t>
            </a:r>
            <a:r>
              <a:rPr lang="zh-CN" altLang="en-US" sz="3200" dirty="0">
                <a:solidFill>
                  <a:schemeClr val="tx1">
                    <a:lumMod val="50000"/>
                  </a:schemeClr>
                </a:solidFill>
              </a:rPr>
              <a:t> </a:t>
            </a:r>
            <a:r>
              <a:rPr lang="en-US" altLang="zh-CN" sz="3200" dirty="0">
                <a:solidFill>
                  <a:schemeClr val="tx1">
                    <a:lumMod val="50000"/>
                  </a:schemeClr>
                </a:solidFill>
              </a:rPr>
              <a:t>Labels,</a:t>
            </a:r>
            <a:r>
              <a:rPr lang="zh-CN" altLang="en-US" sz="3200" dirty="0">
                <a:solidFill>
                  <a:schemeClr val="tx1">
                    <a:lumMod val="50000"/>
                  </a:schemeClr>
                </a:solidFill>
              </a:rPr>
              <a:t> </a:t>
            </a:r>
            <a:r>
              <a:rPr lang="en-US" altLang="zh-CN" sz="3200" dirty="0">
                <a:solidFill>
                  <a:schemeClr val="tx1">
                    <a:lumMod val="50000"/>
                  </a:schemeClr>
                </a:solidFill>
              </a:rPr>
              <a:t>then</a:t>
            </a:r>
            <a:r>
              <a:rPr lang="zh-CN" altLang="en-US" sz="3200" dirty="0">
                <a:solidFill>
                  <a:schemeClr val="tx1">
                    <a:lumMod val="50000"/>
                  </a:schemeClr>
                </a:solidFill>
              </a:rPr>
              <a:t> </a:t>
            </a:r>
            <a:r>
              <a:rPr lang="en-US" altLang="zh-CN" sz="3200" dirty="0">
                <a:solidFill>
                  <a:schemeClr val="tx1">
                    <a:lumMod val="50000"/>
                  </a:schemeClr>
                </a:solidFill>
              </a:rPr>
              <a:t>…</a:t>
            </a:r>
            <a:endParaRPr lang="en-US" dirty="0">
              <a:solidFill>
                <a:schemeClr val="tx1">
                  <a:lumMod val="5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r>
                  <a:rPr lang="en-US" altLang="zh-CN" sz="3200" b="1" dirty="0">
                    <a:solidFill>
                      <a:schemeClr val="bg2">
                        <a:lumMod val="10000"/>
                      </a:schemeClr>
                    </a:solidFill>
                  </a:rPr>
                  <a:t>Data Augmentation</a:t>
                </a:r>
                <a:r>
                  <a:rPr lang="en-US" altLang="zh-CN" sz="3200" dirty="0">
                    <a:solidFill>
                      <a:schemeClr val="bg2">
                        <a:lumMod val="10000"/>
                      </a:schemeClr>
                    </a:solidFill>
                  </a:rPr>
                  <a:t>: Can you create one additional </a:t>
                </a:r>
                <a:r>
                  <a:rPr lang="en-US" altLang="zh-CN" sz="3200" u="sng" dirty="0">
                    <a:solidFill>
                      <a:schemeClr val="bg2">
                        <a:lumMod val="10000"/>
                      </a:schemeClr>
                    </a:solidFill>
                  </a:rPr>
                  <a:t>negative</a:t>
                </a:r>
                <a:r>
                  <a:rPr lang="en-US" altLang="zh-CN" sz="3200" dirty="0">
                    <a:solidFill>
                      <a:schemeClr val="bg2">
                        <a:lumMod val="10000"/>
                      </a:schemeClr>
                    </a:solidFill>
                  </a:rPr>
                  <a:t> example?</a:t>
                </a: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r>
                  <a:rPr lang="en-US" altLang="zh-CN" sz="3200" dirty="0">
                    <a:solidFill>
                      <a:schemeClr val="bg2">
                        <a:lumMod val="10000"/>
                      </a:schemeClr>
                    </a:solidFill>
                  </a:rPr>
                  <a:t>Idea: Rationale of </a:t>
                </a:r>
                <a14:m>
                  <m:oMath xmlns:m="http://schemas.openxmlformats.org/officeDocument/2006/math">
                    <m:r>
                      <a:rPr lang="en-US" altLang="zh-CN" sz="3200" i="1" dirty="0">
                        <a:latin typeface="Cambria Math" panose="02040503050406030204" pitchFamily="18" charset="0"/>
                        <a:cs typeface="Arial" panose="020B0604020202020204" pitchFamily="34" charset="0"/>
                      </a:rPr>
                      <m:t>𝑖</m:t>
                    </m:r>
                    <m:r>
                      <a:rPr lang="en-US" altLang="zh-CN" sz="3200" i="1" dirty="0">
                        <a:latin typeface="Cambria Math" panose="02040503050406030204" pitchFamily="18" charset="0"/>
                        <a:cs typeface="Arial" panose="020B0604020202020204" pitchFamily="34" charset="0"/>
                      </a:rPr>
                      <m:t> </m:t>
                    </m:r>
                  </m:oMath>
                </a14:m>
                <a:r>
                  <a:rPr lang="en-US" altLang="zh-CN" sz="3200" dirty="0">
                    <a:solidFill>
                      <a:schemeClr val="bg2">
                        <a:lumMod val="10000"/>
                      </a:schemeClr>
                    </a:solidFill>
                  </a:rPr>
                  <a:t>+ Environment </a:t>
                </a:r>
                <a14:m>
                  <m:oMath xmlns:m="http://schemas.openxmlformats.org/officeDocument/2006/math">
                    <m:r>
                      <a:rPr lang="en-US" altLang="zh-CN" sz="3200" i="1" dirty="0">
                        <a:latin typeface="Cambria Math" panose="02040503050406030204" pitchFamily="18" charset="0"/>
                        <a:cs typeface="Arial" panose="020B0604020202020204" pitchFamily="34" charset="0"/>
                      </a:rPr>
                      <m:t>𝑗</m:t>
                    </m:r>
                  </m:oMath>
                </a14:m>
                <a:r>
                  <a:rPr lang="en-US" altLang="zh-CN" sz="3200" dirty="0">
                    <a:latin typeface="Times New Roman" panose="02020603050405020304" pitchFamily="18" charset="0"/>
                    <a:cs typeface="Times New Roman" panose="02020603050405020304" pitchFamily="18" charset="0"/>
                  </a:rPr>
                  <a:t>: “I</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find</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that</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my</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French toast</a:t>
                </a:r>
                <a:r>
                  <a:rPr lang="zh-CN" altLang="en-US" sz="3200" dirty="0">
                    <a:latin typeface="Times New Roman" panose="02020603050405020304" pitchFamily="18" charset="0"/>
                    <a:cs typeface="Times New Roman" panose="02020603050405020304" pitchFamily="18" charset="0"/>
                  </a:rPr>
                  <a:t> </a:t>
                </a:r>
                <a:r>
                  <a:rPr lang="en-US" altLang="zh-CN" sz="3200" dirty="0">
                    <a:highlight>
                      <a:srgbClr val="FFFF00"/>
                    </a:highlight>
                    <a:latin typeface="Times New Roman" panose="02020603050405020304" pitchFamily="18" charset="0"/>
                    <a:cs typeface="Times New Roman" panose="02020603050405020304" pitchFamily="18" charset="0"/>
                  </a:rPr>
                  <a:t>was</a:t>
                </a:r>
                <a:r>
                  <a:rPr lang="zh-CN" altLang="en-US" sz="3200" dirty="0">
                    <a:highlight>
                      <a:srgbClr val="FFFF00"/>
                    </a:highlight>
                    <a:latin typeface="Times New Roman" panose="02020603050405020304" pitchFamily="18" charset="0"/>
                    <a:cs typeface="Times New Roman" panose="02020603050405020304" pitchFamily="18" charset="0"/>
                  </a:rPr>
                  <a:t> </a:t>
                </a:r>
                <a:r>
                  <a:rPr lang="en-US" altLang="zh-CN" sz="3200" dirty="0">
                    <a:highlight>
                      <a:srgbClr val="FFFF00"/>
                    </a:highlight>
                    <a:latin typeface="Times New Roman" panose="02020603050405020304" pitchFamily="18" charset="0"/>
                    <a:cs typeface="Times New Roman" panose="02020603050405020304" pitchFamily="18" charset="0"/>
                  </a:rPr>
                  <a:t>stone</a:t>
                </a:r>
                <a:r>
                  <a:rPr lang="zh-CN" altLang="en-US" sz="3200" dirty="0">
                    <a:highlight>
                      <a:srgbClr val="FFFF00"/>
                    </a:highlight>
                    <a:latin typeface="Times New Roman" panose="02020603050405020304" pitchFamily="18" charset="0"/>
                    <a:cs typeface="Times New Roman" panose="02020603050405020304" pitchFamily="18" charset="0"/>
                  </a:rPr>
                  <a:t> </a:t>
                </a:r>
                <a:r>
                  <a:rPr lang="en-US" altLang="zh-CN" sz="3200" dirty="0">
                    <a:highlight>
                      <a:srgbClr val="FFFF00"/>
                    </a:highlight>
                    <a:latin typeface="Times New Roman" panose="02020603050405020304" pitchFamily="18" charset="0"/>
                    <a:cs typeface="Times New Roman" panose="02020603050405020304" pitchFamily="18" charset="0"/>
                  </a:rPr>
                  <a:t>cold</a:t>
                </a:r>
                <a:r>
                  <a:rPr lang="en-US" altLang="zh-CN" sz="3200" dirty="0">
                    <a:latin typeface="Times New Roman" panose="02020603050405020304" pitchFamily="18" charset="0"/>
                    <a:cs typeface="Times New Roman" panose="02020603050405020304" pitchFamily="18" charset="0"/>
                  </a:rPr>
                  <a:t>!”</a:t>
                </a:r>
              </a:p>
              <a:p>
                <a:pPr marL="514350" indent="-514350">
                  <a:buFont typeface="Arial" panose="020B0604020202020204" pitchFamily="34" charset="0"/>
                  <a:buChar char="•"/>
                </a:pPr>
                <a:r>
                  <a:rPr lang="en-US" altLang="zh-CN" sz="3200" dirty="0">
                    <a:solidFill>
                      <a:schemeClr val="bg2">
                        <a:lumMod val="10000"/>
                      </a:schemeClr>
                    </a:solidFill>
                  </a:rPr>
                  <a:t>We apply this idea for graph rationalization and graph property prediction.</a:t>
                </a:r>
              </a:p>
            </p:txBody>
          </p:sp>
        </mc:Choice>
        <mc:Fallback xmlns="">
          <p:sp>
            <p:nvSpPr>
              <p:cNvPr id="3" name="Content Placeholder 2">
                <a:extLst>
                  <a:ext uri="{FF2B5EF4-FFF2-40B4-BE49-F238E27FC236}">
                    <a16:creationId xmlns:a16="http://schemas.microsoft.com/office/drawing/2014/main" id="{34BFC141-4678-6721-E1A6-906EACF160CA}"/>
                  </a:ext>
                </a:extLst>
              </p:cNvPr>
              <p:cNvSpPr>
                <a:spLocks noGrp="1" noRot="1" noChangeAspect="1" noMove="1" noResize="1" noEditPoints="1" noAdjustHandles="1" noChangeArrowheads="1" noChangeShapeType="1" noTextEdit="1"/>
              </p:cNvSpPr>
              <p:nvPr>
                <p:ph idx="1"/>
              </p:nvPr>
            </p:nvSpPr>
            <p:spPr>
              <a:blipFill>
                <a:blip r:embed="rId2"/>
                <a:stretch>
                  <a:fillRect l="-515" t="-1613" r="-515"/>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Creating</a:t>
            </a:r>
            <a:r>
              <a:rPr lang="zh-CN" altLang="en-US" sz="4400" dirty="0"/>
              <a:t> </a:t>
            </a:r>
            <a:r>
              <a:rPr lang="en-US" altLang="zh-CN" sz="4400" dirty="0"/>
              <a:t>More</a:t>
            </a:r>
            <a:r>
              <a:rPr lang="zh-CN" altLang="en-US" sz="4400" dirty="0"/>
              <a:t> </a:t>
            </a:r>
            <a:r>
              <a:rPr lang="en-US" altLang="zh-CN" sz="4400" dirty="0"/>
              <a:t>Data</a:t>
            </a:r>
            <a:r>
              <a:rPr lang="zh-CN" altLang="en-US" sz="4400" dirty="0"/>
              <a:t> </a:t>
            </a:r>
            <a:r>
              <a:rPr lang="en-US" altLang="zh-CN" sz="4400" dirty="0"/>
              <a:t>Examples</a:t>
            </a:r>
            <a:r>
              <a:rPr lang="zh-CN" altLang="en-US" sz="4400" dirty="0"/>
              <a:t> </a:t>
            </a:r>
            <a:r>
              <a:rPr lang="en-US" altLang="zh-CN" sz="4400" dirty="0"/>
              <a:t>for</a:t>
            </a:r>
            <a:r>
              <a:rPr lang="zh-CN" altLang="en-US" sz="4400" dirty="0"/>
              <a:t> </a:t>
            </a:r>
            <a:r>
              <a:rPr lang="en-US" altLang="zh-CN" sz="4400" dirty="0"/>
              <a:t>Rationalization</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14</a:t>
            </a:fld>
            <a:endParaRPr lang="en-US"/>
          </a:p>
        </p:txBody>
      </p:sp>
      <p:grpSp>
        <p:nvGrpSpPr>
          <p:cNvPr id="38" name="Group 37">
            <a:extLst>
              <a:ext uri="{FF2B5EF4-FFF2-40B4-BE49-F238E27FC236}">
                <a16:creationId xmlns:a16="http://schemas.microsoft.com/office/drawing/2014/main" id="{1BDECCA9-1B04-CA74-72BA-7909E553ACCB}"/>
              </a:ext>
            </a:extLst>
          </p:cNvPr>
          <p:cNvGrpSpPr/>
          <p:nvPr/>
        </p:nvGrpSpPr>
        <p:grpSpPr>
          <a:xfrm>
            <a:off x="2443009" y="3356243"/>
            <a:ext cx="11369982" cy="1828857"/>
            <a:chOff x="1191986" y="3083339"/>
            <a:chExt cx="11369982" cy="1828857"/>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9ECE86-C6BA-8B1D-4BF9-CC57D342DEE4}"/>
                    </a:ext>
                  </a:extLst>
                </p:cNvPr>
                <p:cNvSpPr txBox="1"/>
                <p:nvPr/>
              </p:nvSpPr>
              <p:spPr>
                <a:xfrm>
                  <a:off x="1191986" y="4388976"/>
                  <a:ext cx="7099299" cy="523220"/>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p>
              </p:txBody>
            </p:sp>
          </mc:Choice>
          <mc:Fallback xmlns="">
            <p:sp>
              <p:nvSpPr>
                <p:cNvPr id="9" name="TextBox 8">
                  <a:extLst>
                    <a:ext uri="{FF2B5EF4-FFF2-40B4-BE49-F238E27FC236}">
                      <a16:creationId xmlns:a16="http://schemas.microsoft.com/office/drawing/2014/main" id="{EC9ECE86-C6BA-8B1D-4BF9-CC57D342DEE4}"/>
                    </a:ext>
                  </a:extLst>
                </p:cNvPr>
                <p:cNvSpPr txBox="1">
                  <a:spLocks noRot="1" noChangeAspect="1" noMove="1" noResize="1" noEditPoints="1" noAdjustHandles="1" noChangeArrowheads="1" noChangeShapeType="1" noTextEdit="1"/>
                </p:cNvSpPr>
                <p:nvPr/>
              </p:nvSpPr>
              <p:spPr>
                <a:xfrm>
                  <a:off x="1191986" y="4388976"/>
                  <a:ext cx="7099299" cy="523220"/>
                </a:xfrm>
                <a:prstGeom prst="rect">
                  <a:avLst/>
                </a:prstGeom>
                <a:blipFill>
                  <a:blip r:embed="rId3"/>
                  <a:stretch>
                    <a:fillRect l="-893" t="-17073"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047D6EA-934A-C32E-FF2A-D4B5224C6B34}"/>
                    </a:ext>
                  </a:extLst>
                </p:cNvPr>
                <p:cNvSpPr txBox="1"/>
                <p:nvPr/>
              </p:nvSpPr>
              <p:spPr>
                <a:xfrm>
                  <a:off x="1191986" y="3137912"/>
                  <a:ext cx="10703514" cy="538609"/>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p>
              </p:txBody>
            </p:sp>
          </mc:Choice>
          <mc:Fallback xmlns="">
            <p:sp>
              <p:nvSpPr>
                <p:cNvPr id="11" name="TextBox 10">
                  <a:extLst>
                    <a:ext uri="{FF2B5EF4-FFF2-40B4-BE49-F238E27FC236}">
                      <a16:creationId xmlns:a16="http://schemas.microsoft.com/office/drawing/2014/main" id="{C047D6EA-934A-C32E-FF2A-D4B5224C6B34}"/>
                    </a:ext>
                  </a:extLst>
                </p:cNvPr>
                <p:cNvSpPr txBox="1">
                  <a:spLocks noRot="1" noChangeAspect="1" noMove="1" noResize="1" noEditPoints="1" noAdjustHandles="1" noChangeArrowheads="1" noChangeShapeType="1" noTextEdit="1"/>
                </p:cNvSpPr>
                <p:nvPr/>
              </p:nvSpPr>
              <p:spPr>
                <a:xfrm>
                  <a:off x="1191986" y="3137912"/>
                  <a:ext cx="10703514" cy="538609"/>
                </a:xfrm>
                <a:prstGeom prst="rect">
                  <a:avLst/>
                </a:prstGeom>
                <a:blipFill>
                  <a:blip r:embed="rId4"/>
                  <a:stretch>
                    <a:fillRect l="-237" t="-13953" b="-27907"/>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B1FC6BFE-6315-E15F-89B6-18D503FC1A99}"/>
                </a:ext>
              </a:extLst>
            </p:cNvPr>
            <p:cNvSpPr txBox="1"/>
            <p:nvPr/>
          </p:nvSpPr>
          <p:spPr>
            <a:xfrm>
              <a:off x="8925733" y="4364130"/>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positive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C68339C9-9EEA-A7C9-2E35-30A213A34CD7}"/>
                </a:ext>
              </a:extLst>
            </p:cNvPr>
            <p:cNvCxnSpPr>
              <a:cxnSpLocks/>
            </p:cNvCxnSpPr>
            <p:nvPr/>
          </p:nvCxnSpPr>
          <p:spPr>
            <a:xfrm>
              <a:off x="8246987" y="4654610"/>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1C3A463-1240-B36A-68B5-03123C153F5E}"/>
                </a:ext>
              </a:extLst>
            </p:cNvPr>
            <p:cNvSpPr txBox="1"/>
            <p:nvPr/>
          </p:nvSpPr>
          <p:spPr>
            <a:xfrm>
              <a:off x="10600580" y="3083339"/>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negative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0" name="Straight Arrow Connector 29">
              <a:extLst>
                <a:ext uri="{FF2B5EF4-FFF2-40B4-BE49-F238E27FC236}">
                  <a16:creationId xmlns:a16="http://schemas.microsoft.com/office/drawing/2014/main" id="{C79D0394-F2A7-C6E1-CD2F-80A420F864F5}"/>
                </a:ext>
              </a:extLst>
            </p:cNvPr>
            <p:cNvCxnSpPr>
              <a:cxnSpLocks/>
            </p:cNvCxnSpPr>
            <p:nvPr/>
          </p:nvCxnSpPr>
          <p:spPr>
            <a:xfrm>
              <a:off x="9921834" y="3406941"/>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45A3628-A8F3-C120-9CB6-70C7BD7E8FF4}"/>
                </a:ext>
              </a:extLst>
            </p:cNvPr>
            <p:cNvSpPr txBox="1"/>
            <p:nvPr/>
          </p:nvSpPr>
          <p:spPr>
            <a:xfrm>
              <a:off x="8603501" y="3746742"/>
              <a:ext cx="2235191"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“Rationales”</a:t>
              </a:r>
              <a:endParaRPr lang="en-US" dirty="0">
                <a:solidFill>
                  <a:srgbClr val="FF26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5E18642-BF02-59C0-D0D7-BD351EFF99B3}"/>
                </a:ext>
              </a:extLst>
            </p:cNvPr>
            <p:cNvSpPr txBox="1"/>
            <p:nvPr/>
          </p:nvSpPr>
          <p:spPr>
            <a:xfrm>
              <a:off x="3630717" y="3794260"/>
              <a:ext cx="2606565"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“Environments”</a:t>
              </a:r>
              <a:endParaRPr lang="en-US" dirty="0">
                <a:solidFill>
                  <a:srgbClr val="FF2600"/>
                </a:solidFill>
                <a:latin typeface="Arial" panose="020B0604020202020204" pitchFamily="34" charset="0"/>
                <a:cs typeface="Arial" panose="020B0604020202020204" pitchFamily="34" charset="0"/>
              </a:endParaRPr>
            </a:p>
          </p:txBody>
        </p:sp>
        <p:cxnSp>
          <p:nvCxnSpPr>
            <p:cNvPr id="16" name="Elbow Connector 15">
              <a:extLst>
                <a:ext uri="{FF2B5EF4-FFF2-40B4-BE49-F238E27FC236}">
                  <a16:creationId xmlns:a16="http://schemas.microsoft.com/office/drawing/2014/main" id="{9B28875D-6753-981E-E28D-C3ECD091A323}"/>
                </a:ext>
              </a:extLst>
            </p:cNvPr>
            <p:cNvCxnSpPr>
              <a:cxnSpLocks/>
            </p:cNvCxnSpPr>
            <p:nvPr/>
          </p:nvCxnSpPr>
          <p:spPr>
            <a:xfrm>
              <a:off x="7880237" y="3606559"/>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89408999-0B30-8B2C-6533-8D32DD64CC72}"/>
                </a:ext>
              </a:extLst>
            </p:cNvPr>
            <p:cNvCxnSpPr>
              <a:cxnSpLocks/>
            </p:cNvCxnSpPr>
            <p:nvPr/>
          </p:nvCxnSpPr>
          <p:spPr>
            <a:xfrm>
              <a:off x="2924594" y="3603200"/>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 name="Elbow Connector 4">
              <a:extLst>
                <a:ext uri="{FF2B5EF4-FFF2-40B4-BE49-F238E27FC236}">
                  <a16:creationId xmlns:a16="http://schemas.microsoft.com/office/drawing/2014/main" id="{D485F8FA-9ACF-DDBA-6DBF-904236EE8B85}"/>
                </a:ext>
              </a:extLst>
            </p:cNvPr>
            <p:cNvCxnSpPr>
              <a:cxnSpLocks/>
            </p:cNvCxnSpPr>
            <p:nvPr/>
          </p:nvCxnSpPr>
          <p:spPr>
            <a:xfrm flipV="1">
              <a:off x="2924594" y="4132084"/>
              <a:ext cx="706123" cy="294641"/>
            </a:xfrm>
            <a:prstGeom prst="bentConnector3">
              <a:avLst>
                <a:gd name="adj1" fmla="val -873"/>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A817F416-92CE-8EC8-61DD-BBAEC7B2D168}"/>
                </a:ext>
              </a:extLst>
            </p:cNvPr>
            <p:cNvCxnSpPr>
              <a:cxnSpLocks/>
            </p:cNvCxnSpPr>
            <p:nvPr/>
          </p:nvCxnSpPr>
          <p:spPr>
            <a:xfrm flipV="1">
              <a:off x="7753420" y="4132084"/>
              <a:ext cx="832940" cy="245547"/>
            </a:xfrm>
            <a:prstGeom prst="bentConnector3">
              <a:avLst>
                <a:gd name="adj1" fmla="val 991"/>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7190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3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left)">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r>
              <a:rPr lang="en-US" altLang="zh-CN" sz="4000" dirty="0"/>
              <a:t>GREA: Graph Rationale/Environment-based Augmentation</a:t>
            </a:r>
            <a:endParaRPr lang="en-US" sz="4000" dirty="0"/>
          </a:p>
        </p:txBody>
      </p:sp>
      <p:grpSp>
        <p:nvGrpSpPr>
          <p:cNvPr id="86" name="Group 85">
            <a:extLst>
              <a:ext uri="{FF2B5EF4-FFF2-40B4-BE49-F238E27FC236}">
                <a16:creationId xmlns:a16="http://schemas.microsoft.com/office/drawing/2014/main" id="{62A1E23E-1F8C-F4F4-675D-A3D342A8B3CC}"/>
              </a:ext>
            </a:extLst>
          </p:cNvPr>
          <p:cNvGrpSpPr/>
          <p:nvPr/>
        </p:nvGrpSpPr>
        <p:grpSpPr>
          <a:xfrm>
            <a:off x="557466" y="1896951"/>
            <a:ext cx="7855991" cy="5805442"/>
            <a:chOff x="557466" y="1896951"/>
            <a:chExt cx="7855991" cy="5805442"/>
          </a:xfrm>
        </p:grpSpPr>
        <p:pic>
          <p:nvPicPr>
            <p:cNvPr id="24" name="Picture 23">
              <a:extLst>
                <a:ext uri="{FF2B5EF4-FFF2-40B4-BE49-F238E27FC236}">
                  <a16:creationId xmlns:a16="http://schemas.microsoft.com/office/drawing/2014/main" id="{48942CE8-4273-CA44-C46E-4B3A4A7B5C32}"/>
                </a:ext>
              </a:extLst>
            </p:cNvPr>
            <p:cNvPicPr>
              <a:picLocks noChangeAspect="1"/>
            </p:cNvPicPr>
            <p:nvPr/>
          </p:nvPicPr>
          <p:blipFill>
            <a:blip r:embed="rId2"/>
            <a:stretch>
              <a:fillRect/>
            </a:stretch>
          </p:blipFill>
          <p:spPr>
            <a:xfrm>
              <a:off x="557466" y="2395092"/>
              <a:ext cx="3200400" cy="1623391"/>
            </a:xfrm>
            <a:prstGeom prst="rect">
              <a:avLst/>
            </a:prstGeom>
          </p:spPr>
        </p:pic>
        <p:pic>
          <p:nvPicPr>
            <p:cNvPr id="26" name="Picture 25">
              <a:extLst>
                <a:ext uri="{FF2B5EF4-FFF2-40B4-BE49-F238E27FC236}">
                  <a16:creationId xmlns:a16="http://schemas.microsoft.com/office/drawing/2014/main" id="{C6E0B28E-A1FB-93B2-4D6F-4CD49043BF8A}"/>
                </a:ext>
              </a:extLst>
            </p:cNvPr>
            <p:cNvPicPr>
              <a:picLocks noChangeAspect="1"/>
            </p:cNvPicPr>
            <p:nvPr/>
          </p:nvPicPr>
          <p:blipFill>
            <a:blip r:embed="rId3"/>
            <a:stretch>
              <a:fillRect/>
            </a:stretch>
          </p:blipFill>
          <p:spPr>
            <a:xfrm>
              <a:off x="6890203" y="2149757"/>
              <a:ext cx="1416588" cy="969745"/>
            </a:xfrm>
            <a:prstGeom prst="rect">
              <a:avLst/>
            </a:prstGeom>
          </p:spPr>
        </p:pic>
        <p:pic>
          <p:nvPicPr>
            <p:cNvPr id="27" name="Picture 26">
              <a:extLst>
                <a:ext uri="{FF2B5EF4-FFF2-40B4-BE49-F238E27FC236}">
                  <a16:creationId xmlns:a16="http://schemas.microsoft.com/office/drawing/2014/main" id="{337E9DBD-59C7-CEA1-48B2-5ECD6DEC1601}"/>
                </a:ext>
              </a:extLst>
            </p:cNvPr>
            <p:cNvPicPr>
              <a:picLocks noChangeAspect="1"/>
            </p:cNvPicPr>
            <p:nvPr/>
          </p:nvPicPr>
          <p:blipFill>
            <a:blip r:embed="rId4"/>
            <a:stretch>
              <a:fillRect/>
            </a:stretch>
          </p:blipFill>
          <p:spPr>
            <a:xfrm>
              <a:off x="5808730" y="3540560"/>
              <a:ext cx="2544555" cy="137160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C59A66B-4495-FC0A-FF3F-D115C8DF3DC8}"/>
                    </a:ext>
                  </a:extLst>
                </p:cNvPr>
                <p:cNvSpPr txBox="1"/>
                <p:nvPr/>
              </p:nvSpPr>
              <p:spPr>
                <a:xfrm>
                  <a:off x="1787297" y="4068563"/>
                  <a:ext cx="740738"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oMath>
                    </m:oMathPara>
                  </a14:m>
                  <a:endParaRPr lang="en-US" dirty="0"/>
                </a:p>
              </p:txBody>
            </p:sp>
          </mc:Choice>
          <mc:Fallback xmlns="">
            <p:sp>
              <p:nvSpPr>
                <p:cNvPr id="31" name="TextBox 30">
                  <a:extLst>
                    <a:ext uri="{FF2B5EF4-FFF2-40B4-BE49-F238E27FC236}">
                      <a16:creationId xmlns:a16="http://schemas.microsoft.com/office/drawing/2014/main" id="{0C59A66B-4495-FC0A-FF3F-D115C8DF3DC8}"/>
                    </a:ext>
                  </a:extLst>
                </p:cNvPr>
                <p:cNvSpPr txBox="1">
                  <a:spLocks noRot="1" noChangeAspect="1" noMove="1" noResize="1" noEditPoints="1" noAdjustHandles="1" noChangeArrowheads="1" noChangeShapeType="1" noTextEdit="1"/>
                </p:cNvSpPr>
                <p:nvPr/>
              </p:nvSpPr>
              <p:spPr>
                <a:xfrm>
                  <a:off x="1787297" y="4068563"/>
                  <a:ext cx="740738" cy="523220"/>
                </a:xfrm>
                <a:prstGeom prst="rect">
                  <a:avLst/>
                </a:prstGeom>
                <a:blipFill>
                  <a:blip r:embed="rId5"/>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8C0A483-B468-F28E-EED0-8B91D39BA148}"/>
                    </a:ext>
                  </a:extLst>
                </p:cNvPr>
                <p:cNvSpPr txBox="1"/>
                <p:nvPr/>
              </p:nvSpPr>
              <p:spPr>
                <a:xfrm>
                  <a:off x="4757524" y="2205013"/>
                  <a:ext cx="1070489" cy="640816"/>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𝑟</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32" name="TextBox 31">
                  <a:extLst>
                    <a:ext uri="{FF2B5EF4-FFF2-40B4-BE49-F238E27FC236}">
                      <a16:creationId xmlns:a16="http://schemas.microsoft.com/office/drawing/2014/main" id="{58C0A483-B468-F28E-EED0-8B91D39BA148}"/>
                    </a:ext>
                  </a:extLst>
                </p:cNvPr>
                <p:cNvSpPr txBox="1">
                  <a:spLocks noRot="1" noChangeAspect="1" noMove="1" noResize="1" noEditPoints="1" noAdjustHandles="1" noChangeArrowheads="1" noChangeShapeType="1" noTextEdit="1"/>
                </p:cNvSpPr>
                <p:nvPr/>
              </p:nvSpPr>
              <p:spPr>
                <a:xfrm>
                  <a:off x="4757524" y="2205013"/>
                  <a:ext cx="1070489" cy="640816"/>
                </a:xfrm>
                <a:prstGeom prst="rect">
                  <a:avLst/>
                </a:prstGeom>
                <a:blipFill>
                  <a:blip r:embed="rId6"/>
                  <a:stretch>
                    <a:fillRect r="-4706" b="-23077"/>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FA56FCAC-E260-3C1C-4236-34CAEA2E4C47}"/>
                </a:ext>
              </a:extLst>
            </p:cNvPr>
            <p:cNvPicPr>
              <a:picLocks noChangeAspect="1"/>
            </p:cNvPicPr>
            <p:nvPr/>
          </p:nvPicPr>
          <p:blipFill>
            <a:blip r:embed="rId7"/>
            <a:stretch>
              <a:fillRect/>
            </a:stretch>
          </p:blipFill>
          <p:spPr>
            <a:xfrm>
              <a:off x="557466" y="5785179"/>
              <a:ext cx="3200400" cy="1311825"/>
            </a:xfrm>
            <a:prstGeom prst="rect">
              <a:avLst/>
            </a:prstGeom>
          </p:spPr>
        </p:pic>
        <p:pic>
          <p:nvPicPr>
            <p:cNvPr id="40" name="Picture 39">
              <a:extLst>
                <a:ext uri="{FF2B5EF4-FFF2-40B4-BE49-F238E27FC236}">
                  <a16:creationId xmlns:a16="http://schemas.microsoft.com/office/drawing/2014/main" id="{DDDFE4D9-8BF0-EA93-BD3A-B7B7A45A395E}"/>
                </a:ext>
              </a:extLst>
            </p:cNvPr>
            <p:cNvPicPr>
              <a:picLocks noChangeAspect="1"/>
            </p:cNvPicPr>
            <p:nvPr/>
          </p:nvPicPr>
          <p:blipFill>
            <a:blip r:embed="rId8"/>
            <a:stretch>
              <a:fillRect/>
            </a:stretch>
          </p:blipFill>
          <p:spPr>
            <a:xfrm>
              <a:off x="6586161" y="5505017"/>
              <a:ext cx="794060" cy="721873"/>
            </a:xfrm>
            <a:prstGeom prst="rect">
              <a:avLst/>
            </a:prstGeom>
          </p:spPr>
        </p:pic>
        <p:pic>
          <p:nvPicPr>
            <p:cNvPr id="41" name="Picture 40">
              <a:extLst>
                <a:ext uri="{FF2B5EF4-FFF2-40B4-BE49-F238E27FC236}">
                  <a16:creationId xmlns:a16="http://schemas.microsoft.com/office/drawing/2014/main" id="{9348E085-1DF6-503A-45DF-D1FB21514D6E}"/>
                </a:ext>
              </a:extLst>
            </p:cNvPr>
            <p:cNvPicPr>
              <a:picLocks noChangeAspect="1"/>
            </p:cNvPicPr>
            <p:nvPr/>
          </p:nvPicPr>
          <p:blipFill>
            <a:blip r:embed="rId9"/>
            <a:stretch>
              <a:fillRect/>
            </a:stretch>
          </p:blipFill>
          <p:spPr>
            <a:xfrm>
              <a:off x="5808730" y="6574744"/>
              <a:ext cx="2604727" cy="1108586"/>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AE76AA1-05C7-6537-6915-CDCE89D390E2}"/>
                    </a:ext>
                  </a:extLst>
                </p:cNvPr>
                <p:cNvSpPr txBox="1"/>
                <p:nvPr/>
              </p:nvSpPr>
              <p:spPr>
                <a:xfrm>
                  <a:off x="1787297" y="7144483"/>
                  <a:ext cx="740738"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oMath>
                    </m:oMathPara>
                  </a14:m>
                  <a:endParaRPr lang="en-US" dirty="0"/>
                </a:p>
              </p:txBody>
            </p:sp>
          </mc:Choice>
          <mc:Fallback xmlns="">
            <p:sp>
              <p:nvSpPr>
                <p:cNvPr id="42" name="TextBox 41">
                  <a:extLst>
                    <a:ext uri="{FF2B5EF4-FFF2-40B4-BE49-F238E27FC236}">
                      <a16:creationId xmlns:a16="http://schemas.microsoft.com/office/drawing/2014/main" id="{BAE76AA1-05C7-6537-6915-CDCE89D390E2}"/>
                    </a:ext>
                  </a:extLst>
                </p:cNvPr>
                <p:cNvSpPr txBox="1">
                  <a:spLocks noRot="1" noChangeAspect="1" noMove="1" noResize="1" noEditPoints="1" noAdjustHandles="1" noChangeArrowheads="1" noChangeShapeType="1" noTextEdit="1"/>
                </p:cNvSpPr>
                <p:nvPr/>
              </p:nvSpPr>
              <p:spPr>
                <a:xfrm>
                  <a:off x="1787297" y="7144483"/>
                  <a:ext cx="740738" cy="557910"/>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C735D46-CB04-87AA-14F2-94A86CCDDE30}"/>
                    </a:ext>
                  </a:extLst>
                </p:cNvPr>
                <p:cNvSpPr txBox="1"/>
                <p:nvPr/>
              </p:nvSpPr>
              <p:spPr>
                <a:xfrm>
                  <a:off x="4757524" y="3685863"/>
                  <a:ext cx="1070489" cy="640816"/>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𝑒</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44" name="TextBox 43">
                  <a:extLst>
                    <a:ext uri="{FF2B5EF4-FFF2-40B4-BE49-F238E27FC236}">
                      <a16:creationId xmlns:a16="http://schemas.microsoft.com/office/drawing/2014/main" id="{FC735D46-CB04-87AA-14F2-94A86CCDDE30}"/>
                    </a:ext>
                  </a:extLst>
                </p:cNvPr>
                <p:cNvSpPr txBox="1">
                  <a:spLocks noRot="1" noChangeAspect="1" noMove="1" noResize="1" noEditPoints="1" noAdjustHandles="1" noChangeArrowheads="1" noChangeShapeType="1" noTextEdit="1"/>
                </p:cNvSpPr>
                <p:nvPr/>
              </p:nvSpPr>
              <p:spPr>
                <a:xfrm>
                  <a:off x="4757524" y="3685863"/>
                  <a:ext cx="1070489" cy="640816"/>
                </a:xfrm>
                <a:prstGeom prst="rect">
                  <a:avLst/>
                </a:prstGeom>
                <a:blipFill>
                  <a:blip r:embed="rId11"/>
                  <a:stretch>
                    <a:fillRect r="-4706"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AD81C25-6564-289D-92F5-204CEA5218E0}"/>
                    </a:ext>
                  </a:extLst>
                </p:cNvPr>
                <p:cNvSpPr txBox="1"/>
                <p:nvPr/>
              </p:nvSpPr>
              <p:spPr>
                <a:xfrm>
                  <a:off x="4754390" y="5437254"/>
                  <a:ext cx="1070489" cy="689612"/>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𝑟</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45" name="TextBox 44">
                  <a:extLst>
                    <a:ext uri="{FF2B5EF4-FFF2-40B4-BE49-F238E27FC236}">
                      <a16:creationId xmlns:a16="http://schemas.microsoft.com/office/drawing/2014/main" id="{0AD81C25-6564-289D-92F5-204CEA5218E0}"/>
                    </a:ext>
                  </a:extLst>
                </p:cNvPr>
                <p:cNvSpPr txBox="1">
                  <a:spLocks noRot="1" noChangeAspect="1" noMove="1" noResize="1" noEditPoints="1" noAdjustHandles="1" noChangeArrowheads="1" noChangeShapeType="1" noTextEdit="1"/>
                </p:cNvSpPr>
                <p:nvPr/>
              </p:nvSpPr>
              <p:spPr>
                <a:xfrm>
                  <a:off x="4754390" y="5437254"/>
                  <a:ext cx="1070489" cy="689612"/>
                </a:xfrm>
                <a:prstGeom prst="rect">
                  <a:avLst/>
                </a:prstGeom>
                <a:blipFill>
                  <a:blip r:embed="rId12"/>
                  <a:stretch>
                    <a:fillRect r="-3529"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34F299B-54B1-672F-ADA8-D52B0C814C92}"/>
                    </a:ext>
                  </a:extLst>
                </p:cNvPr>
                <p:cNvSpPr txBox="1"/>
                <p:nvPr/>
              </p:nvSpPr>
              <p:spPr>
                <a:xfrm>
                  <a:off x="4754390" y="6918104"/>
                  <a:ext cx="1070489" cy="689612"/>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𝑒</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46" name="TextBox 45">
                  <a:extLst>
                    <a:ext uri="{FF2B5EF4-FFF2-40B4-BE49-F238E27FC236}">
                      <a16:creationId xmlns:a16="http://schemas.microsoft.com/office/drawing/2014/main" id="{334F299B-54B1-672F-ADA8-D52B0C814C92}"/>
                    </a:ext>
                  </a:extLst>
                </p:cNvPr>
                <p:cNvSpPr txBox="1">
                  <a:spLocks noRot="1" noChangeAspect="1" noMove="1" noResize="1" noEditPoints="1" noAdjustHandles="1" noChangeArrowheads="1" noChangeShapeType="1" noTextEdit="1"/>
                </p:cNvSpPr>
                <p:nvPr/>
              </p:nvSpPr>
              <p:spPr>
                <a:xfrm>
                  <a:off x="4754390" y="6918104"/>
                  <a:ext cx="1070489" cy="689612"/>
                </a:xfrm>
                <a:prstGeom prst="rect">
                  <a:avLst/>
                </a:prstGeom>
                <a:blipFill>
                  <a:blip r:embed="rId13"/>
                  <a:stretch>
                    <a:fillRect r="-3529" b="-14286"/>
                  </a:stretch>
                </a:blipFill>
              </p:spPr>
              <p:txBody>
                <a:bodyPr/>
                <a:lstStyle/>
                <a:p>
                  <a:r>
                    <a:rPr lang="en-US">
                      <a:noFill/>
                    </a:rPr>
                    <a:t> </a:t>
                  </a:r>
                </a:p>
              </p:txBody>
            </p:sp>
          </mc:Fallback>
        </mc:AlternateContent>
        <p:cxnSp>
          <p:nvCxnSpPr>
            <p:cNvPr id="47" name="Elbow Connector 46">
              <a:extLst>
                <a:ext uri="{FF2B5EF4-FFF2-40B4-BE49-F238E27FC236}">
                  <a16:creationId xmlns:a16="http://schemas.microsoft.com/office/drawing/2014/main" id="{41129AB8-B6E2-2DF2-3449-1F01A5BCD132}"/>
                </a:ext>
              </a:extLst>
            </p:cNvPr>
            <p:cNvCxnSpPr>
              <a:cxnSpLocks/>
              <a:stCxn id="24" idx="3"/>
              <a:endCxn id="32" idx="1"/>
            </p:cNvCxnSpPr>
            <p:nvPr/>
          </p:nvCxnSpPr>
          <p:spPr>
            <a:xfrm flipV="1">
              <a:off x="3757866" y="2525421"/>
              <a:ext cx="999658" cy="681367"/>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0ED4F13C-D312-0D9C-0AE2-7063428E5DA0}"/>
                </a:ext>
              </a:extLst>
            </p:cNvPr>
            <p:cNvCxnSpPr>
              <a:cxnSpLocks/>
              <a:stCxn id="24" idx="3"/>
            </p:cNvCxnSpPr>
            <p:nvPr/>
          </p:nvCxnSpPr>
          <p:spPr>
            <a:xfrm>
              <a:off x="3757866" y="3206788"/>
              <a:ext cx="996524" cy="861775"/>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E4477B2-A4DB-D4A1-7414-5C1FC022821A}"/>
                </a:ext>
              </a:extLst>
            </p:cNvPr>
            <p:cNvCxnSpPr>
              <a:cxnSpLocks/>
              <a:stCxn id="38" idx="3"/>
              <a:endCxn id="45" idx="1"/>
            </p:cNvCxnSpPr>
            <p:nvPr/>
          </p:nvCxnSpPr>
          <p:spPr>
            <a:xfrm flipV="1">
              <a:off x="3757866" y="5782060"/>
              <a:ext cx="996524" cy="659032"/>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6C87BAE6-D7D6-5C00-AB1D-7BAC2FF6C602}"/>
                </a:ext>
              </a:extLst>
            </p:cNvPr>
            <p:cNvCxnSpPr>
              <a:cxnSpLocks/>
              <a:stCxn id="38" idx="3"/>
              <a:endCxn id="46" idx="1"/>
            </p:cNvCxnSpPr>
            <p:nvPr/>
          </p:nvCxnSpPr>
          <p:spPr>
            <a:xfrm>
              <a:off x="3757866" y="6441092"/>
              <a:ext cx="996524" cy="821818"/>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6F00397-0B24-AEA2-C5CD-897CF88560FD}"/>
                    </a:ext>
                  </a:extLst>
                </p:cNvPr>
                <p:cNvSpPr txBox="1"/>
                <p:nvPr/>
              </p:nvSpPr>
              <p:spPr>
                <a:xfrm>
                  <a:off x="3683901" y="1896951"/>
                  <a:ext cx="1070489" cy="573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cs typeface="Arial" panose="020B0604020202020204" pitchFamily="34" charset="0"/>
                              </a:rPr>
                            </m:ctrlPr>
                          </m:sSubPr>
                          <m:e>
                            <m:r>
                              <a:rPr lang="en-US" altLang="zh-CN" i="1" dirty="0">
                                <a:solidFill>
                                  <a:schemeClr val="tx1"/>
                                </a:solidFill>
                                <a:latin typeface="Cambria Math" panose="02040503050406030204" pitchFamily="18" charset="0"/>
                                <a:cs typeface="Arial" panose="020B0604020202020204" pitchFamily="34" charset="0"/>
                              </a:rPr>
                              <m:t>𝑓</m:t>
                            </m:r>
                          </m:e>
                          <m:sub>
                            <m:r>
                              <a:rPr lang="en-US" altLang="zh-CN" b="0" i="1" dirty="0" smtClean="0">
                                <a:solidFill>
                                  <a:schemeClr val="tx1"/>
                                </a:solidFill>
                                <a:latin typeface="Cambria Math" panose="02040503050406030204" pitchFamily="18" charset="0"/>
                                <a:cs typeface="Arial" panose="020B0604020202020204" pitchFamily="34" charset="0"/>
                              </a:rPr>
                              <m:t>𝑠</m:t>
                            </m:r>
                            <m:r>
                              <a:rPr lang="en-US" altLang="zh-CN" i="1" dirty="0">
                                <a:solidFill>
                                  <a:schemeClr val="tx1"/>
                                </a:solidFill>
                                <a:latin typeface="Cambria Math" panose="02040503050406030204" pitchFamily="18" charset="0"/>
                                <a:cs typeface="Arial" panose="020B0604020202020204" pitchFamily="34" charset="0"/>
                              </a:rPr>
                              <m:t>𝑒𝑝</m:t>
                            </m:r>
                          </m:sub>
                        </m:sSub>
                      </m:oMath>
                    </m:oMathPara>
                  </a14:m>
                  <a:endParaRPr lang="en-US" dirty="0"/>
                </a:p>
              </p:txBody>
            </p:sp>
          </mc:Choice>
          <mc:Fallback xmlns="">
            <p:sp>
              <p:nvSpPr>
                <p:cNvPr id="62" name="TextBox 61">
                  <a:extLst>
                    <a:ext uri="{FF2B5EF4-FFF2-40B4-BE49-F238E27FC236}">
                      <a16:creationId xmlns:a16="http://schemas.microsoft.com/office/drawing/2014/main" id="{F6F00397-0B24-AEA2-C5CD-897CF88560FD}"/>
                    </a:ext>
                  </a:extLst>
                </p:cNvPr>
                <p:cNvSpPr txBox="1">
                  <a:spLocks noRot="1" noChangeAspect="1" noMove="1" noResize="1" noEditPoints="1" noAdjustHandles="1" noChangeArrowheads="1" noChangeShapeType="1" noTextEdit="1"/>
                </p:cNvSpPr>
                <p:nvPr/>
              </p:nvSpPr>
              <p:spPr>
                <a:xfrm>
                  <a:off x="3683901" y="1896951"/>
                  <a:ext cx="1070489" cy="573042"/>
                </a:xfrm>
                <a:prstGeom prst="rect">
                  <a:avLst/>
                </a:prstGeom>
                <a:blipFill>
                  <a:blip r:embed="rId14"/>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5A3991A-4377-95F6-0436-217BBB608D96}"/>
                    </a:ext>
                  </a:extLst>
                </p:cNvPr>
                <p:cNvSpPr txBox="1"/>
                <p:nvPr/>
              </p:nvSpPr>
              <p:spPr>
                <a:xfrm>
                  <a:off x="3720883" y="5179138"/>
                  <a:ext cx="1070489" cy="573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cs typeface="Arial" panose="020B0604020202020204" pitchFamily="34" charset="0"/>
                              </a:rPr>
                            </m:ctrlPr>
                          </m:sSubPr>
                          <m:e>
                            <m:r>
                              <a:rPr lang="en-US" altLang="zh-CN" i="1" dirty="0">
                                <a:solidFill>
                                  <a:schemeClr val="tx1"/>
                                </a:solidFill>
                                <a:latin typeface="Cambria Math" panose="02040503050406030204" pitchFamily="18" charset="0"/>
                                <a:cs typeface="Arial" panose="020B0604020202020204" pitchFamily="34" charset="0"/>
                              </a:rPr>
                              <m:t>𝑓</m:t>
                            </m:r>
                          </m:e>
                          <m:sub>
                            <m:r>
                              <a:rPr lang="en-US" altLang="zh-CN" b="0" i="1" dirty="0" smtClean="0">
                                <a:solidFill>
                                  <a:schemeClr val="tx1"/>
                                </a:solidFill>
                                <a:latin typeface="Cambria Math" panose="02040503050406030204" pitchFamily="18" charset="0"/>
                                <a:cs typeface="Arial" panose="020B0604020202020204" pitchFamily="34" charset="0"/>
                              </a:rPr>
                              <m:t>𝑠</m:t>
                            </m:r>
                            <m:r>
                              <a:rPr lang="en-US" altLang="zh-CN" i="1" dirty="0">
                                <a:solidFill>
                                  <a:schemeClr val="tx1"/>
                                </a:solidFill>
                                <a:latin typeface="Cambria Math" panose="02040503050406030204" pitchFamily="18" charset="0"/>
                                <a:cs typeface="Arial" panose="020B0604020202020204" pitchFamily="34" charset="0"/>
                              </a:rPr>
                              <m:t>𝑒𝑝</m:t>
                            </m:r>
                          </m:sub>
                        </m:sSub>
                      </m:oMath>
                    </m:oMathPara>
                  </a14:m>
                  <a:endParaRPr lang="en-US" dirty="0"/>
                </a:p>
              </p:txBody>
            </p:sp>
          </mc:Choice>
          <mc:Fallback xmlns="">
            <p:sp>
              <p:nvSpPr>
                <p:cNvPr id="63" name="TextBox 62">
                  <a:extLst>
                    <a:ext uri="{FF2B5EF4-FFF2-40B4-BE49-F238E27FC236}">
                      <a16:creationId xmlns:a16="http://schemas.microsoft.com/office/drawing/2014/main" id="{55A3991A-4377-95F6-0436-217BBB608D96}"/>
                    </a:ext>
                  </a:extLst>
                </p:cNvPr>
                <p:cNvSpPr txBox="1">
                  <a:spLocks noRot="1" noChangeAspect="1" noMove="1" noResize="1" noEditPoints="1" noAdjustHandles="1" noChangeArrowheads="1" noChangeShapeType="1" noTextEdit="1"/>
                </p:cNvSpPr>
                <p:nvPr/>
              </p:nvSpPr>
              <p:spPr>
                <a:xfrm>
                  <a:off x="3720883" y="5179138"/>
                  <a:ext cx="1070489" cy="573042"/>
                </a:xfrm>
                <a:prstGeom prst="rect">
                  <a:avLst/>
                </a:prstGeom>
                <a:blipFill>
                  <a:blip r:embed="rId15"/>
                  <a:stretch>
                    <a:fillRect b="-1087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82" name="Table 82">
                <a:extLst>
                  <a:ext uri="{FF2B5EF4-FFF2-40B4-BE49-F238E27FC236}">
                    <a16:creationId xmlns:a16="http://schemas.microsoft.com/office/drawing/2014/main" id="{ADD2A5EC-8EC2-A1B7-B48E-1BA59960E787}"/>
                  </a:ext>
                </a:extLst>
              </p:cNvPr>
              <p:cNvGraphicFramePr>
                <a:graphicFrameLocks noGrp="1"/>
              </p:cNvGraphicFramePr>
              <p:nvPr>
                <p:extLst>
                  <p:ext uri="{D42A27DB-BD31-4B8C-83A1-F6EECF244321}">
                    <p14:modId xmlns:p14="http://schemas.microsoft.com/office/powerpoint/2010/main" val="2404852709"/>
                  </p:ext>
                </p:extLst>
              </p:nvPr>
            </p:nvGraphicFramePr>
            <p:xfrm>
              <a:off x="13069896" y="4390323"/>
              <a:ext cx="2969244" cy="2087119"/>
            </p:xfrm>
            <a:graphic>
              <a:graphicData uri="http://schemas.openxmlformats.org/drawingml/2006/table">
                <a:tbl>
                  <a:tblPr firstRow="1" bandRow="1">
                    <a:tableStyleId>{073A0DAA-6AF3-43AB-8588-CEC1D06C72B9}</a:tableStyleId>
                  </a:tblPr>
                  <a:tblGrid>
                    <a:gridCol w="1484622">
                      <a:extLst>
                        <a:ext uri="{9D8B030D-6E8A-4147-A177-3AD203B41FA5}">
                          <a16:colId xmlns:a16="http://schemas.microsoft.com/office/drawing/2014/main" val="3677785608"/>
                        </a:ext>
                      </a:extLst>
                    </a:gridCol>
                    <a:gridCol w="1484622">
                      <a:extLst>
                        <a:ext uri="{9D8B030D-6E8A-4147-A177-3AD203B41FA5}">
                          <a16:colId xmlns:a16="http://schemas.microsoft.com/office/drawing/2014/main" val="2459052491"/>
                        </a:ext>
                      </a:extLst>
                    </a:gridCol>
                  </a:tblGrid>
                  <a:tr h="370840">
                    <a:tc>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Label</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𝑖</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61618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77102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i="1" dirty="0">
                                        <a:latin typeface="Cambria Math" panose="02040503050406030204" pitchFamily="18" charset="0"/>
                                        <a:cs typeface="Arial" panose="020B0604020202020204" pitchFamily="34" charset="0"/>
                                      </a:rPr>
                                      <m:t>(</m:t>
                                    </m:r>
                                    <m:r>
                                      <a:rPr lang="en-US" altLang="zh-CN" sz="2800" i="1" dirty="0" smtClean="0">
                                        <a:solidFill>
                                          <a:srgbClr val="FF2600"/>
                                        </a:solidFill>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𝑗</m:t>
                                    </m:r>
                                    <m:r>
                                      <a:rPr lang="en-US" altLang="zh-CN" sz="2800" i="1" dirty="0">
                                        <a:latin typeface="Cambria Math" panose="02040503050406030204" pitchFamily="18" charset="0"/>
                                        <a:cs typeface="Arial" panose="020B0604020202020204" pitchFamily="34" charset="0"/>
                                      </a:rPr>
                                      <m:t>)</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solidFill>
                                          <a:srgbClr val="FF2600"/>
                                        </a:solidFill>
                                        <a:latin typeface="Cambria Math" panose="02040503050406030204" pitchFamily="18" charset="0"/>
                                        <a:cs typeface="Arial" panose="020B0604020202020204" pitchFamily="34" charset="0"/>
                                      </a:rPr>
                                      <m:t>𝑖</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649078"/>
                      </a:ext>
                    </a:extLst>
                  </a:tr>
                </a:tbl>
              </a:graphicData>
            </a:graphic>
          </p:graphicFrame>
        </mc:Choice>
        <mc:Fallback xmlns="">
          <p:graphicFrame>
            <p:nvGraphicFramePr>
              <p:cNvPr id="82" name="Table 82">
                <a:extLst>
                  <a:ext uri="{FF2B5EF4-FFF2-40B4-BE49-F238E27FC236}">
                    <a16:creationId xmlns:a16="http://schemas.microsoft.com/office/drawing/2014/main" id="{ADD2A5EC-8EC2-A1B7-B48E-1BA59960E787}"/>
                  </a:ext>
                </a:extLst>
              </p:cNvPr>
              <p:cNvGraphicFramePr>
                <a:graphicFrameLocks noGrp="1"/>
              </p:cNvGraphicFramePr>
              <p:nvPr>
                <p:extLst>
                  <p:ext uri="{D42A27DB-BD31-4B8C-83A1-F6EECF244321}">
                    <p14:modId xmlns:p14="http://schemas.microsoft.com/office/powerpoint/2010/main" val="2404852709"/>
                  </p:ext>
                </p:extLst>
              </p:nvPr>
            </p:nvGraphicFramePr>
            <p:xfrm>
              <a:off x="13069896" y="4390323"/>
              <a:ext cx="2969244" cy="2087119"/>
            </p:xfrm>
            <a:graphic>
              <a:graphicData uri="http://schemas.openxmlformats.org/drawingml/2006/table">
                <a:tbl>
                  <a:tblPr firstRow="1" bandRow="1">
                    <a:tableStyleId>{073A0DAA-6AF3-43AB-8588-CEC1D06C72B9}</a:tableStyleId>
                  </a:tblPr>
                  <a:tblGrid>
                    <a:gridCol w="1484622">
                      <a:extLst>
                        <a:ext uri="{9D8B030D-6E8A-4147-A177-3AD203B41FA5}">
                          <a16:colId xmlns:a16="http://schemas.microsoft.com/office/drawing/2014/main" val="3677785608"/>
                        </a:ext>
                      </a:extLst>
                    </a:gridCol>
                    <a:gridCol w="1484622">
                      <a:extLst>
                        <a:ext uri="{9D8B030D-6E8A-4147-A177-3AD203B41FA5}">
                          <a16:colId xmlns:a16="http://schemas.microsoft.com/office/drawing/2014/main" val="2459052491"/>
                        </a:ext>
                      </a:extLst>
                    </a:gridCol>
                  </a:tblGrid>
                  <a:tr h="457200">
                    <a:tc>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Label</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855" t="-95238" r="-101709" b="-22381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0855" t="-95238" r="-1709" b="-223810"/>
                          </a:stretch>
                        </a:blipFill>
                      </a:tcPr>
                    </a:tc>
                    <a:extLst>
                      <a:ext uri="{0D108BD9-81ED-4DB2-BD59-A6C34878D82A}">
                        <a16:rowId xmlns:a16="http://schemas.microsoft.com/office/drawing/2014/main" val="3216161824"/>
                      </a:ext>
                    </a:extLst>
                  </a:tr>
                  <a:tr h="55251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855" t="-186364" r="-101709" b="-1136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0855" t="-186364" r="-1709" b="-113636"/>
                          </a:stretch>
                        </a:blipFill>
                      </a:tcPr>
                    </a:tc>
                    <a:extLst>
                      <a:ext uri="{0D108BD9-81ED-4DB2-BD59-A6C34878D82A}">
                        <a16:rowId xmlns:a16="http://schemas.microsoft.com/office/drawing/2014/main" val="1607710283"/>
                      </a:ext>
                    </a:extLst>
                  </a:tr>
                  <a:tr h="55924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855" t="-286364" r="-101709" b="-136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0855" t="-286364" r="-1709" b="-13636"/>
                          </a:stretch>
                        </a:blipFill>
                      </a:tcPr>
                    </a:tc>
                    <a:extLst>
                      <a:ext uri="{0D108BD9-81ED-4DB2-BD59-A6C34878D82A}">
                        <a16:rowId xmlns:a16="http://schemas.microsoft.com/office/drawing/2014/main" val="3461649078"/>
                      </a:ext>
                    </a:extLst>
                  </a:tr>
                </a:tbl>
              </a:graphicData>
            </a:graphic>
          </p:graphicFrame>
        </mc:Fallback>
      </mc:AlternateContent>
      <p:grpSp>
        <p:nvGrpSpPr>
          <p:cNvPr id="88" name="Group 87">
            <a:extLst>
              <a:ext uri="{FF2B5EF4-FFF2-40B4-BE49-F238E27FC236}">
                <a16:creationId xmlns:a16="http://schemas.microsoft.com/office/drawing/2014/main" id="{B7CF2740-9828-17EC-3953-1C119832F7BB}"/>
              </a:ext>
            </a:extLst>
          </p:cNvPr>
          <p:cNvGrpSpPr/>
          <p:nvPr/>
        </p:nvGrpSpPr>
        <p:grpSpPr>
          <a:xfrm>
            <a:off x="8306791" y="2634630"/>
            <a:ext cx="6476458" cy="4494407"/>
            <a:chOff x="8306791" y="2634630"/>
            <a:chExt cx="6476458" cy="4494407"/>
          </a:xfrm>
        </p:grpSpPr>
        <p:cxnSp>
          <p:nvCxnSpPr>
            <p:cNvPr id="64" name="Elbow Connector 63">
              <a:extLst>
                <a:ext uri="{FF2B5EF4-FFF2-40B4-BE49-F238E27FC236}">
                  <a16:creationId xmlns:a16="http://schemas.microsoft.com/office/drawing/2014/main" id="{28C5C93F-FED6-E322-2A44-5ED144472C5B}"/>
                </a:ext>
              </a:extLst>
            </p:cNvPr>
            <p:cNvCxnSpPr>
              <a:cxnSpLocks/>
              <a:stCxn id="26" idx="3"/>
              <a:endCxn id="72" idx="1"/>
            </p:cNvCxnSpPr>
            <p:nvPr/>
          </p:nvCxnSpPr>
          <p:spPr>
            <a:xfrm>
              <a:off x="8306791" y="2634630"/>
              <a:ext cx="1486781" cy="2327623"/>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EA1423F8-556A-CCFF-33F7-49B07F96F9FB}"/>
                </a:ext>
              </a:extLst>
            </p:cNvPr>
            <p:cNvGrpSpPr/>
            <p:nvPr/>
          </p:nvGrpSpPr>
          <p:grpSpPr>
            <a:xfrm>
              <a:off x="9793572" y="4685842"/>
              <a:ext cx="2548175" cy="1755249"/>
              <a:chOff x="10406614" y="5555987"/>
              <a:chExt cx="2548175" cy="1755249"/>
            </a:xfrm>
          </p:grpSpPr>
          <p:pic>
            <p:nvPicPr>
              <p:cNvPr id="69" name="Picture 68">
                <a:extLst>
                  <a:ext uri="{FF2B5EF4-FFF2-40B4-BE49-F238E27FC236}">
                    <a16:creationId xmlns:a16="http://schemas.microsoft.com/office/drawing/2014/main" id="{9127A985-A207-252B-C246-929BCC6B64BB}"/>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71" name="Picture 70">
                <a:extLst>
                  <a:ext uri="{FF2B5EF4-FFF2-40B4-BE49-F238E27FC236}">
                    <a16:creationId xmlns:a16="http://schemas.microsoft.com/office/drawing/2014/main" id="{451A400E-303C-5149-2B6E-41A85A7B888E}"/>
                  </a:ext>
                </a:extLst>
              </p:cNvPr>
              <p:cNvPicPr>
                <a:picLocks noChangeAspect="1"/>
              </p:cNvPicPr>
              <p:nvPr/>
            </p:nvPicPr>
            <p:blipFill>
              <a:blip r:embed="rId3"/>
              <a:stretch>
                <a:fillRect/>
              </a:stretch>
            </p:blipFill>
            <p:spPr>
              <a:xfrm>
                <a:off x="11501612" y="5555987"/>
                <a:ext cx="1211982" cy="829679"/>
              </a:xfrm>
              <a:prstGeom prst="rect">
                <a:avLst/>
              </a:prstGeom>
              <a:ln w="12700">
                <a:solidFill>
                  <a:schemeClr val="tx1"/>
                </a:solidFill>
                <a:prstDash val="dash"/>
              </a:ln>
            </p:spPr>
          </p:pic>
          <p:pic>
            <p:nvPicPr>
              <p:cNvPr id="72" name="Picture 71">
                <a:extLst>
                  <a:ext uri="{FF2B5EF4-FFF2-40B4-BE49-F238E27FC236}">
                    <a16:creationId xmlns:a16="http://schemas.microsoft.com/office/drawing/2014/main" id="{76FBCB4D-9B95-7F85-D36F-D718582E8B86}"/>
                  </a:ext>
                </a:extLst>
              </p:cNvPr>
              <p:cNvPicPr>
                <a:picLocks noChangeAspect="1"/>
              </p:cNvPicPr>
              <p:nvPr/>
            </p:nvPicPr>
            <p:blipFill>
              <a:blip r:embed="rId18"/>
              <a:stretch>
                <a:fillRect/>
              </a:stretch>
            </p:blipFill>
            <p:spPr>
              <a:xfrm>
                <a:off x="10406614" y="5635548"/>
                <a:ext cx="1079500" cy="393700"/>
              </a:xfrm>
              <a:prstGeom prst="rect">
                <a:avLst/>
              </a:prstGeom>
            </p:spPr>
          </p:pic>
        </p:grpSp>
        <p:cxnSp>
          <p:nvCxnSpPr>
            <p:cNvPr id="76" name="Elbow Connector 75">
              <a:extLst>
                <a:ext uri="{FF2B5EF4-FFF2-40B4-BE49-F238E27FC236}">
                  <a16:creationId xmlns:a16="http://schemas.microsoft.com/office/drawing/2014/main" id="{302B009D-1341-5AAB-70E2-AB21F41538FF}"/>
                </a:ext>
              </a:extLst>
            </p:cNvPr>
            <p:cNvCxnSpPr>
              <a:cxnSpLocks/>
              <a:stCxn id="41" idx="3"/>
              <a:endCxn id="72" idx="1"/>
            </p:cNvCxnSpPr>
            <p:nvPr/>
          </p:nvCxnSpPr>
          <p:spPr>
            <a:xfrm flipV="1">
              <a:off x="8413457" y="4962253"/>
              <a:ext cx="1380115" cy="2166784"/>
            </a:xfrm>
            <a:prstGeom prst="bentConnector3">
              <a:avLst>
                <a:gd name="adj1" fmla="val 4663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18D5C8B-6FAD-6B8A-FCAE-5F4BBC94B7FB}"/>
                    </a:ext>
                  </a:extLst>
                </p:cNvPr>
                <p:cNvSpPr txBox="1"/>
                <p:nvPr/>
              </p:nvSpPr>
              <p:spPr>
                <a:xfrm>
                  <a:off x="9246950" y="3766199"/>
                  <a:ext cx="3283239" cy="689612"/>
                </a:xfrm>
                <a:prstGeom prst="rect">
                  <a:avLst/>
                </a:prstGeom>
                <a:noFill/>
              </p:spPr>
              <p:txBody>
                <a:bodyPr wrap="square">
                  <a:spAutoFit/>
                </a:bodyPr>
                <a:lstStyle/>
                <a:p>
                  <a:pPr algn="ctr"/>
                  <a:r>
                    <a:rPr lang="zh-CN" altLang="en-US" sz="28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i="1" dirty="0">
                              <a:latin typeface="Cambria Math" panose="02040503050406030204" pitchFamily="18" charset="0"/>
                              <a:cs typeface="Arial" panose="020B0604020202020204" pitchFamily="34" charset="0"/>
                            </a:rPr>
                            <m:t>(</m:t>
                          </m:r>
                          <m:r>
                            <a:rPr lang="en-US" altLang="zh-CN" sz="2800" i="1" dirty="0" smtClean="0">
                              <a:solidFill>
                                <a:srgbClr val="FF2600"/>
                              </a:solidFill>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𝑗</m:t>
                          </m:r>
                          <m:r>
                            <a:rPr lang="en-US" altLang="zh-CN" sz="2800" i="1" dirty="0">
                              <a:latin typeface="Cambria Math" panose="02040503050406030204" pitchFamily="18" charset="0"/>
                              <a:cs typeface="Arial" panose="020B0604020202020204" pitchFamily="34" charset="0"/>
                            </a:rPr>
                            <m:t>)</m:t>
                          </m:r>
                        </m:sub>
                      </m:sSub>
                      <m:r>
                        <a:rPr lang="en-US" altLang="zh-CN" sz="2800" i="1" dirty="0">
                          <a:latin typeface="Cambria Math" panose="02040503050406030204" pitchFamily="18" charset="0"/>
                          <a:cs typeface="Arial" panose="020B0604020202020204" pitchFamily="34" charset="0"/>
                        </a:rPr>
                        <m:t>=</m:t>
                      </m:r>
                      <m:sSubSup>
                        <m:sSubSupPr>
                          <m:ctrlPr>
                            <a:rPr lang="en-US" altLang="zh-CN" sz="2800" i="1" dirty="0">
                              <a:latin typeface="Cambria Math" panose="02040503050406030204" pitchFamily="18" charset="0"/>
                              <a:cs typeface="Arial" panose="020B0604020202020204" pitchFamily="34" charset="0"/>
                            </a:rPr>
                          </m:ctrlPr>
                        </m:sSubSupPr>
                        <m:e>
                          <m:r>
                            <a:rPr lang="en-US" altLang="zh-CN" sz="2800" i="1" dirty="0">
                              <a:latin typeface="Cambria Math" panose="02040503050406030204" pitchFamily="18" charset="0"/>
                              <a:cs typeface="Arial" panose="020B0604020202020204" pitchFamily="34" charset="0"/>
                            </a:rPr>
                            <m:t>𝑔</m:t>
                          </m:r>
                        </m:e>
                        <m:sub>
                          <m:r>
                            <a:rPr lang="en-US" altLang="zh-CN" sz="2800" i="1" dirty="0" smtClean="0">
                              <a:solidFill>
                                <a:srgbClr val="FF2600"/>
                              </a:solidFill>
                              <a:latin typeface="Cambria Math" panose="02040503050406030204" pitchFamily="18" charset="0"/>
                              <a:cs typeface="Arial" panose="020B0604020202020204" pitchFamily="34" charset="0"/>
                            </a:rPr>
                            <m:t>𝑖</m:t>
                          </m:r>
                        </m:sub>
                        <m:sup>
                          <m:r>
                            <a:rPr lang="en-US" altLang="zh-CN" sz="2800" i="1" dirty="0">
                              <a:latin typeface="Cambria Math" panose="02040503050406030204" pitchFamily="18" charset="0"/>
                              <a:cs typeface="Arial" panose="020B0604020202020204" pitchFamily="34" charset="0"/>
                            </a:rPr>
                            <m:t>(</m:t>
                          </m:r>
                          <m:r>
                            <a:rPr lang="en-US" altLang="zh-CN" sz="2800" i="1" dirty="0" smtClean="0">
                              <a:solidFill>
                                <a:srgbClr val="FF2600"/>
                              </a:solidFill>
                              <a:latin typeface="Cambria Math" panose="02040503050406030204" pitchFamily="18" charset="0"/>
                              <a:cs typeface="Arial" panose="020B0604020202020204" pitchFamily="34" charset="0"/>
                            </a:rPr>
                            <m:t>𝑟</m:t>
                          </m:r>
                          <m:r>
                            <a:rPr lang="en-US" altLang="zh-CN" sz="2800" i="1" dirty="0">
                              <a:latin typeface="Cambria Math" panose="02040503050406030204" pitchFamily="18" charset="0"/>
                              <a:cs typeface="Arial" panose="020B0604020202020204" pitchFamily="34" charset="0"/>
                            </a:rPr>
                            <m:t>)</m:t>
                          </m:r>
                        </m:sup>
                      </m:sSubSup>
                      <m:r>
                        <a:rPr lang="en-US" altLang="zh-CN" sz="28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800" i="1" dirty="0">
                              <a:latin typeface="Cambria Math" panose="02040503050406030204" pitchFamily="18" charset="0"/>
                              <a:cs typeface="Arial" panose="020B0604020202020204" pitchFamily="34" charset="0"/>
                            </a:rPr>
                          </m:ctrlPr>
                        </m:sSubSupPr>
                        <m:e>
                          <m:r>
                            <a:rPr lang="en-US" altLang="zh-CN" sz="2800" i="1" dirty="0">
                              <a:latin typeface="Cambria Math" panose="02040503050406030204" pitchFamily="18" charset="0"/>
                              <a:cs typeface="Arial" panose="020B0604020202020204" pitchFamily="34" charset="0"/>
                            </a:rPr>
                            <m:t>𝑔</m:t>
                          </m:r>
                        </m:e>
                        <m:sub>
                          <m:r>
                            <a:rPr lang="en-US" altLang="zh-CN" sz="2800" i="1" dirty="0">
                              <a:latin typeface="Cambria Math" panose="02040503050406030204" pitchFamily="18" charset="0"/>
                              <a:cs typeface="Arial" panose="020B0604020202020204" pitchFamily="34" charset="0"/>
                            </a:rPr>
                            <m:t>𝑗</m:t>
                          </m:r>
                        </m:sub>
                        <m:sup>
                          <m:r>
                            <a:rPr lang="en-US" altLang="zh-CN" sz="2800" i="1" dirty="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𝑒</m:t>
                          </m:r>
                          <m:r>
                            <a:rPr lang="en-US" altLang="zh-CN" sz="2800" i="1" dirty="0">
                              <a:latin typeface="Cambria Math" panose="02040503050406030204" pitchFamily="18" charset="0"/>
                              <a:cs typeface="Arial" panose="020B0604020202020204" pitchFamily="34" charset="0"/>
                            </a:rPr>
                            <m:t>)</m:t>
                          </m:r>
                        </m:sup>
                      </m:sSubSup>
                    </m:oMath>
                  </a14:m>
                  <a:endParaRPr lang="en-US" sz="2800" dirty="0"/>
                </a:p>
              </p:txBody>
            </p:sp>
          </mc:Choice>
          <mc:Fallback xmlns="">
            <p:sp>
              <p:nvSpPr>
                <p:cNvPr id="81" name="TextBox 80">
                  <a:extLst>
                    <a:ext uri="{FF2B5EF4-FFF2-40B4-BE49-F238E27FC236}">
                      <a16:creationId xmlns:a16="http://schemas.microsoft.com/office/drawing/2014/main" id="{218D5C8B-6FAD-6B8A-FCAE-5F4BBC94B7FB}"/>
                    </a:ext>
                  </a:extLst>
                </p:cNvPr>
                <p:cNvSpPr txBox="1">
                  <a:spLocks noRot="1" noChangeAspect="1" noMove="1" noResize="1" noEditPoints="1" noAdjustHandles="1" noChangeArrowheads="1" noChangeShapeType="1" noTextEdit="1"/>
                </p:cNvSpPr>
                <p:nvPr/>
              </p:nvSpPr>
              <p:spPr>
                <a:xfrm>
                  <a:off x="9246950" y="3766199"/>
                  <a:ext cx="3283239" cy="689612"/>
                </a:xfrm>
                <a:prstGeom prst="rect">
                  <a:avLst/>
                </a:prstGeom>
                <a:blipFill>
                  <a:blip r:embed="rId19"/>
                  <a:stretch>
                    <a:fillRect b="-9091"/>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74BDA654-6770-3931-F7C9-CF24C9AB8C60}"/>
                </a:ext>
              </a:extLst>
            </p:cNvPr>
            <p:cNvSpPr txBox="1"/>
            <p:nvPr/>
          </p:nvSpPr>
          <p:spPr>
            <a:xfrm>
              <a:off x="9417855" y="2696612"/>
              <a:ext cx="5365394" cy="1077218"/>
            </a:xfrm>
            <a:prstGeom prst="rect">
              <a:avLst/>
            </a:prstGeom>
            <a:noFill/>
          </p:spPr>
          <p:txBody>
            <a:bodyPr wrap="square">
              <a:spAutoFit/>
            </a:bodyPr>
            <a:lstStyle/>
            <a:p>
              <a:r>
                <a:rPr lang="en-US" altLang="zh-CN" sz="3200" dirty="0">
                  <a:solidFill>
                    <a:schemeClr val="bg2">
                      <a:lumMod val="10000"/>
                    </a:schemeClr>
                  </a:solidFill>
                  <a:latin typeface="Colfax" panose="020B0304000000010002" pitchFamily="34" charset="0"/>
                  <a:cs typeface="Arial" panose="020B0604020202020204" pitchFamily="34" charset="0"/>
                </a:rPr>
                <a:t>Augmentation</a:t>
              </a:r>
              <a:r>
                <a:rPr lang="zh-CN" altLang="en-US" sz="3200" dirty="0">
                  <a:solidFill>
                    <a:schemeClr val="bg2">
                      <a:lumMod val="10000"/>
                    </a:schemeClr>
                  </a:solidFill>
                  <a:latin typeface="Colfax" panose="020B0304000000010002" pitchFamily="34" charset="0"/>
                  <a:cs typeface="Arial" panose="020B0604020202020204" pitchFamily="34" charset="0"/>
                </a:rPr>
                <a:t> </a:t>
              </a:r>
              <a:r>
                <a:rPr lang="en-US" altLang="zh-CN" sz="3200" dirty="0">
                  <a:solidFill>
                    <a:schemeClr val="bg2">
                      <a:lumMod val="10000"/>
                    </a:schemeClr>
                  </a:solidFill>
                  <a:latin typeface="Colfax" panose="020B0304000000010002" pitchFamily="34" charset="0"/>
                  <a:cs typeface="Arial" panose="020B0604020202020204" pitchFamily="34" charset="0"/>
                </a:rPr>
                <a:t>by</a:t>
              </a:r>
              <a:r>
                <a:rPr lang="zh-CN" altLang="en-US" sz="3200" dirty="0">
                  <a:solidFill>
                    <a:schemeClr val="bg2">
                      <a:lumMod val="10000"/>
                    </a:schemeClr>
                  </a:solidFill>
                  <a:latin typeface="Colfax" panose="020B0304000000010002" pitchFamily="34" charset="0"/>
                  <a:cs typeface="Arial" panose="020B0604020202020204" pitchFamily="34" charset="0"/>
                </a:rPr>
                <a:t> </a:t>
              </a:r>
              <a:r>
                <a:rPr lang="en-US" altLang="zh-CN" sz="3200" dirty="0">
                  <a:solidFill>
                    <a:srgbClr val="FF0000"/>
                  </a:solidFill>
                  <a:latin typeface="Colfax" panose="020B0304000000010002" pitchFamily="34" charset="0"/>
                  <a:cs typeface="Arial" panose="020B0604020202020204" pitchFamily="34" charset="0"/>
                </a:rPr>
                <a:t>Environment</a:t>
              </a:r>
              <a:r>
                <a:rPr lang="zh-CN" altLang="en-US" sz="3200" dirty="0">
                  <a:solidFill>
                    <a:srgbClr val="FF0000"/>
                  </a:solidFill>
                  <a:latin typeface="Colfax" panose="020B0304000000010002" pitchFamily="34" charset="0"/>
                  <a:cs typeface="Arial" panose="020B0604020202020204" pitchFamily="34" charset="0"/>
                </a:rPr>
                <a:t> </a:t>
              </a:r>
              <a:r>
                <a:rPr lang="en-US" altLang="zh-CN" sz="3200" dirty="0">
                  <a:solidFill>
                    <a:srgbClr val="FF0000"/>
                  </a:solidFill>
                  <a:latin typeface="Colfax" panose="020B0304000000010002" pitchFamily="34" charset="0"/>
                  <a:cs typeface="Arial" panose="020B0604020202020204" pitchFamily="34" charset="0"/>
                </a:rPr>
                <a:t>Replacement</a:t>
              </a:r>
              <a:endParaRPr lang="en-US" dirty="0">
                <a:solidFill>
                  <a:srgbClr val="FF0000"/>
                </a:solidFill>
                <a:latin typeface="Colfax" panose="020B0304000000010002" pitchFamily="34" charset="0"/>
                <a:cs typeface="Arial" panose="020B0604020202020204" pitchFamily="34" charset="0"/>
              </a:endParaRPr>
            </a:p>
          </p:txBody>
        </p:sp>
      </p:grpSp>
      <p:sp>
        <p:nvSpPr>
          <p:cNvPr id="85" name="Right Arrow 84">
            <a:extLst>
              <a:ext uri="{FF2B5EF4-FFF2-40B4-BE49-F238E27FC236}">
                <a16:creationId xmlns:a16="http://schemas.microsoft.com/office/drawing/2014/main" id="{74DC9A5F-DB02-C111-5E3B-8BCF9E898EE0}"/>
              </a:ext>
            </a:extLst>
          </p:cNvPr>
          <p:cNvSpPr/>
          <p:nvPr/>
        </p:nvSpPr>
        <p:spPr>
          <a:xfrm>
            <a:off x="12398299" y="5998973"/>
            <a:ext cx="591347" cy="484632"/>
          </a:xfrm>
          <a:prstGeom prst="right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3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3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300"/>
                                        <p:tgtEl>
                                          <p:spTgt spid="85"/>
                                        </p:tgtEl>
                                      </p:cBhvr>
                                    </p:animEffect>
                                  </p:childTnLst>
                                </p:cTn>
                              </p:par>
                              <p:par>
                                <p:cTn id="18" presetID="22" presetClass="entr" presetSubtype="8"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left)">
                                      <p:cBhvr>
                                        <p:cTn id="20" dur="3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Explicit subgraph decoding and encoding is technically challenging!</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Augmentation</a:t>
            </a:r>
            <a:r>
              <a:rPr lang="zh-CN" altLang="en-US" sz="4400" dirty="0"/>
              <a:t> </a:t>
            </a:r>
            <a:r>
              <a:rPr lang="en-US" altLang="zh-CN" sz="4400" dirty="0"/>
              <a:t>in</a:t>
            </a:r>
            <a:r>
              <a:rPr lang="zh-CN" altLang="en-US" sz="4400" dirty="0"/>
              <a:t> </a:t>
            </a:r>
            <a:r>
              <a:rPr lang="en-US" altLang="zh-CN" sz="4400" dirty="0"/>
              <a:t>Latent</a:t>
            </a:r>
            <a:r>
              <a:rPr lang="zh-CN" altLang="en-US" sz="4400" dirty="0"/>
              <a:t> </a:t>
            </a:r>
            <a:r>
              <a:rPr lang="en-US" altLang="zh-CN" sz="4400" dirty="0"/>
              <a:t>Space</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16</a:t>
            </a:fld>
            <a:endParaRPr lang="en-US"/>
          </a:p>
        </p:txBody>
      </p:sp>
      <p:grpSp>
        <p:nvGrpSpPr>
          <p:cNvPr id="153" name="Group 152">
            <a:extLst>
              <a:ext uri="{FF2B5EF4-FFF2-40B4-BE49-F238E27FC236}">
                <a16:creationId xmlns:a16="http://schemas.microsoft.com/office/drawing/2014/main" id="{BD669239-CBBB-5C8A-D35B-4F81DB8FD3BD}"/>
              </a:ext>
            </a:extLst>
          </p:cNvPr>
          <p:cNvGrpSpPr/>
          <p:nvPr/>
        </p:nvGrpSpPr>
        <p:grpSpPr>
          <a:xfrm>
            <a:off x="3216312" y="3685910"/>
            <a:ext cx="11010125" cy="3881595"/>
            <a:chOff x="2885232" y="3685910"/>
            <a:chExt cx="11010125" cy="3881595"/>
          </a:xfrm>
        </p:grpSpPr>
        <p:grpSp>
          <p:nvGrpSpPr>
            <p:cNvPr id="55" name="Group 54">
              <a:extLst>
                <a:ext uri="{FF2B5EF4-FFF2-40B4-BE49-F238E27FC236}">
                  <a16:creationId xmlns:a16="http://schemas.microsoft.com/office/drawing/2014/main" id="{72C7E717-CA89-4C62-5CE1-8F4DF6581E3C}"/>
                </a:ext>
              </a:extLst>
            </p:cNvPr>
            <p:cNvGrpSpPr>
              <a:grpSpLocks noChangeAspect="1"/>
            </p:cNvGrpSpPr>
            <p:nvPr/>
          </p:nvGrpSpPr>
          <p:grpSpPr>
            <a:xfrm>
              <a:off x="10977419" y="5209981"/>
              <a:ext cx="1097280" cy="182880"/>
              <a:chOff x="15373610" y="1770099"/>
              <a:chExt cx="681978" cy="113663"/>
            </a:xfrm>
          </p:grpSpPr>
          <p:sp>
            <p:nvSpPr>
              <p:cNvPr id="56" name="Rectangle 148">
                <a:extLst>
                  <a:ext uri="{FF2B5EF4-FFF2-40B4-BE49-F238E27FC236}">
                    <a16:creationId xmlns:a16="http://schemas.microsoft.com/office/drawing/2014/main" id="{2D7E2FA2-EFFD-463B-64AA-018D30ED3BA8}"/>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Rectangle 149">
                <a:extLst>
                  <a:ext uri="{FF2B5EF4-FFF2-40B4-BE49-F238E27FC236}">
                    <a16:creationId xmlns:a16="http://schemas.microsoft.com/office/drawing/2014/main" id="{F528B36C-7BB0-F463-18BC-BB9728339FBC}"/>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8" name="Rectangle 150">
                <a:extLst>
                  <a:ext uri="{FF2B5EF4-FFF2-40B4-BE49-F238E27FC236}">
                    <a16:creationId xmlns:a16="http://schemas.microsoft.com/office/drawing/2014/main" id="{21D6A195-1A60-BA0F-B0C3-1E80FE243294}"/>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9" name="Rectangle 151">
                <a:extLst>
                  <a:ext uri="{FF2B5EF4-FFF2-40B4-BE49-F238E27FC236}">
                    <a16:creationId xmlns:a16="http://schemas.microsoft.com/office/drawing/2014/main" id="{B8EA2DD7-687A-F3E0-AEA4-3AAF7CE81CCA}"/>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Rectangle 152">
                <a:extLst>
                  <a:ext uri="{FF2B5EF4-FFF2-40B4-BE49-F238E27FC236}">
                    <a16:creationId xmlns:a16="http://schemas.microsoft.com/office/drawing/2014/main" id="{5E84E9D3-DEEF-8337-FEE5-F8B82B17DAFF}"/>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1" name="Rectangle 153">
                <a:extLst>
                  <a:ext uri="{FF2B5EF4-FFF2-40B4-BE49-F238E27FC236}">
                    <a16:creationId xmlns:a16="http://schemas.microsoft.com/office/drawing/2014/main" id="{44083F83-7910-91BC-33BD-F4A690C9CE6F}"/>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62" name="Group 61">
              <a:extLst>
                <a:ext uri="{FF2B5EF4-FFF2-40B4-BE49-F238E27FC236}">
                  <a16:creationId xmlns:a16="http://schemas.microsoft.com/office/drawing/2014/main" id="{5A5D3B66-C3B0-1BDF-18B4-B0D5F41AE479}"/>
                </a:ext>
              </a:extLst>
            </p:cNvPr>
            <p:cNvGrpSpPr>
              <a:grpSpLocks noChangeAspect="1"/>
            </p:cNvGrpSpPr>
            <p:nvPr/>
          </p:nvGrpSpPr>
          <p:grpSpPr>
            <a:xfrm>
              <a:off x="7431285" y="6644553"/>
              <a:ext cx="1097280" cy="182880"/>
              <a:chOff x="16809169" y="1763097"/>
              <a:chExt cx="681978" cy="113663"/>
            </a:xfrm>
          </p:grpSpPr>
          <p:sp>
            <p:nvSpPr>
              <p:cNvPr id="63" name="Rectangle 148">
                <a:extLst>
                  <a:ext uri="{FF2B5EF4-FFF2-40B4-BE49-F238E27FC236}">
                    <a16:creationId xmlns:a16="http://schemas.microsoft.com/office/drawing/2014/main" id="{AF7C2198-4753-4143-7517-D11E5FF75A8B}"/>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4" name="Rectangle 149">
                <a:extLst>
                  <a:ext uri="{FF2B5EF4-FFF2-40B4-BE49-F238E27FC236}">
                    <a16:creationId xmlns:a16="http://schemas.microsoft.com/office/drawing/2014/main" id="{C64F13E3-0106-A378-6949-EE6FE6038CC3}"/>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5" name="Rectangle 150">
                <a:extLst>
                  <a:ext uri="{FF2B5EF4-FFF2-40B4-BE49-F238E27FC236}">
                    <a16:creationId xmlns:a16="http://schemas.microsoft.com/office/drawing/2014/main" id="{7F815262-E5CC-B11E-E922-33DC3191BA84}"/>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6" name="Rectangle 151">
                <a:extLst>
                  <a:ext uri="{FF2B5EF4-FFF2-40B4-BE49-F238E27FC236}">
                    <a16:creationId xmlns:a16="http://schemas.microsoft.com/office/drawing/2014/main" id="{C459CA2D-F139-B3EF-C21C-961E0E10ED81}"/>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Rectangle 152">
                <a:extLst>
                  <a:ext uri="{FF2B5EF4-FFF2-40B4-BE49-F238E27FC236}">
                    <a16:creationId xmlns:a16="http://schemas.microsoft.com/office/drawing/2014/main" id="{7639391D-AA5D-E200-7985-BB0EAFDAB626}"/>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8" name="Rectangle 153">
                <a:extLst>
                  <a:ext uri="{FF2B5EF4-FFF2-40B4-BE49-F238E27FC236}">
                    <a16:creationId xmlns:a16="http://schemas.microsoft.com/office/drawing/2014/main" id="{FFF4AD48-1D74-33E8-F4C1-E4168A514DA0}"/>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4987988-7892-DAB2-72BE-35C62B682476}"/>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2"/>
                  <a:stretch>
                    <a:fillRect b="-9524"/>
                  </a:stretch>
                </a:blipFill>
              </p:spPr>
              <p:txBody>
                <a:bodyPr/>
                <a:lstStyle/>
                <a:p>
                  <a:r>
                    <a:rPr lang="en-US">
                      <a:noFill/>
                    </a:rPr>
                    <a:t> </a:t>
                  </a:r>
                </a:p>
              </p:txBody>
            </p:sp>
          </mc:Fallback>
        </mc:AlternateContent>
        <p:sp>
          <p:nvSpPr>
            <p:cNvPr id="80" name="Rounded Rectangle 79">
              <a:extLst>
                <a:ext uri="{FF2B5EF4-FFF2-40B4-BE49-F238E27FC236}">
                  <a16:creationId xmlns:a16="http://schemas.microsoft.com/office/drawing/2014/main" id="{4D896492-B203-7C8E-DB5C-EBD2836F20BD}"/>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1" name="Straight Arrow Connector 100">
              <a:extLst>
                <a:ext uri="{FF2B5EF4-FFF2-40B4-BE49-F238E27FC236}">
                  <a16:creationId xmlns:a16="http://schemas.microsoft.com/office/drawing/2014/main" id="{968C016A-8A6A-BBCA-38A4-F7748494EEC6}"/>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6722F67-396D-BAAA-1C5E-8D03CFF67C89}"/>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679D5CB4-3B08-F53A-CB8A-9CB9DBA71BD3}"/>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3"/>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64ABF95D-00EA-2C87-56BD-92DC74131F55}"/>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4"/>
                  <a:stretch>
                    <a:fillRect t="-10256" b="-20513"/>
                  </a:stretch>
                </a:blipFill>
              </p:spPr>
              <p:txBody>
                <a:bodyPr/>
                <a:lstStyle/>
                <a:p>
                  <a:r>
                    <a:rPr lang="en-US">
                      <a:noFill/>
                    </a:rPr>
                    <a:t> </a:t>
                  </a:r>
                </a:p>
              </p:txBody>
            </p:sp>
          </mc:Fallback>
        </mc:AlternateContent>
        <p:cxnSp>
          <p:nvCxnSpPr>
            <p:cNvPr id="111" name="Straight Arrow Connector 110">
              <a:extLst>
                <a:ext uri="{FF2B5EF4-FFF2-40B4-BE49-F238E27FC236}">
                  <a16:creationId xmlns:a16="http://schemas.microsoft.com/office/drawing/2014/main" id="{3FAC5BE2-5B9C-3FD0-93F5-E0BCCB1D04A6}"/>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4F1AC39-6FC0-D9EA-E12D-085DF51B7BC2}"/>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95ED9AB-06FD-A8AA-6189-63EF8CD06CDD}"/>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138" name="Straight Arrow Connector 137">
              <a:extLst>
                <a:ext uri="{FF2B5EF4-FFF2-40B4-BE49-F238E27FC236}">
                  <a16:creationId xmlns:a16="http://schemas.microsoft.com/office/drawing/2014/main" id="{04387090-A542-7CAA-ED58-EB239537BB56}"/>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88A5BE00-2753-E6F0-68DC-B4D0EEDBAC99}"/>
              </a:ext>
            </a:extLst>
          </p:cNvPr>
          <p:cNvGrpSpPr/>
          <p:nvPr/>
        </p:nvGrpSpPr>
        <p:grpSpPr>
          <a:xfrm>
            <a:off x="23952" y="2774454"/>
            <a:ext cx="15815365" cy="3525284"/>
            <a:chOff x="-275596" y="2774454"/>
            <a:chExt cx="15815365" cy="3525284"/>
          </a:xfrm>
        </p:grpSpPr>
        <p:grpSp>
          <p:nvGrpSpPr>
            <p:cNvPr id="12" name="Group 11">
              <a:extLst>
                <a:ext uri="{FF2B5EF4-FFF2-40B4-BE49-F238E27FC236}">
                  <a16:creationId xmlns:a16="http://schemas.microsoft.com/office/drawing/2014/main" id="{2E2AC1C6-D70D-DD38-622B-3DB1A05A3AEB}"/>
                </a:ext>
              </a:extLst>
            </p:cNvPr>
            <p:cNvGrpSpPr/>
            <p:nvPr/>
          </p:nvGrpSpPr>
          <p:grpSpPr>
            <a:xfrm>
              <a:off x="4195003" y="4857698"/>
              <a:ext cx="1097280" cy="915406"/>
              <a:chOff x="4608434" y="2864031"/>
              <a:chExt cx="1097280" cy="915406"/>
            </a:xfrm>
          </p:grpSpPr>
          <p:grpSp>
            <p:nvGrpSpPr>
              <p:cNvPr id="13" name="Group 12">
                <a:extLst>
                  <a:ext uri="{FF2B5EF4-FFF2-40B4-BE49-F238E27FC236}">
                    <a16:creationId xmlns:a16="http://schemas.microsoft.com/office/drawing/2014/main" id="{1752DCD0-12CD-208B-B86B-6A12CD7BD049}"/>
                  </a:ext>
                </a:extLst>
              </p:cNvPr>
              <p:cNvGrpSpPr>
                <a:grpSpLocks noChangeAspect="1"/>
              </p:cNvGrpSpPr>
              <p:nvPr/>
            </p:nvGrpSpPr>
            <p:grpSpPr>
              <a:xfrm>
                <a:off x="4608434" y="2864031"/>
                <a:ext cx="1097280" cy="915406"/>
                <a:chOff x="2443457" y="1577463"/>
                <a:chExt cx="681978" cy="568940"/>
              </a:xfrm>
            </p:grpSpPr>
            <p:sp>
              <p:nvSpPr>
                <p:cNvPr id="15" name="Rectangle 14">
                  <a:extLst>
                    <a:ext uri="{FF2B5EF4-FFF2-40B4-BE49-F238E27FC236}">
                      <a16:creationId xmlns:a16="http://schemas.microsoft.com/office/drawing/2014/main" id="{13F61EF3-6B48-F313-3418-03AF8385D495}"/>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Rectangle 16">
                  <a:extLst>
                    <a:ext uri="{FF2B5EF4-FFF2-40B4-BE49-F238E27FC236}">
                      <a16:creationId xmlns:a16="http://schemas.microsoft.com/office/drawing/2014/main" id="{FA590EBF-9CCF-33C1-E2A4-C04218B359F8}"/>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8" name="Rectangle 17">
                  <a:extLst>
                    <a:ext uri="{FF2B5EF4-FFF2-40B4-BE49-F238E27FC236}">
                      <a16:creationId xmlns:a16="http://schemas.microsoft.com/office/drawing/2014/main" id="{4623F503-5E10-7164-CB49-A6AEED32FB17}"/>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9" name="Rectangle 18">
                  <a:extLst>
                    <a:ext uri="{FF2B5EF4-FFF2-40B4-BE49-F238E27FC236}">
                      <a16:creationId xmlns:a16="http://schemas.microsoft.com/office/drawing/2014/main" id="{52EDE51C-62B9-5B14-5BEE-D8FCB075F990}"/>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 name="Rectangle 19">
                  <a:extLst>
                    <a:ext uri="{FF2B5EF4-FFF2-40B4-BE49-F238E27FC236}">
                      <a16:creationId xmlns:a16="http://schemas.microsoft.com/office/drawing/2014/main" id="{A171F7F6-E025-BE71-BA4F-920F514F0977}"/>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21">
                  <a:extLst>
                    <a:ext uri="{FF2B5EF4-FFF2-40B4-BE49-F238E27FC236}">
                      <a16:creationId xmlns:a16="http://schemas.microsoft.com/office/drawing/2014/main" id="{CE1947FC-B7C6-4EF4-038E-5B330626521B}"/>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23">
                  <a:extLst>
                    <a:ext uri="{FF2B5EF4-FFF2-40B4-BE49-F238E27FC236}">
                      <a16:creationId xmlns:a16="http://schemas.microsoft.com/office/drawing/2014/main" id="{F9D2DBF5-F1B1-C0D3-9006-B04577A9CC43}"/>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24">
                  <a:extLst>
                    <a:ext uri="{FF2B5EF4-FFF2-40B4-BE49-F238E27FC236}">
                      <a16:creationId xmlns:a16="http://schemas.microsoft.com/office/drawing/2014/main" id="{DE64CEC0-7DFA-B2BF-DC6D-778157CC998D}"/>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25">
                  <a:extLst>
                    <a:ext uri="{FF2B5EF4-FFF2-40B4-BE49-F238E27FC236}">
                      <a16:creationId xmlns:a16="http://schemas.microsoft.com/office/drawing/2014/main" id="{59CE4DD6-32D1-828F-0C35-31167C7C00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1" name="Rectangle 30">
                  <a:extLst>
                    <a:ext uri="{FF2B5EF4-FFF2-40B4-BE49-F238E27FC236}">
                      <a16:creationId xmlns:a16="http://schemas.microsoft.com/office/drawing/2014/main" id="{41893BDC-5B77-D3F0-87E1-218F625D4B5A}"/>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2" name="Rectangle 31">
                  <a:extLst>
                    <a:ext uri="{FF2B5EF4-FFF2-40B4-BE49-F238E27FC236}">
                      <a16:creationId xmlns:a16="http://schemas.microsoft.com/office/drawing/2014/main" id="{F578060E-64CD-1CD2-F851-A1C098A56E4E}"/>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3" name="Rectangle 32">
                  <a:extLst>
                    <a:ext uri="{FF2B5EF4-FFF2-40B4-BE49-F238E27FC236}">
                      <a16:creationId xmlns:a16="http://schemas.microsoft.com/office/drawing/2014/main" id="{BA63A3B6-CEA3-2BE2-A132-AEE424AE2568}"/>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4" name="Rectangle 33">
                  <a:extLst>
                    <a:ext uri="{FF2B5EF4-FFF2-40B4-BE49-F238E27FC236}">
                      <a16:creationId xmlns:a16="http://schemas.microsoft.com/office/drawing/2014/main" id="{34A8E964-A148-ABB9-CC38-4BC42D5A1CB2}"/>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Rectangle 34">
                  <a:extLst>
                    <a:ext uri="{FF2B5EF4-FFF2-40B4-BE49-F238E27FC236}">
                      <a16:creationId xmlns:a16="http://schemas.microsoft.com/office/drawing/2014/main" id="{F51559E4-AC49-32D9-B5A8-C7320C39C52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6" name="Rectangle 35">
                  <a:extLst>
                    <a:ext uri="{FF2B5EF4-FFF2-40B4-BE49-F238E27FC236}">
                      <a16:creationId xmlns:a16="http://schemas.microsoft.com/office/drawing/2014/main" id="{A8340538-44D5-163B-B8B1-40ED941DAB35}"/>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7" name="Rectangle 36">
                  <a:extLst>
                    <a:ext uri="{FF2B5EF4-FFF2-40B4-BE49-F238E27FC236}">
                      <a16:creationId xmlns:a16="http://schemas.microsoft.com/office/drawing/2014/main" id="{0723659A-A7D4-0E54-E373-8BE392377AFA}"/>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Rectangle 38">
                  <a:extLst>
                    <a:ext uri="{FF2B5EF4-FFF2-40B4-BE49-F238E27FC236}">
                      <a16:creationId xmlns:a16="http://schemas.microsoft.com/office/drawing/2014/main" id="{D526B329-03D0-2487-AFDD-F169A20A82B6}"/>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40" name="Rectangle 39">
                  <a:extLst>
                    <a:ext uri="{FF2B5EF4-FFF2-40B4-BE49-F238E27FC236}">
                      <a16:creationId xmlns:a16="http://schemas.microsoft.com/office/drawing/2014/main" id="{62059570-695E-59C0-9BF9-2C9B6D561A8A}"/>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4" name="TextBox 13">
                <a:extLst>
                  <a:ext uri="{FF2B5EF4-FFF2-40B4-BE49-F238E27FC236}">
                    <a16:creationId xmlns:a16="http://schemas.microsoft.com/office/drawing/2014/main" id="{16D4016F-7D08-CCCC-4CC5-BC9C3A563D80}"/>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45" name="Rounded Rectangle 44">
              <a:extLst>
                <a:ext uri="{FF2B5EF4-FFF2-40B4-BE49-F238E27FC236}">
                  <a16:creationId xmlns:a16="http://schemas.microsoft.com/office/drawing/2014/main" id="{F63ECA6D-E29C-0C92-E9B0-742F5692EB2E}"/>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3169DA38-6139-C13F-499D-61266FA5FE9D}"/>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41ED1538-A8BE-F144-C09F-B0718123E76F}"/>
                </a:ext>
              </a:extLst>
            </p:cNvPr>
            <p:cNvGrpSpPr/>
            <p:nvPr/>
          </p:nvGrpSpPr>
          <p:grpSpPr>
            <a:xfrm>
              <a:off x="4496427" y="2774454"/>
              <a:ext cx="400110" cy="1126221"/>
              <a:chOff x="7149861" y="3414798"/>
              <a:chExt cx="400110" cy="1126221"/>
            </a:xfrm>
          </p:grpSpPr>
          <p:grpSp>
            <p:nvGrpSpPr>
              <p:cNvPr id="48" name="Group 47">
                <a:extLst>
                  <a:ext uri="{FF2B5EF4-FFF2-40B4-BE49-F238E27FC236}">
                    <a16:creationId xmlns:a16="http://schemas.microsoft.com/office/drawing/2014/main" id="{3ED86F37-B3CF-DC7B-A2C4-3099381CB816}"/>
                  </a:ext>
                </a:extLst>
              </p:cNvPr>
              <p:cNvGrpSpPr>
                <a:grpSpLocks noChangeAspect="1"/>
              </p:cNvGrpSpPr>
              <p:nvPr/>
            </p:nvGrpSpPr>
            <p:grpSpPr>
              <a:xfrm>
                <a:off x="7309574" y="3414798"/>
                <a:ext cx="182880" cy="1126221"/>
                <a:chOff x="2857113" y="656513"/>
                <a:chExt cx="113669" cy="700002"/>
              </a:xfrm>
            </p:grpSpPr>
            <p:sp>
              <p:nvSpPr>
                <p:cNvPr id="50" name="Rectangle 49">
                  <a:extLst>
                    <a:ext uri="{FF2B5EF4-FFF2-40B4-BE49-F238E27FC236}">
                      <a16:creationId xmlns:a16="http://schemas.microsoft.com/office/drawing/2014/main" id="{A7CB2FB5-6CFC-AB5F-C51D-817C12CAF4CF}"/>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1" name="Rectangle 50">
                  <a:extLst>
                    <a:ext uri="{FF2B5EF4-FFF2-40B4-BE49-F238E27FC236}">
                      <a16:creationId xmlns:a16="http://schemas.microsoft.com/office/drawing/2014/main" id="{AD279B57-A4DC-C65F-A528-BEAA5618DE12}"/>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2" name="Rectangle 51">
                  <a:extLst>
                    <a:ext uri="{FF2B5EF4-FFF2-40B4-BE49-F238E27FC236}">
                      <a16:creationId xmlns:a16="http://schemas.microsoft.com/office/drawing/2014/main" id="{F5B8DE5E-601E-3966-A694-B922E0A512D1}"/>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3" name="Rectangle 52">
                  <a:extLst>
                    <a:ext uri="{FF2B5EF4-FFF2-40B4-BE49-F238E27FC236}">
                      <a16:creationId xmlns:a16="http://schemas.microsoft.com/office/drawing/2014/main" id="{B4900481-C8CF-D61C-A8F5-3607DB7A46A7}"/>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49" name="TextBox 48">
                <a:extLst>
                  <a:ext uri="{FF2B5EF4-FFF2-40B4-BE49-F238E27FC236}">
                    <a16:creationId xmlns:a16="http://schemas.microsoft.com/office/drawing/2014/main" id="{EAECADBB-B498-6711-FA10-0138ACA14834}"/>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54" name="Rounded Rectangle 53">
              <a:extLst>
                <a:ext uri="{FF2B5EF4-FFF2-40B4-BE49-F238E27FC236}">
                  <a16:creationId xmlns:a16="http://schemas.microsoft.com/office/drawing/2014/main" id="{A77304C3-A809-D81B-1671-F40454E1C652}"/>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69" name="Group 68">
              <a:extLst>
                <a:ext uri="{FF2B5EF4-FFF2-40B4-BE49-F238E27FC236}">
                  <a16:creationId xmlns:a16="http://schemas.microsoft.com/office/drawing/2014/main" id="{7F5D7A77-8BC2-04B6-3857-2B9207C0D6E4}"/>
                </a:ext>
              </a:extLst>
            </p:cNvPr>
            <p:cNvGrpSpPr>
              <a:grpSpLocks noChangeAspect="1"/>
            </p:cNvGrpSpPr>
            <p:nvPr/>
          </p:nvGrpSpPr>
          <p:grpSpPr>
            <a:xfrm>
              <a:off x="7505254" y="3144505"/>
              <a:ext cx="1097280" cy="182880"/>
              <a:chOff x="3986296" y="2664266"/>
              <a:chExt cx="681978" cy="113663"/>
            </a:xfrm>
          </p:grpSpPr>
          <p:sp>
            <p:nvSpPr>
              <p:cNvPr id="70" name="Rectangle 148">
                <a:extLst>
                  <a:ext uri="{FF2B5EF4-FFF2-40B4-BE49-F238E27FC236}">
                    <a16:creationId xmlns:a16="http://schemas.microsoft.com/office/drawing/2014/main" id="{5740C7EC-94FF-9405-7B0D-C823C3DDAC7F}"/>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1" name="Rectangle 149">
                <a:extLst>
                  <a:ext uri="{FF2B5EF4-FFF2-40B4-BE49-F238E27FC236}">
                    <a16:creationId xmlns:a16="http://schemas.microsoft.com/office/drawing/2014/main" id="{B7C66AC3-C8FB-6BAB-51C9-60891CAA5810}"/>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2" name="Rectangle 150">
                <a:extLst>
                  <a:ext uri="{FF2B5EF4-FFF2-40B4-BE49-F238E27FC236}">
                    <a16:creationId xmlns:a16="http://schemas.microsoft.com/office/drawing/2014/main" id="{08AD2467-EFCB-5A1F-8E44-3E85FC392B96}"/>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3" name="Rectangle 151">
                <a:extLst>
                  <a:ext uri="{FF2B5EF4-FFF2-40B4-BE49-F238E27FC236}">
                    <a16:creationId xmlns:a16="http://schemas.microsoft.com/office/drawing/2014/main" id="{9EB9A0BB-459C-926F-B7C4-A80436BA1789}"/>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74" name="Rectangle 152">
                <a:extLst>
                  <a:ext uri="{FF2B5EF4-FFF2-40B4-BE49-F238E27FC236}">
                    <a16:creationId xmlns:a16="http://schemas.microsoft.com/office/drawing/2014/main" id="{F3A8CD70-A3DB-53DC-6533-3E92C2A7E18F}"/>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5" name="Rectangle 153">
                <a:extLst>
                  <a:ext uri="{FF2B5EF4-FFF2-40B4-BE49-F238E27FC236}">
                    <a16:creationId xmlns:a16="http://schemas.microsoft.com/office/drawing/2014/main" id="{41A4B100-7E09-AA7A-8F93-BC44B9CA2159}"/>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B50272C-1CE8-D441-6AB2-6EAF1D669DE5}"/>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5"/>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E3F4842-2D6A-678B-9244-8CB67D4F3B69}"/>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rgbClr val="FF2600"/>
                                </a:solidFill>
                                <a:latin typeface="Cambria Math" panose="02040503050406030204" pitchFamily="18" charset="0"/>
                                <a:cs typeface="Arial" panose="020B0604020202020204" pitchFamily="34" charset="0"/>
                              </a:rPr>
                            </m:ctrlPr>
                          </m:sSubSup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𝑖</m:t>
                            </m:r>
                          </m:sub>
                          <m:sup>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𝑟</m:t>
                            </m:r>
                            <m:r>
                              <a:rPr lang="en-US" altLang="zh-CN" sz="2400" i="1" dirty="0">
                                <a:solidFill>
                                  <a:srgbClr val="FF2600"/>
                                </a:solidFill>
                                <a:latin typeface="Cambria Math" panose="02040503050406030204" pitchFamily="18" charset="0"/>
                                <a:cs typeface="Arial" panose="020B0604020202020204" pitchFamily="34" charset="0"/>
                              </a:rPr>
                              <m:t>)</m:t>
                            </m:r>
                          </m:sup>
                        </m:sSubSup>
                      </m:oMath>
                    </m:oMathPara>
                  </a14:m>
                  <a:endParaRPr lang="en-US" sz="2400" dirty="0">
                    <a:solidFill>
                      <a:srgbClr val="FF2600"/>
                    </a:solidFill>
                  </a:endParaRPr>
                </a:p>
              </p:txBody>
            </p:sp>
          </mc:Choice>
          <mc:Fallback xmlns="">
            <p:sp>
              <p:nvSpPr>
                <p:cNvPr id="78" name="TextBox 77">
                  <a:extLst>
                    <a:ext uri="{FF2B5EF4-FFF2-40B4-BE49-F238E27FC236}">
                      <a16:creationId xmlns:a16="http://schemas.microsoft.com/office/drawing/2014/main" id="{FE3F4842-2D6A-678B-9244-8CB67D4F3B69}"/>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6"/>
                  <a:stretch>
                    <a:fillRect l="-4082" r="-12245" b="-6667"/>
                  </a:stretch>
                </a:blipFill>
              </p:spPr>
              <p:txBody>
                <a:bodyPr/>
                <a:lstStyle/>
                <a:p>
                  <a:r>
                    <a:rPr lang="en-US">
                      <a:noFill/>
                    </a:rPr>
                    <a:t> </a:t>
                  </a:r>
                </a:p>
              </p:txBody>
            </p:sp>
          </mc:Fallback>
        </mc:AlternateContent>
        <p:sp>
          <p:nvSpPr>
            <p:cNvPr id="81" name="Rounded Rectangle 80">
              <a:extLst>
                <a:ext uri="{FF2B5EF4-FFF2-40B4-BE49-F238E27FC236}">
                  <a16:creationId xmlns:a16="http://schemas.microsoft.com/office/drawing/2014/main" id="{D67D45A0-B42D-0053-339C-92ABD796883B}"/>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F952456B-14EF-035C-E259-0BCF7CB9B66D}"/>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0783149-A084-E0A8-FC53-3C45477D89E0}"/>
                </a:ext>
              </a:extLst>
            </p:cNvPr>
            <p:cNvCxnSpPr>
              <a:cxnSpLocks/>
              <a:stCxn id="45" idx="3"/>
              <a:endCxn id="4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BB707B2-23E4-9C41-5B80-F8B74B9028E7}"/>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9967615-AD1A-6950-645A-1A2D973AC276}"/>
                </a:ext>
              </a:extLst>
            </p:cNvPr>
            <p:cNvCxnSpPr>
              <a:cxnSpLocks/>
              <a:stCxn id="54"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BB31F57-440E-DC79-7C4E-4D67A4AAB110}"/>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F6FC45B-7CEE-3E3E-07A0-3CB6F9C19F2A}"/>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B26A2684-1F6D-4F5A-A25C-EB4979CA46A8}"/>
                </a:ext>
              </a:extLst>
            </p:cNvPr>
            <p:cNvGrpSpPr/>
            <p:nvPr/>
          </p:nvGrpSpPr>
          <p:grpSpPr>
            <a:xfrm>
              <a:off x="7444399" y="5223378"/>
              <a:ext cx="1091008" cy="186373"/>
              <a:chOff x="9061596" y="2586318"/>
              <a:chExt cx="1091008" cy="186373"/>
            </a:xfrm>
          </p:grpSpPr>
          <p:grpSp>
            <p:nvGrpSpPr>
              <p:cNvPr id="91" name="Group 90">
                <a:extLst>
                  <a:ext uri="{FF2B5EF4-FFF2-40B4-BE49-F238E27FC236}">
                    <a16:creationId xmlns:a16="http://schemas.microsoft.com/office/drawing/2014/main" id="{CC94211A-0FFB-28C1-702A-571F80BD43C1}"/>
                  </a:ext>
                </a:extLst>
              </p:cNvPr>
              <p:cNvGrpSpPr>
                <a:grpSpLocks noChangeAspect="1"/>
              </p:cNvGrpSpPr>
              <p:nvPr/>
            </p:nvGrpSpPr>
            <p:grpSpPr>
              <a:xfrm>
                <a:off x="9238204" y="2586318"/>
                <a:ext cx="914400" cy="182880"/>
                <a:chOff x="15771192" y="2959066"/>
                <a:chExt cx="568315" cy="113663"/>
              </a:xfrm>
            </p:grpSpPr>
            <p:sp>
              <p:nvSpPr>
                <p:cNvPr id="93" name="Rectangle 149">
                  <a:extLst>
                    <a:ext uri="{FF2B5EF4-FFF2-40B4-BE49-F238E27FC236}">
                      <a16:creationId xmlns:a16="http://schemas.microsoft.com/office/drawing/2014/main" id="{A25414BD-43FE-1BA8-2526-AB2BCA45CBE0}"/>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94" name="Rectangle 150">
                  <a:extLst>
                    <a:ext uri="{FF2B5EF4-FFF2-40B4-BE49-F238E27FC236}">
                      <a16:creationId xmlns:a16="http://schemas.microsoft.com/office/drawing/2014/main" id="{F84DE441-C986-98B3-C5B7-0C0B23819FB9}"/>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95" name="Rectangle 151">
                  <a:extLst>
                    <a:ext uri="{FF2B5EF4-FFF2-40B4-BE49-F238E27FC236}">
                      <a16:creationId xmlns:a16="http://schemas.microsoft.com/office/drawing/2014/main" id="{184BCE58-FEC4-0787-F331-F62F5835DEB2}"/>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96" name="Rectangle 152">
                  <a:extLst>
                    <a:ext uri="{FF2B5EF4-FFF2-40B4-BE49-F238E27FC236}">
                      <a16:creationId xmlns:a16="http://schemas.microsoft.com/office/drawing/2014/main" id="{C43F1135-9193-7500-D1E5-27A406741E04}"/>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97" name="Rectangle 153">
                  <a:extLst>
                    <a:ext uri="{FF2B5EF4-FFF2-40B4-BE49-F238E27FC236}">
                      <a16:creationId xmlns:a16="http://schemas.microsoft.com/office/drawing/2014/main" id="{902FA836-5FD9-B49B-A062-07CFAA58E070}"/>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92" name="Rectangle 149">
                <a:extLst>
                  <a:ext uri="{FF2B5EF4-FFF2-40B4-BE49-F238E27FC236}">
                    <a16:creationId xmlns:a16="http://schemas.microsoft.com/office/drawing/2014/main" id="{CEC95C18-8018-AED3-55BB-C865306D91F5}"/>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98" name="Straight Arrow Connector 97">
              <a:extLst>
                <a:ext uri="{FF2B5EF4-FFF2-40B4-BE49-F238E27FC236}">
                  <a16:creationId xmlns:a16="http://schemas.microsoft.com/office/drawing/2014/main" id="{1CE08420-6DCE-751D-7652-B47169BA96BD}"/>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4AF082A2-EAB5-C0F5-38C6-F498F937E056}"/>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9EBFA54-8369-FEFD-5E3F-7D1398714818}"/>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BDDB810-D9CC-3156-AAF9-241915E3CC2D}"/>
                    </a:ext>
                  </a:extLst>
                </p:cNvPr>
                <p:cNvSpPr txBox="1"/>
                <p:nvPr/>
              </p:nvSpPr>
              <p:spPr>
                <a:xfrm>
                  <a:off x="6399009"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7" name="TextBox 106">
                  <a:extLst>
                    <a:ext uri="{FF2B5EF4-FFF2-40B4-BE49-F238E27FC236}">
                      <a16:creationId xmlns:a16="http://schemas.microsoft.com/office/drawing/2014/main" id="{FBDDB810-D9CC-3156-AAF9-241915E3CC2D}"/>
                    </a:ext>
                  </a:extLst>
                </p:cNvPr>
                <p:cNvSpPr txBox="1">
                  <a:spLocks noRot="1" noChangeAspect="1" noMove="1" noResize="1" noEditPoints="1" noAdjustHandles="1" noChangeArrowheads="1" noChangeShapeType="1" noTextEdit="1"/>
                </p:cNvSpPr>
                <p:nvPr/>
              </p:nvSpPr>
              <p:spPr>
                <a:xfrm>
                  <a:off x="6399009" y="3365670"/>
                  <a:ext cx="2338244" cy="875881"/>
                </a:xfrm>
                <a:prstGeom prst="rect">
                  <a:avLst/>
                </a:prstGeom>
                <a:blipFill>
                  <a:blip r:embed="rId7"/>
                  <a:stretch>
                    <a:fillRect b="-7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5D223CA-40B6-E58D-0AFE-7713C8C6A15F}"/>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8"/>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89856D0-0108-6495-2803-7735B7344307}"/>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9"/>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C06C8CD2-72D1-036B-4235-4B54752366B8}"/>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0"/>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04">
                  <a:extLst>
                    <a:ext uri="{FF2B5EF4-FFF2-40B4-BE49-F238E27FC236}">
                      <a16:creationId xmlns:a16="http://schemas.microsoft.com/office/drawing/2014/main" id="{8E7A6DD5-3465-082C-B72F-8482BCBFE552}"/>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04">
                  <a:extLst>
                    <a:ext uri="{FF2B5EF4-FFF2-40B4-BE49-F238E27FC236}">
                      <a16:creationId xmlns:a16="http://schemas.microsoft.com/office/drawing/2014/main" id="{0C225FC7-E96F-CB65-FE33-35911C7B4B51}"/>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2"/>
                  <a:stretch>
                    <a:fillRect b="-8824"/>
                  </a:stretch>
                </a:blipFill>
              </p:spPr>
              <p:txBody>
                <a:bodyPr/>
                <a:lstStyle/>
                <a:p>
                  <a:r>
                    <a:rPr lang="en-US">
                      <a:noFill/>
                    </a:rPr>
                    <a:t> </a:t>
                  </a:r>
                </a:p>
              </p:txBody>
            </p:sp>
          </mc:Fallback>
        </mc:AlternateContent>
        <p:pic>
          <p:nvPicPr>
            <p:cNvPr id="118" name="Picture 117">
              <a:extLst>
                <a:ext uri="{FF2B5EF4-FFF2-40B4-BE49-F238E27FC236}">
                  <a16:creationId xmlns:a16="http://schemas.microsoft.com/office/drawing/2014/main" id="{A84B9C42-C7C6-FE99-9466-2882A011C934}"/>
                </a:ext>
              </a:extLst>
            </p:cNvPr>
            <p:cNvPicPr>
              <a:picLocks noChangeAspect="1"/>
            </p:cNvPicPr>
            <p:nvPr/>
          </p:nvPicPr>
          <p:blipFill>
            <a:blip r:embed="rId13">
              <a:extLst>
                <a:ext uri="{BEBA8EAE-BF5A-486C-A8C5-ECC9F3942E4B}">
                  <a14:imgProps xmlns:a14="http://schemas.microsoft.com/office/drawing/2010/main">
                    <a14:imgLayer r:embed="rId14">
                      <a14:imgEffect>
                        <a14:artisticPhotocopy/>
                      </a14:imgEffect>
                    </a14:imgLayer>
                  </a14:imgProps>
                </a:ext>
              </a:extLst>
            </a:blip>
            <a:stretch>
              <a:fillRect/>
            </a:stretch>
          </p:blipFill>
          <p:spPr>
            <a:xfrm>
              <a:off x="111346" y="3928893"/>
              <a:ext cx="1280160" cy="649356"/>
            </a:xfrm>
            <a:prstGeom prst="rect">
              <a:avLst/>
            </a:prstGeom>
          </p:spPr>
        </p:pic>
        <p:cxnSp>
          <p:nvCxnSpPr>
            <p:cNvPr id="133" name="Straight Arrow Connector 132">
              <a:extLst>
                <a:ext uri="{FF2B5EF4-FFF2-40B4-BE49-F238E27FC236}">
                  <a16:creationId xmlns:a16="http://schemas.microsoft.com/office/drawing/2014/main" id="{B3B66AA7-CEE1-66FA-622B-F69D3824FC4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6B419EF-49F9-A552-43C2-3EC4929BAFFA}"/>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358EF94-0862-862D-E323-9EC84B088D0A}"/>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5"/>
                  <a:stretch>
                    <a:fillRect t="-8108" b="-27027"/>
                  </a:stretch>
                </a:blipFill>
              </p:spPr>
              <p:txBody>
                <a:bodyPr/>
                <a:lstStyle/>
                <a:p>
                  <a:r>
                    <a:rPr lang="en-US">
                      <a:noFill/>
                    </a:rPr>
                    <a:t> </a:t>
                  </a:r>
                </a:p>
              </p:txBody>
            </p:sp>
          </mc:Fallback>
        </mc:AlternateContent>
        <p:cxnSp>
          <p:nvCxnSpPr>
            <p:cNvPr id="148" name="Straight Connector 147">
              <a:extLst>
                <a:ext uri="{FF2B5EF4-FFF2-40B4-BE49-F238E27FC236}">
                  <a16:creationId xmlns:a16="http://schemas.microsoft.com/office/drawing/2014/main" id="{009F927B-4F96-43C2-3675-8D2A8AE8F80C}"/>
                </a:ext>
              </a:extLst>
            </p:cNvPr>
            <p:cNvCxnSpPr>
              <a:stCxn id="78"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54" name="Group 153">
            <a:extLst>
              <a:ext uri="{FF2B5EF4-FFF2-40B4-BE49-F238E27FC236}">
                <a16:creationId xmlns:a16="http://schemas.microsoft.com/office/drawing/2014/main" id="{369A7775-B22A-8240-5F2F-414FE06B6A93}"/>
              </a:ext>
            </a:extLst>
          </p:cNvPr>
          <p:cNvGrpSpPr/>
          <p:nvPr/>
        </p:nvGrpSpPr>
        <p:grpSpPr>
          <a:xfrm>
            <a:off x="12421389" y="3418778"/>
            <a:ext cx="2946670" cy="2132220"/>
            <a:chOff x="12090309" y="3418778"/>
            <a:chExt cx="2946670" cy="2132220"/>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19AEBDB9-C774-5179-346F-4C670E83B69F}"/>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6"/>
                  <a:stretch>
                    <a:fillRect l="-2000" t="-2500" r="-28000" b="-12500"/>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8465E190-B6ED-88E0-6C58-3C3784AC20A2}"/>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44" name="Straight Arrow Connector 143">
              <a:extLst>
                <a:ext uri="{FF2B5EF4-FFF2-40B4-BE49-F238E27FC236}">
                  <a16:creationId xmlns:a16="http://schemas.microsoft.com/office/drawing/2014/main" id="{2748ADF1-1C14-1B66-D0C5-C61AF644EE5E}"/>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4E2FA5FE-481A-F399-DDAF-9124CFF6EC10}"/>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47FE492-146C-4EEF-B666-ADA55EB833A0}"/>
                </a:ext>
              </a:extLst>
            </p:cNvPr>
            <p:cNvCxnSpPr>
              <a:cxnSpLocks/>
              <a:stCxn id="14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44337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left)">
                                      <p:cBhvr>
                                        <p:cTn id="7" dur="3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wipe(left)">
                                      <p:cBhvr>
                                        <p:cTn id="12" dur="3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wipe(left)">
                                      <p:cBhvr>
                                        <p:cTn id="17" dur="3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Polymer</a:t>
            </a:r>
            <a:r>
              <a:rPr lang="zh-CN" altLang="en-US" sz="4000" dirty="0"/>
              <a:t> </a:t>
            </a:r>
            <a:r>
              <a:rPr lang="en-US" altLang="zh-CN" sz="4000" dirty="0"/>
              <a:t>Property</a:t>
            </a:r>
            <a:r>
              <a:rPr lang="zh-CN" altLang="en-US" sz="4000" dirty="0"/>
              <a:t> </a:t>
            </a:r>
            <a:r>
              <a:rPr lang="en-US" altLang="zh-CN" sz="4000" dirty="0"/>
              <a:t>Prediction</a:t>
            </a:r>
            <a:r>
              <a:rPr lang="zh-CN" altLang="en-US" sz="4000" dirty="0"/>
              <a:t> </a:t>
            </a:r>
            <a:r>
              <a:rPr lang="en-US" altLang="zh-CN" sz="4000" dirty="0"/>
              <a:t>(Regression)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17</a:t>
            </a:fld>
            <a:endParaRPr lang="en-US"/>
          </a:p>
        </p:txBody>
      </p:sp>
      <p:graphicFrame>
        <p:nvGraphicFramePr>
          <p:cNvPr id="2" name="Table 82">
            <a:extLst>
              <a:ext uri="{FF2B5EF4-FFF2-40B4-BE49-F238E27FC236}">
                <a16:creationId xmlns:a16="http://schemas.microsoft.com/office/drawing/2014/main" id="{82AA129C-D536-AFA3-A87F-96B61EB575DE}"/>
              </a:ext>
            </a:extLst>
          </p:cNvPr>
          <p:cNvGraphicFramePr>
            <a:graphicFrameLocks noGrp="1"/>
          </p:cNvGraphicFramePr>
          <p:nvPr>
            <p:extLst>
              <p:ext uri="{D42A27DB-BD31-4B8C-83A1-F6EECF244321}">
                <p14:modId xmlns:p14="http://schemas.microsoft.com/office/powerpoint/2010/main" val="3130985317"/>
              </p:ext>
            </p:extLst>
          </p:nvPr>
        </p:nvGraphicFramePr>
        <p:xfrm>
          <a:off x="286872" y="1636765"/>
          <a:ext cx="5789901" cy="2377440"/>
        </p:xfrm>
        <a:graphic>
          <a:graphicData uri="http://schemas.openxmlformats.org/drawingml/2006/table">
            <a:tbl>
              <a:tblPr firstRow="1" bandRow="1">
                <a:tableStyleId>{073A0DAA-6AF3-43AB-8588-CEC1D06C72B9}</a:tableStyleId>
              </a:tblPr>
              <a:tblGrid>
                <a:gridCol w="1757951">
                  <a:extLst>
                    <a:ext uri="{9D8B030D-6E8A-4147-A177-3AD203B41FA5}">
                      <a16:colId xmlns:a16="http://schemas.microsoft.com/office/drawing/2014/main" val="3677785608"/>
                    </a:ext>
                  </a:extLst>
                </a:gridCol>
                <a:gridCol w="1370336">
                  <a:extLst>
                    <a:ext uri="{9D8B030D-6E8A-4147-A177-3AD203B41FA5}">
                      <a16:colId xmlns:a16="http://schemas.microsoft.com/office/drawing/2014/main" val="2459052491"/>
                    </a:ext>
                  </a:extLst>
                </a:gridCol>
                <a:gridCol w="1370336">
                  <a:extLst>
                    <a:ext uri="{9D8B030D-6E8A-4147-A177-3AD203B41FA5}">
                      <a16:colId xmlns:a16="http://schemas.microsoft.com/office/drawing/2014/main" val="4283755192"/>
                    </a:ext>
                  </a:extLst>
                </a:gridCol>
                <a:gridCol w="1291278">
                  <a:extLst>
                    <a:ext uri="{9D8B030D-6E8A-4147-A177-3AD203B41FA5}">
                      <a16:colId xmlns:a16="http://schemas.microsoft.com/office/drawing/2014/main" val="4033208821"/>
                    </a:ext>
                  </a:extLst>
                </a:gridCol>
              </a:tblGrid>
              <a:tr h="0">
                <a:tc rowSpan="2">
                  <a:txBody>
                    <a:bodyPr/>
                    <a:lstStyle/>
                    <a:p>
                      <a:pPr algn="l"/>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960263"/>
                  </a:ext>
                </a:extLst>
              </a:tr>
              <a:tr h="0">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Mean</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Max</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GlassTemp</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7,174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166</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16161824"/>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MeltingTemp</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3,651</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26.9</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102</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07710283"/>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PolyDensity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1,694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93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61649078"/>
                  </a:ext>
                </a:extLst>
              </a:tr>
              <a:tr h="0">
                <a:tc>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O</a:t>
                      </a:r>
                      <a:r>
                        <a:rPr lang="en-US" altLang="zh-CN" sz="20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Perm</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595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94327690"/>
                  </a:ext>
                </a:extLst>
              </a:tr>
            </a:tbl>
          </a:graphicData>
        </a:graphic>
      </p:graphicFrame>
      <p:sp>
        <p:nvSpPr>
          <p:cNvPr id="5" name="TextBox 4">
            <a:extLst>
              <a:ext uri="{FF2B5EF4-FFF2-40B4-BE49-F238E27FC236}">
                <a16:creationId xmlns:a16="http://schemas.microsoft.com/office/drawing/2014/main" id="{787623B9-005D-618C-A893-E3565523E97A}"/>
              </a:ext>
            </a:extLst>
          </p:cNvPr>
          <p:cNvSpPr txBox="1"/>
          <p:nvPr/>
        </p:nvSpPr>
        <p:spPr>
          <a:xfrm>
            <a:off x="275045" y="6014251"/>
            <a:ext cx="2670048"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glass transition temperature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Tg</a:t>
            </a:r>
            <a:r>
              <a:rPr lang="en-US" altLang="zh-C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DC7CC28-4264-FBCE-5830-3279160E01D6}"/>
              </a:ext>
            </a:extLst>
          </p:cNvPr>
          <p:cNvSpPr txBox="1"/>
          <p:nvPr/>
        </p:nvSpPr>
        <p:spPr>
          <a:xfrm>
            <a:off x="3242132" y="6032654"/>
            <a:ext cx="2672862"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melting</a:t>
            </a:r>
            <a:r>
              <a:rPr lang="zh-C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temperature</a:t>
            </a:r>
          </a:p>
        </p:txBody>
      </p:sp>
      <p:sp>
        <p:nvSpPr>
          <p:cNvPr id="8" name="TextBox 7">
            <a:extLst>
              <a:ext uri="{FF2B5EF4-FFF2-40B4-BE49-F238E27FC236}">
                <a16:creationId xmlns:a16="http://schemas.microsoft.com/office/drawing/2014/main" id="{9A455D93-C134-1A2F-F312-6DC5005DBDC1}"/>
              </a:ext>
            </a:extLst>
          </p:cNvPr>
          <p:cNvSpPr txBox="1"/>
          <p:nvPr/>
        </p:nvSpPr>
        <p:spPr>
          <a:xfrm>
            <a:off x="278480" y="8308694"/>
            <a:ext cx="2670048"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polymer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density</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4DE20C1-A9BA-8945-73F0-44E25FB5F146}"/>
              </a:ext>
            </a:extLst>
          </p:cNvPr>
          <p:cNvSpPr txBox="1"/>
          <p:nvPr/>
        </p:nvSpPr>
        <p:spPr>
          <a:xfrm>
            <a:off x="3230926" y="8308693"/>
            <a:ext cx="2834639"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oxygen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permeability</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AADF01E-A934-8F1C-EF3B-E26D6ED892C5}"/>
              </a:ext>
            </a:extLst>
          </p:cNvPr>
          <p:cNvPicPr>
            <a:picLocks noChangeAspect="1"/>
          </p:cNvPicPr>
          <p:nvPr/>
        </p:nvPicPr>
        <p:blipFill>
          <a:blip r:embed="rId2"/>
          <a:stretch>
            <a:fillRect/>
          </a:stretch>
        </p:blipFill>
        <p:spPr>
          <a:xfrm>
            <a:off x="286872" y="4262431"/>
            <a:ext cx="2672862" cy="1828800"/>
          </a:xfrm>
          <a:prstGeom prst="rect">
            <a:avLst/>
          </a:prstGeom>
        </p:spPr>
      </p:pic>
      <p:pic>
        <p:nvPicPr>
          <p:cNvPr id="11" name="Picture 10">
            <a:extLst>
              <a:ext uri="{FF2B5EF4-FFF2-40B4-BE49-F238E27FC236}">
                <a16:creationId xmlns:a16="http://schemas.microsoft.com/office/drawing/2014/main" id="{F1EB7A9C-E468-4BDB-78A7-D0D198B919DB}"/>
              </a:ext>
            </a:extLst>
          </p:cNvPr>
          <p:cNvPicPr>
            <a:picLocks noChangeAspect="1"/>
          </p:cNvPicPr>
          <p:nvPr/>
        </p:nvPicPr>
        <p:blipFill>
          <a:blip r:embed="rId3"/>
          <a:stretch>
            <a:fillRect/>
          </a:stretch>
        </p:blipFill>
        <p:spPr>
          <a:xfrm>
            <a:off x="3256774" y="4262431"/>
            <a:ext cx="2808792" cy="1828800"/>
          </a:xfrm>
          <a:prstGeom prst="rect">
            <a:avLst/>
          </a:prstGeom>
        </p:spPr>
      </p:pic>
      <p:pic>
        <p:nvPicPr>
          <p:cNvPr id="12" name="Picture 11">
            <a:extLst>
              <a:ext uri="{FF2B5EF4-FFF2-40B4-BE49-F238E27FC236}">
                <a16:creationId xmlns:a16="http://schemas.microsoft.com/office/drawing/2014/main" id="{6D2CC50E-EFB8-F1C7-7CE2-203958BDFB75}"/>
              </a:ext>
            </a:extLst>
          </p:cNvPr>
          <p:cNvPicPr>
            <a:picLocks noChangeAspect="1"/>
          </p:cNvPicPr>
          <p:nvPr/>
        </p:nvPicPr>
        <p:blipFill>
          <a:blip r:embed="rId4"/>
          <a:stretch>
            <a:fillRect/>
          </a:stretch>
        </p:blipFill>
        <p:spPr>
          <a:xfrm>
            <a:off x="289686" y="6922228"/>
            <a:ext cx="2670048" cy="1460583"/>
          </a:xfrm>
          <a:prstGeom prst="rect">
            <a:avLst/>
          </a:prstGeom>
        </p:spPr>
      </p:pic>
      <p:pic>
        <p:nvPicPr>
          <p:cNvPr id="13" name="Picture 12">
            <a:extLst>
              <a:ext uri="{FF2B5EF4-FFF2-40B4-BE49-F238E27FC236}">
                <a16:creationId xmlns:a16="http://schemas.microsoft.com/office/drawing/2014/main" id="{F94740AF-1A5F-318E-9ADD-DDA0C12747DE}"/>
              </a:ext>
            </a:extLst>
          </p:cNvPr>
          <p:cNvPicPr>
            <a:picLocks noChangeAspect="1"/>
          </p:cNvPicPr>
          <p:nvPr/>
        </p:nvPicPr>
        <p:blipFill>
          <a:blip r:embed="rId5"/>
          <a:stretch>
            <a:fillRect/>
          </a:stretch>
        </p:blipFill>
        <p:spPr>
          <a:xfrm>
            <a:off x="3242132" y="6922228"/>
            <a:ext cx="2834640" cy="1463040"/>
          </a:xfrm>
          <a:prstGeom prst="rect">
            <a:avLst/>
          </a:prstGeom>
        </p:spPr>
      </p:pic>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191502755"/>
              </p:ext>
            </p:extLst>
          </p:nvPr>
        </p:nvGraphicFramePr>
        <p:xfrm>
          <a:off x="6362607" y="1636765"/>
          <a:ext cx="9620297" cy="5120640"/>
        </p:xfrm>
        <a:graphic>
          <a:graphicData uri="http://schemas.openxmlformats.org/drawingml/2006/table">
            <a:tbl>
              <a:tblPr firstRow="1" bandRow="1">
                <a:tableStyleId>{073A0DAA-6AF3-43AB-8588-CEC1D06C72B9}</a:tableStyleId>
              </a:tblPr>
              <a:tblGrid>
                <a:gridCol w="2916304">
                  <a:extLst>
                    <a:ext uri="{9D8B030D-6E8A-4147-A177-3AD203B41FA5}">
                      <a16:colId xmlns:a16="http://schemas.microsoft.com/office/drawing/2014/main" val="4017983647"/>
                    </a:ext>
                  </a:extLst>
                </a:gridCol>
                <a:gridCol w="1712939">
                  <a:extLst>
                    <a:ext uri="{9D8B030D-6E8A-4147-A177-3AD203B41FA5}">
                      <a16:colId xmlns:a16="http://schemas.microsoft.com/office/drawing/2014/main" val="1099924395"/>
                    </a:ext>
                  </a:extLst>
                </a:gridCol>
                <a:gridCol w="1828800">
                  <a:extLst>
                    <a:ext uri="{9D8B030D-6E8A-4147-A177-3AD203B41FA5}">
                      <a16:colId xmlns:a16="http://schemas.microsoft.com/office/drawing/2014/main" val="909606928"/>
                    </a:ext>
                  </a:extLst>
                </a:gridCol>
                <a:gridCol w="1771650">
                  <a:extLst>
                    <a:ext uri="{9D8B030D-6E8A-4147-A177-3AD203B41FA5}">
                      <a16:colId xmlns:a16="http://schemas.microsoft.com/office/drawing/2014/main" val="1232114745"/>
                    </a:ext>
                  </a:extLst>
                </a:gridCol>
                <a:gridCol w="1390604">
                  <a:extLst>
                    <a:ext uri="{9D8B030D-6E8A-4147-A177-3AD203B41FA5}">
                      <a16:colId xmlns:a16="http://schemas.microsoft.com/office/drawing/2014/main" val="3937997585"/>
                    </a:ext>
                  </a:extLst>
                </a:gridCol>
              </a:tblGrid>
              <a:tr h="185008">
                <a:tc>
                  <a:txBody>
                    <a:bodyPr/>
                    <a:lstStyle/>
                    <a:p>
                      <a:r>
                        <a:rPr lang="en-US" altLang="zh-CN" sz="2000" dirty="0"/>
                        <a:t>RMSE</a:t>
                      </a:r>
                    </a:p>
                    <a:p>
                      <a:r>
                        <a:rPr lang="en-US" altLang="zh-CN" sz="2000" dirty="0"/>
                        <a:t>(Smaller</a:t>
                      </a:r>
                      <a:r>
                        <a:rPr lang="zh-CN" altLang="en-US" sz="2000" dirty="0"/>
                        <a:t> </a:t>
                      </a:r>
                      <a:r>
                        <a:rPr lang="en-US" altLang="zh-CN" sz="2000" dirty="0"/>
                        <a:t>is</a:t>
                      </a:r>
                      <a:r>
                        <a:rPr lang="zh-CN" altLang="en-US" sz="2000" dirty="0"/>
                        <a:t> </a:t>
                      </a:r>
                      <a:r>
                        <a:rPr lang="en-US" altLang="zh-CN" sz="2000" dirty="0"/>
                        <a:t>better)</a:t>
                      </a:r>
                      <a:endParaRPr lang="en-US" sz="2000" dirty="0"/>
                    </a:p>
                  </a:txBody>
                  <a:tcPr/>
                </a:tc>
                <a:tc>
                  <a:txBody>
                    <a:bodyPr/>
                    <a:lstStyle/>
                    <a:p>
                      <a:pPr algn="ctr"/>
                      <a:r>
                        <a:rPr lang="en-US" altLang="zh-CN" sz="2000" dirty="0" err="1"/>
                        <a:t>GlassTemp</a:t>
                      </a:r>
                      <a:endParaRPr lang="en-US" sz="2000" dirty="0"/>
                    </a:p>
                  </a:txBody>
                  <a:tcPr anchor="ctr"/>
                </a:tc>
                <a:tc>
                  <a:txBody>
                    <a:bodyPr/>
                    <a:lstStyle/>
                    <a:p>
                      <a:pPr algn="ctr"/>
                      <a:r>
                        <a:rPr lang="en-US" altLang="zh-CN" sz="2000" dirty="0" err="1"/>
                        <a:t>MeltingTemp</a:t>
                      </a:r>
                      <a:endParaRPr lang="en-US" sz="2000" dirty="0"/>
                    </a:p>
                  </a:txBody>
                  <a:tcPr anchor="ctr"/>
                </a:tc>
                <a:tc>
                  <a:txBody>
                    <a:bodyPr/>
                    <a:lstStyle/>
                    <a:p>
                      <a:pPr algn="ctr"/>
                      <a:r>
                        <a:rPr lang="en-US" altLang="zh-CN" sz="2000" dirty="0" err="1"/>
                        <a:t>PolyDensity</a:t>
                      </a:r>
                      <a:endParaRPr lang="en-US" sz="2000" dirty="0"/>
                    </a:p>
                  </a:txBody>
                  <a:tcPr anchor="ctr"/>
                </a:tc>
                <a:tc>
                  <a:txBody>
                    <a:bodyPr/>
                    <a:lstStyle/>
                    <a:p>
                      <a:pPr algn="ctr"/>
                      <a:r>
                        <a:rPr lang="en-US" altLang="zh-CN" sz="2000" dirty="0"/>
                        <a:t>O</a:t>
                      </a:r>
                      <a:r>
                        <a:rPr lang="en-US" altLang="zh-CN" sz="2000" baseline="-25000" dirty="0"/>
                        <a:t>2</a:t>
                      </a:r>
                      <a:r>
                        <a:rPr lang="en-US" altLang="zh-CN" sz="2000" dirty="0"/>
                        <a:t>Perm</a:t>
                      </a:r>
                      <a:endParaRPr lang="en-US" sz="2000" dirty="0"/>
                    </a:p>
                  </a:txBody>
                  <a:tcPr anchor="ctr"/>
                </a:tc>
                <a:extLst>
                  <a:ext uri="{0D108BD9-81ED-4DB2-BD59-A6C34878D82A}">
                    <a16:rowId xmlns:a16="http://schemas.microsoft.com/office/drawing/2014/main" val="2035142676"/>
                  </a:ext>
                </a:extLst>
              </a:tr>
              <a:tr h="185008">
                <a:tc>
                  <a:txBody>
                    <a:bodyPr/>
                    <a:lstStyle/>
                    <a:p>
                      <a:r>
                        <a:rPr lang="en-US" altLang="zh-CN" sz="2000" dirty="0"/>
                        <a:t>DIR</a:t>
                      </a:r>
                    </a:p>
                    <a:p>
                      <a:r>
                        <a:rPr lang="en-US" altLang="zh-CN" sz="2000" dirty="0"/>
                        <a:t>(Wu</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endParaRPr lang="en-US" sz="2000" dirty="0"/>
                    </a:p>
                  </a:txBody>
                  <a:tcPr>
                    <a:solidFill>
                      <a:schemeClr val="bg1">
                        <a:lumMod val="95000"/>
                      </a:schemeClr>
                    </a:solidFill>
                  </a:tcPr>
                </a:tc>
                <a:tc>
                  <a:txBody>
                    <a:bodyPr/>
                    <a:lstStyle/>
                    <a:p>
                      <a:pPr algn="r"/>
                      <a:r>
                        <a:rPr lang="en-US" altLang="zh-CN" sz="2400" dirty="0"/>
                        <a:t>61.2</a:t>
                      </a:r>
                      <a:endParaRPr lang="en-US" sz="2400" dirty="0"/>
                    </a:p>
                  </a:txBody>
                  <a:tcPr anchor="ctr">
                    <a:solidFill>
                      <a:schemeClr val="accent2">
                        <a:lumMod val="20000"/>
                        <a:lumOff val="80000"/>
                      </a:schemeClr>
                    </a:solidFill>
                  </a:tcPr>
                </a:tc>
                <a:tc>
                  <a:txBody>
                    <a:bodyPr/>
                    <a:lstStyle/>
                    <a:p>
                      <a:pPr algn="r"/>
                      <a:r>
                        <a:rPr lang="en-US" altLang="zh-CN" sz="2400" dirty="0"/>
                        <a:t>87.8</a:t>
                      </a:r>
                      <a:endParaRPr lang="en-US" sz="2400" dirty="0"/>
                    </a:p>
                  </a:txBody>
                  <a:tcPr anchor="ctr">
                    <a:solidFill>
                      <a:schemeClr val="accent4">
                        <a:lumMod val="20000"/>
                        <a:lumOff val="80000"/>
                      </a:schemeClr>
                    </a:solidFill>
                  </a:tcPr>
                </a:tc>
                <a:tc>
                  <a:txBody>
                    <a:bodyPr/>
                    <a:lstStyle/>
                    <a:p>
                      <a:pPr algn="r"/>
                      <a:r>
                        <a:rPr lang="en-US" altLang="zh-CN" sz="2400" dirty="0"/>
                        <a:t>9.4</a:t>
                      </a:r>
                      <a:endParaRPr lang="en-US" sz="2400" dirty="0"/>
                    </a:p>
                  </a:txBody>
                  <a:tcPr anchor="ctr">
                    <a:solidFill>
                      <a:schemeClr val="accent5">
                        <a:lumMod val="20000"/>
                        <a:lumOff val="80000"/>
                      </a:schemeClr>
                    </a:solidFill>
                  </a:tcPr>
                </a:tc>
                <a:tc>
                  <a:txBody>
                    <a:bodyPr/>
                    <a:lstStyle/>
                    <a:p>
                      <a:pPr algn="r"/>
                      <a:r>
                        <a:rPr lang="en-US" altLang="zh-CN" sz="2400" dirty="0"/>
                        <a:t>2,028</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2251701010"/>
                  </a:ext>
                </a:extLst>
              </a:tr>
              <a:tr h="185008">
                <a:tc>
                  <a:txBody>
                    <a:bodyPr/>
                    <a:lstStyle/>
                    <a:p>
                      <a:r>
                        <a:rPr lang="en-US" altLang="zh-CN" sz="2000" dirty="0" err="1"/>
                        <a:t>StableGNN</a:t>
                      </a:r>
                      <a:endParaRPr lang="en-US" altLang="zh-CN" sz="2000" dirty="0"/>
                    </a:p>
                    <a:p>
                      <a:r>
                        <a:rPr lang="en-US" altLang="zh-CN" sz="2000" dirty="0"/>
                        <a:t>(Fan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p>
                  </a:txBody>
                  <a:tcPr>
                    <a:solidFill>
                      <a:schemeClr val="bg1">
                        <a:lumMod val="95000"/>
                      </a:schemeClr>
                    </a:solidFill>
                  </a:tcPr>
                </a:tc>
                <a:tc>
                  <a:txBody>
                    <a:bodyPr/>
                    <a:lstStyle/>
                    <a:p>
                      <a:pPr algn="r"/>
                      <a:r>
                        <a:rPr lang="en-US" altLang="zh-CN" sz="2400" dirty="0"/>
                        <a:t>48.8</a:t>
                      </a:r>
                      <a:endParaRPr lang="en-US" sz="2400" dirty="0"/>
                    </a:p>
                  </a:txBody>
                  <a:tcPr anchor="ctr">
                    <a:solidFill>
                      <a:schemeClr val="accent2">
                        <a:lumMod val="20000"/>
                        <a:lumOff val="80000"/>
                      </a:schemeClr>
                    </a:solidFill>
                  </a:tcPr>
                </a:tc>
                <a:tc>
                  <a:txBody>
                    <a:bodyPr/>
                    <a:lstStyle/>
                    <a:p>
                      <a:pPr algn="r"/>
                      <a:r>
                        <a:rPr lang="en-US" altLang="zh-CN" sz="2400" dirty="0"/>
                        <a:t>70.0</a:t>
                      </a:r>
                      <a:endParaRPr lang="en-US" sz="2400" dirty="0"/>
                    </a:p>
                  </a:txBody>
                  <a:tcPr anchor="ctr">
                    <a:solidFill>
                      <a:schemeClr val="accent4">
                        <a:lumMod val="20000"/>
                        <a:lumOff val="80000"/>
                      </a:schemeClr>
                    </a:solidFill>
                  </a:tcPr>
                </a:tc>
                <a:tc>
                  <a:txBody>
                    <a:bodyPr/>
                    <a:lstStyle/>
                    <a:p>
                      <a:pPr algn="r"/>
                      <a:r>
                        <a:rPr lang="en-US" altLang="zh-CN" sz="2400" dirty="0"/>
                        <a:t>9.3</a:t>
                      </a:r>
                      <a:endParaRPr lang="en-US" sz="2400" dirty="0"/>
                    </a:p>
                  </a:txBody>
                  <a:tcPr anchor="ctr">
                    <a:solidFill>
                      <a:schemeClr val="accent5">
                        <a:lumMod val="20000"/>
                        <a:lumOff val="80000"/>
                      </a:schemeClr>
                    </a:solidFill>
                  </a:tcPr>
                </a:tc>
                <a:tc>
                  <a:txBody>
                    <a:bodyPr/>
                    <a:lstStyle/>
                    <a:p>
                      <a:pPr algn="r"/>
                      <a:r>
                        <a:rPr lang="en-US" altLang="zh-CN" sz="2400" dirty="0"/>
                        <a:t>1,219</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185008">
                <a:tc>
                  <a:txBody>
                    <a:bodyPr/>
                    <a:lstStyle/>
                    <a:p>
                      <a:r>
                        <a:rPr lang="en-US" altLang="zh-CN" sz="2000" dirty="0"/>
                        <a:t>IRM</a:t>
                      </a:r>
                    </a:p>
                    <a:p>
                      <a:r>
                        <a:rPr lang="en-US" altLang="zh-CN" sz="2000" dirty="0"/>
                        <a:t>(</a:t>
                      </a:r>
                      <a:r>
                        <a:rPr lang="en-US" altLang="zh-CN" sz="2000" dirty="0" err="1"/>
                        <a:t>Arjovsky</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2019)</a:t>
                      </a:r>
                      <a:endParaRPr lang="en-US" sz="2000" dirty="0"/>
                    </a:p>
                  </a:txBody>
                  <a:tcPr>
                    <a:solidFill>
                      <a:schemeClr val="bg1">
                        <a:lumMod val="95000"/>
                      </a:schemeClr>
                    </a:solidFill>
                  </a:tcPr>
                </a:tc>
                <a:tc>
                  <a:txBody>
                    <a:bodyPr/>
                    <a:lstStyle/>
                    <a:p>
                      <a:pPr algn="r"/>
                      <a:r>
                        <a:rPr lang="en-US" altLang="zh-CN" sz="2400" dirty="0"/>
                        <a:t>46.1</a:t>
                      </a:r>
                      <a:endParaRPr lang="en-US" sz="2400" dirty="0"/>
                    </a:p>
                  </a:txBody>
                  <a:tcPr anchor="ctr">
                    <a:solidFill>
                      <a:schemeClr val="accent2">
                        <a:lumMod val="20000"/>
                        <a:lumOff val="80000"/>
                      </a:schemeClr>
                    </a:solidFill>
                  </a:tcPr>
                </a:tc>
                <a:tc>
                  <a:txBody>
                    <a:bodyPr/>
                    <a:lstStyle/>
                    <a:p>
                      <a:pPr algn="r"/>
                      <a:r>
                        <a:rPr lang="en-US" altLang="zh-CN" sz="2400" dirty="0"/>
                        <a:t>64.2</a:t>
                      </a:r>
                      <a:endParaRPr lang="en-US" sz="2400" dirty="0"/>
                    </a:p>
                  </a:txBody>
                  <a:tcPr anchor="ctr">
                    <a:solidFill>
                      <a:schemeClr val="accent4">
                        <a:lumMod val="20000"/>
                        <a:lumOff val="80000"/>
                      </a:schemeClr>
                    </a:solidFill>
                  </a:tcPr>
                </a:tc>
                <a:tc>
                  <a:txBody>
                    <a:bodyPr/>
                    <a:lstStyle/>
                    <a:p>
                      <a:pPr algn="r"/>
                      <a:r>
                        <a:rPr lang="en-US" altLang="zh-CN" sz="2400" dirty="0"/>
                        <a:t>9.0</a:t>
                      </a:r>
                      <a:endParaRPr lang="en-US" sz="2400" dirty="0"/>
                    </a:p>
                  </a:txBody>
                  <a:tcPr anchor="ctr">
                    <a:solidFill>
                      <a:schemeClr val="accent5">
                        <a:lumMod val="20000"/>
                        <a:lumOff val="80000"/>
                      </a:schemeClr>
                    </a:solidFill>
                  </a:tcPr>
                </a:tc>
                <a:tc>
                  <a:txBody>
                    <a:bodyPr/>
                    <a:lstStyle/>
                    <a:p>
                      <a:pPr algn="r"/>
                      <a:r>
                        <a:rPr lang="en-US" altLang="zh-CN" sz="2400" dirty="0"/>
                        <a:t>770</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185008">
                <a:tc>
                  <a:txBody>
                    <a:bodyPr/>
                    <a:lstStyle/>
                    <a:p>
                      <a:r>
                        <a:rPr lang="en-US" altLang="zh-CN" sz="2000" dirty="0"/>
                        <a:t>U-</a:t>
                      </a:r>
                      <a:r>
                        <a:rPr lang="en-US" altLang="zh-CN" sz="2000" dirty="0" err="1"/>
                        <a:t>NetsPool</a:t>
                      </a:r>
                      <a:endParaRPr lang="en-US" altLang="zh-CN" sz="2000" dirty="0"/>
                    </a:p>
                    <a:p>
                      <a:r>
                        <a:rPr lang="en-US" altLang="zh-CN" sz="2000" dirty="0"/>
                        <a:t>(Gao</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endParaRPr lang="en-US" sz="2000" dirty="0"/>
                    </a:p>
                  </a:txBody>
                  <a:tcPr>
                    <a:solidFill>
                      <a:schemeClr val="bg1">
                        <a:lumMod val="95000"/>
                      </a:schemeClr>
                    </a:solidFill>
                  </a:tcPr>
                </a:tc>
                <a:tc>
                  <a:txBody>
                    <a:bodyPr/>
                    <a:lstStyle/>
                    <a:p>
                      <a:pPr algn="r"/>
                      <a:r>
                        <a:rPr lang="en-US" altLang="zh-CN" sz="2400" dirty="0"/>
                        <a:t>44.9</a:t>
                      </a:r>
                      <a:endParaRPr lang="en-US" sz="2400" dirty="0"/>
                    </a:p>
                  </a:txBody>
                  <a:tcPr anchor="ctr">
                    <a:solidFill>
                      <a:schemeClr val="accent2">
                        <a:lumMod val="20000"/>
                        <a:lumOff val="80000"/>
                      </a:schemeClr>
                    </a:solidFill>
                  </a:tcPr>
                </a:tc>
                <a:tc>
                  <a:txBody>
                    <a:bodyPr/>
                    <a:lstStyle/>
                    <a:p>
                      <a:pPr algn="r"/>
                      <a:r>
                        <a:rPr lang="en-US" altLang="zh-CN" sz="2400" dirty="0"/>
                        <a:t>63.4</a:t>
                      </a:r>
                      <a:endParaRPr lang="en-US" sz="2400" dirty="0"/>
                    </a:p>
                  </a:txBody>
                  <a:tcPr anchor="ctr">
                    <a:solidFill>
                      <a:schemeClr val="accent4">
                        <a:lumMod val="20000"/>
                        <a:lumOff val="80000"/>
                      </a:schemeClr>
                    </a:solidFill>
                  </a:tcPr>
                </a:tc>
                <a:tc>
                  <a:txBody>
                    <a:bodyPr/>
                    <a:lstStyle/>
                    <a:p>
                      <a:pPr algn="r"/>
                      <a:r>
                        <a:rPr lang="en-US" altLang="zh-CN" sz="2400" dirty="0"/>
                        <a:t>10.0</a:t>
                      </a:r>
                      <a:endParaRPr lang="en-US" sz="2400" dirty="0"/>
                    </a:p>
                  </a:txBody>
                  <a:tcPr anchor="ctr">
                    <a:solidFill>
                      <a:schemeClr val="accent5">
                        <a:lumMod val="20000"/>
                        <a:lumOff val="80000"/>
                      </a:schemeClr>
                    </a:solidFill>
                  </a:tcPr>
                </a:tc>
                <a:tc>
                  <a:txBody>
                    <a:bodyPr/>
                    <a:lstStyle/>
                    <a:p>
                      <a:pPr algn="r"/>
                      <a:r>
                        <a:rPr lang="en-US" altLang="zh-CN" sz="2400" dirty="0"/>
                        <a:t>865</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1185750055"/>
                  </a:ext>
                </a:extLst>
              </a:tr>
              <a:tr h="185008">
                <a:tc>
                  <a:txBody>
                    <a:bodyPr/>
                    <a:lstStyle/>
                    <a:p>
                      <a:r>
                        <a:rPr lang="en-US" altLang="zh-CN" sz="2000" dirty="0" err="1"/>
                        <a:t>SelfAttnPool</a:t>
                      </a:r>
                      <a:endParaRPr lang="en-US" altLang="zh-CN" sz="2000" dirty="0"/>
                    </a:p>
                    <a:p>
                      <a:r>
                        <a:rPr lang="en-US" altLang="zh-CN" sz="2000" dirty="0"/>
                        <a:t>(Lee</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2019)</a:t>
                      </a:r>
                      <a:endParaRPr lang="en-US" sz="2000" dirty="0"/>
                    </a:p>
                  </a:txBody>
                  <a:tcPr>
                    <a:solidFill>
                      <a:schemeClr val="bg1">
                        <a:lumMod val="95000"/>
                      </a:schemeClr>
                    </a:solidFill>
                  </a:tcPr>
                </a:tc>
                <a:tc>
                  <a:txBody>
                    <a:bodyPr/>
                    <a:lstStyle/>
                    <a:p>
                      <a:pPr algn="r"/>
                      <a:r>
                        <a:rPr lang="en-US" altLang="zh-CN" sz="2400" dirty="0"/>
                        <a:t>43.5</a:t>
                      </a:r>
                      <a:endParaRPr lang="en-US" sz="2400" dirty="0"/>
                    </a:p>
                  </a:txBody>
                  <a:tcPr anchor="ctr">
                    <a:solidFill>
                      <a:schemeClr val="accent2">
                        <a:lumMod val="20000"/>
                        <a:lumOff val="80000"/>
                      </a:schemeClr>
                    </a:solidFill>
                  </a:tcPr>
                </a:tc>
                <a:tc>
                  <a:txBody>
                    <a:bodyPr/>
                    <a:lstStyle/>
                    <a:p>
                      <a:pPr algn="r"/>
                      <a:r>
                        <a:rPr lang="en-US" altLang="zh-CN" sz="2400" dirty="0"/>
                        <a:t>61.0</a:t>
                      </a:r>
                      <a:endParaRPr lang="en-US" sz="2400" dirty="0"/>
                    </a:p>
                  </a:txBody>
                  <a:tcPr anchor="ctr">
                    <a:solidFill>
                      <a:schemeClr val="accent4">
                        <a:lumMod val="20000"/>
                        <a:lumOff val="80000"/>
                      </a:schemeClr>
                    </a:solidFill>
                  </a:tcPr>
                </a:tc>
                <a:tc>
                  <a:txBody>
                    <a:bodyPr/>
                    <a:lstStyle/>
                    <a:p>
                      <a:pPr algn="r"/>
                      <a:r>
                        <a:rPr lang="en-US" altLang="zh-CN" sz="2400" dirty="0"/>
                        <a:t>9.0</a:t>
                      </a:r>
                      <a:endParaRPr lang="en-US" sz="2400" dirty="0"/>
                    </a:p>
                  </a:txBody>
                  <a:tcPr anchor="ctr">
                    <a:solidFill>
                      <a:schemeClr val="accent5">
                        <a:lumMod val="20000"/>
                        <a:lumOff val="80000"/>
                      </a:schemeClr>
                    </a:solidFill>
                  </a:tcPr>
                </a:tc>
                <a:tc>
                  <a:txBody>
                    <a:bodyPr/>
                    <a:lstStyle/>
                    <a:p>
                      <a:pPr algn="r"/>
                      <a:r>
                        <a:rPr lang="en-US" altLang="zh-CN" sz="2400" dirty="0"/>
                        <a:t>1,251</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443295939"/>
                  </a:ext>
                </a:extLst>
              </a:tr>
              <a:tr h="120658">
                <a:tc>
                  <a:txBody>
                    <a:bodyPr/>
                    <a:lstStyle/>
                    <a:p>
                      <a:r>
                        <a:rPr lang="en-US" sz="2000" b="0" dirty="0"/>
                        <a:t>GREA</a:t>
                      </a:r>
                      <a:r>
                        <a:rPr lang="zh-CN" altLang="en-US" sz="2000" b="0" dirty="0"/>
                        <a:t> </a:t>
                      </a:r>
                      <a:r>
                        <a:rPr lang="en-US" altLang="zh-CN" sz="2000" b="0" dirty="0"/>
                        <a:t>w/o</a:t>
                      </a:r>
                      <a:r>
                        <a:rPr lang="zh-CN" altLang="en-US" sz="2000" b="0" dirty="0"/>
                        <a:t> </a:t>
                      </a:r>
                      <a:r>
                        <a:rPr lang="en-US" altLang="zh-CN" sz="2000" b="0" dirty="0"/>
                        <a:t>Replace</a:t>
                      </a:r>
                      <a:endParaRPr lang="en-US" sz="2000" b="0" dirty="0"/>
                    </a:p>
                  </a:txBody>
                  <a:tcPr>
                    <a:solidFill>
                      <a:schemeClr val="bg1">
                        <a:lumMod val="95000"/>
                      </a:schemeClr>
                    </a:solidFill>
                  </a:tcPr>
                </a:tc>
                <a:tc>
                  <a:txBody>
                    <a:bodyPr/>
                    <a:lstStyle/>
                    <a:p>
                      <a:pPr algn="r"/>
                      <a:r>
                        <a:rPr lang="en-US" altLang="zh-CN" sz="2400" b="0" dirty="0"/>
                        <a:t>60.6</a:t>
                      </a:r>
                      <a:endParaRPr lang="en-US" sz="2400" b="0" dirty="0"/>
                    </a:p>
                  </a:txBody>
                  <a:tcPr anchor="ctr">
                    <a:solidFill>
                      <a:schemeClr val="accent2">
                        <a:lumMod val="20000"/>
                        <a:lumOff val="80000"/>
                      </a:schemeClr>
                    </a:solidFill>
                  </a:tcPr>
                </a:tc>
                <a:tc>
                  <a:txBody>
                    <a:bodyPr/>
                    <a:lstStyle/>
                    <a:p>
                      <a:pPr algn="r"/>
                      <a:r>
                        <a:rPr lang="en-US" altLang="zh-CN" sz="2400" b="0" dirty="0"/>
                        <a:t>64.0</a:t>
                      </a:r>
                      <a:endParaRPr lang="en-US" sz="2400" b="0" dirty="0"/>
                    </a:p>
                  </a:txBody>
                  <a:tcPr anchor="ctr">
                    <a:solidFill>
                      <a:schemeClr val="accent4">
                        <a:lumMod val="20000"/>
                        <a:lumOff val="80000"/>
                      </a:schemeClr>
                    </a:solidFill>
                  </a:tcPr>
                </a:tc>
                <a:tc>
                  <a:txBody>
                    <a:bodyPr/>
                    <a:lstStyle/>
                    <a:p>
                      <a:pPr algn="r"/>
                      <a:r>
                        <a:rPr lang="en-US" altLang="zh-CN" sz="2400" b="0" dirty="0"/>
                        <a:t>9.0</a:t>
                      </a:r>
                      <a:endParaRPr lang="en-US" sz="2400" b="0" dirty="0"/>
                    </a:p>
                  </a:txBody>
                  <a:tcPr anchor="ctr">
                    <a:solidFill>
                      <a:schemeClr val="accent5">
                        <a:lumMod val="20000"/>
                        <a:lumOff val="80000"/>
                      </a:schemeClr>
                    </a:solidFill>
                  </a:tcPr>
                </a:tc>
                <a:tc>
                  <a:txBody>
                    <a:bodyPr/>
                    <a:lstStyle/>
                    <a:p>
                      <a:pPr algn="r"/>
                      <a:r>
                        <a:rPr lang="en-US" altLang="zh-CN" sz="2400" b="0" dirty="0"/>
                        <a:t>1,556</a:t>
                      </a:r>
                      <a:endParaRPr lang="en-US" sz="2400" b="0" dirty="0"/>
                    </a:p>
                  </a:txBody>
                  <a:tcPr anchor="ctr">
                    <a:solidFill>
                      <a:schemeClr val="accent6">
                        <a:lumMod val="20000"/>
                        <a:lumOff val="80000"/>
                      </a:schemeClr>
                    </a:solidFill>
                  </a:tcPr>
                </a:tc>
                <a:extLst>
                  <a:ext uri="{0D108BD9-81ED-4DB2-BD59-A6C34878D82A}">
                    <a16:rowId xmlns:a16="http://schemas.microsoft.com/office/drawing/2014/main" val="3976145105"/>
                  </a:ext>
                </a:extLst>
              </a:tr>
              <a:tr h="120658">
                <a:tc>
                  <a:txBody>
                    <a:bodyPr/>
                    <a:lstStyle/>
                    <a:p>
                      <a:r>
                        <a:rPr lang="en-US" altLang="zh-CN" sz="2000" b="1" dirty="0"/>
                        <a:t>GREA</a:t>
                      </a:r>
                      <a:endParaRPr lang="en-US" sz="2000" b="1" dirty="0"/>
                    </a:p>
                  </a:txBody>
                  <a:tcPr>
                    <a:solidFill>
                      <a:schemeClr val="bg1">
                        <a:lumMod val="95000"/>
                      </a:schemeClr>
                    </a:solidFill>
                  </a:tcPr>
                </a:tc>
                <a:tc>
                  <a:txBody>
                    <a:bodyPr/>
                    <a:lstStyle/>
                    <a:p>
                      <a:pPr algn="r"/>
                      <a:r>
                        <a:rPr lang="en-US" altLang="zh-CN" sz="2400" b="1" dirty="0"/>
                        <a:t>42.6</a:t>
                      </a:r>
                      <a:endParaRPr lang="en-US" sz="2400" b="1" dirty="0"/>
                    </a:p>
                  </a:txBody>
                  <a:tcPr anchor="ctr">
                    <a:solidFill>
                      <a:schemeClr val="accent2">
                        <a:lumMod val="20000"/>
                        <a:lumOff val="80000"/>
                      </a:schemeClr>
                    </a:solidFill>
                  </a:tcPr>
                </a:tc>
                <a:tc>
                  <a:txBody>
                    <a:bodyPr/>
                    <a:lstStyle/>
                    <a:p>
                      <a:pPr algn="r"/>
                      <a:r>
                        <a:rPr lang="en-US" altLang="zh-CN" sz="2400" b="1" dirty="0"/>
                        <a:t>60.2</a:t>
                      </a:r>
                      <a:endParaRPr lang="en-US" sz="2400" b="1" dirty="0"/>
                    </a:p>
                  </a:txBody>
                  <a:tcPr anchor="ctr">
                    <a:solidFill>
                      <a:schemeClr val="accent4">
                        <a:lumMod val="20000"/>
                        <a:lumOff val="80000"/>
                      </a:schemeClr>
                    </a:solidFill>
                  </a:tcPr>
                </a:tc>
                <a:tc>
                  <a:txBody>
                    <a:bodyPr/>
                    <a:lstStyle/>
                    <a:p>
                      <a:pPr algn="r"/>
                      <a:r>
                        <a:rPr lang="en-US" altLang="zh-CN" sz="2400" b="1" dirty="0"/>
                        <a:t>8.6</a:t>
                      </a:r>
                      <a:endParaRPr lang="en-US" sz="2400" b="1" dirty="0"/>
                    </a:p>
                  </a:txBody>
                  <a:tcPr anchor="ctr">
                    <a:solidFill>
                      <a:schemeClr val="accent5">
                        <a:lumMod val="20000"/>
                        <a:lumOff val="80000"/>
                      </a:schemeClr>
                    </a:solidFill>
                  </a:tcPr>
                </a:tc>
                <a:tc>
                  <a:txBody>
                    <a:bodyPr/>
                    <a:lstStyle/>
                    <a:p>
                      <a:pPr algn="r"/>
                      <a:r>
                        <a:rPr lang="en-US" altLang="zh-CN" sz="2400" b="1" dirty="0"/>
                        <a:t>524</a:t>
                      </a:r>
                      <a:endParaRPr lang="en-US" sz="2400" b="1" dirty="0"/>
                    </a:p>
                  </a:txBody>
                  <a:tcPr anchor="ctr">
                    <a:solidFill>
                      <a:schemeClr val="accent6">
                        <a:lumMod val="20000"/>
                        <a:lumOff val="80000"/>
                      </a:schemeClr>
                    </a:solidFill>
                  </a:tcPr>
                </a:tc>
                <a:extLst>
                  <a:ext uri="{0D108BD9-81ED-4DB2-BD59-A6C34878D82A}">
                    <a16:rowId xmlns:a16="http://schemas.microsoft.com/office/drawing/2014/main" val="1931758638"/>
                  </a:ext>
                </a:extLst>
              </a:tr>
            </a:tbl>
          </a:graphicData>
        </a:graphic>
      </p:graphicFrame>
      <p:sp>
        <p:nvSpPr>
          <p:cNvPr id="15" name="TextBox 14">
            <a:extLst>
              <a:ext uri="{FF2B5EF4-FFF2-40B4-BE49-F238E27FC236}">
                <a16:creationId xmlns:a16="http://schemas.microsoft.com/office/drawing/2014/main" id="{2A0A3EF8-57CC-B268-B1C7-6816BC07B793}"/>
              </a:ext>
            </a:extLst>
          </p:cNvPr>
          <p:cNvSpPr txBox="1"/>
          <p:nvPr/>
        </p:nvSpPr>
        <p:spPr>
          <a:xfrm>
            <a:off x="6336757" y="6902077"/>
            <a:ext cx="9919243" cy="1569660"/>
          </a:xfrm>
          <a:prstGeom prst="rect">
            <a:avLst/>
          </a:prstGeom>
          <a:noFill/>
        </p:spPr>
        <p:txBody>
          <a:bodyPr wrap="square">
            <a:spAutoFit/>
          </a:bodyPr>
          <a:lstStyle/>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regression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reduced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four</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tasks.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endPar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developed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evaluated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GCN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4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Kipf</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Welling</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2017).</a:t>
            </a:r>
          </a:p>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Results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(Xu</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et</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2019)</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Table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paper.</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endPar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98824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Molecule</a:t>
            </a:r>
            <a:r>
              <a:rPr lang="zh-CN" altLang="en-US" sz="4000" dirty="0"/>
              <a:t> </a:t>
            </a:r>
            <a:r>
              <a:rPr lang="en-US" altLang="zh-CN" sz="4000" dirty="0"/>
              <a:t>Property</a:t>
            </a:r>
            <a:r>
              <a:rPr lang="zh-CN" altLang="en-US" sz="4000" dirty="0"/>
              <a:t> </a:t>
            </a:r>
            <a:r>
              <a:rPr lang="en-US" altLang="zh-CN" sz="4000" dirty="0"/>
              <a:t>Prediction</a:t>
            </a:r>
            <a:r>
              <a:rPr lang="zh-CN" altLang="en-US" sz="4000" dirty="0"/>
              <a:t> </a:t>
            </a:r>
            <a:r>
              <a:rPr lang="en-US" altLang="zh-CN" sz="4000" dirty="0"/>
              <a:t>(Classification)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18</a:t>
            </a:fld>
            <a:endParaRPr lang="en-US"/>
          </a:p>
        </p:txBody>
      </p:sp>
      <p:graphicFrame>
        <p:nvGraphicFramePr>
          <p:cNvPr id="2" name="Table 82">
            <a:extLst>
              <a:ext uri="{FF2B5EF4-FFF2-40B4-BE49-F238E27FC236}">
                <a16:creationId xmlns:a16="http://schemas.microsoft.com/office/drawing/2014/main" id="{82AA129C-D536-AFA3-A87F-96B61EB575DE}"/>
              </a:ext>
            </a:extLst>
          </p:cNvPr>
          <p:cNvGraphicFramePr>
            <a:graphicFrameLocks noGrp="1"/>
          </p:cNvGraphicFramePr>
          <p:nvPr>
            <p:extLst>
              <p:ext uri="{D42A27DB-BD31-4B8C-83A1-F6EECF244321}">
                <p14:modId xmlns:p14="http://schemas.microsoft.com/office/powerpoint/2010/main" val="1467812418"/>
              </p:ext>
            </p:extLst>
          </p:nvPr>
        </p:nvGraphicFramePr>
        <p:xfrm>
          <a:off x="286872" y="1636765"/>
          <a:ext cx="5789901" cy="4114800"/>
        </p:xfrm>
        <a:graphic>
          <a:graphicData uri="http://schemas.openxmlformats.org/drawingml/2006/table">
            <a:tbl>
              <a:tblPr firstRow="1" bandRow="1">
                <a:tableStyleId>{073A0DAA-6AF3-43AB-8588-CEC1D06C72B9}</a:tableStyleId>
              </a:tblPr>
              <a:tblGrid>
                <a:gridCol w="1541928">
                  <a:extLst>
                    <a:ext uri="{9D8B030D-6E8A-4147-A177-3AD203B41FA5}">
                      <a16:colId xmlns:a16="http://schemas.microsoft.com/office/drawing/2014/main" val="3677785608"/>
                    </a:ext>
                  </a:extLst>
                </a:gridCol>
                <a:gridCol w="1586359">
                  <a:extLst>
                    <a:ext uri="{9D8B030D-6E8A-4147-A177-3AD203B41FA5}">
                      <a16:colId xmlns:a16="http://schemas.microsoft.com/office/drawing/2014/main" val="2459052491"/>
                    </a:ext>
                  </a:extLst>
                </a:gridCol>
                <a:gridCol w="1370336">
                  <a:extLst>
                    <a:ext uri="{9D8B030D-6E8A-4147-A177-3AD203B41FA5}">
                      <a16:colId xmlns:a16="http://schemas.microsoft.com/office/drawing/2014/main" val="4283755192"/>
                    </a:ext>
                  </a:extLst>
                </a:gridCol>
                <a:gridCol w="1291278">
                  <a:extLst>
                    <a:ext uri="{9D8B030D-6E8A-4147-A177-3AD203B41FA5}">
                      <a16:colId xmlns:a16="http://schemas.microsoft.com/office/drawing/2014/main" val="4033208821"/>
                    </a:ext>
                  </a:extLst>
                </a:gridCol>
              </a:tblGrid>
              <a:tr h="0">
                <a:tc rowSpan="2">
                  <a:txBody>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Graphs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Graph</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960263"/>
                  </a:ext>
                </a:extLst>
              </a:tr>
              <a:tr h="0">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Mean</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Max</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HIV</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41,127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25.5</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222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6161824"/>
                  </a:ext>
                </a:extLst>
              </a:tr>
              <a:tr h="0">
                <a:tc>
                  <a:txBody>
                    <a:bodyPr/>
                    <a:lstStyle/>
                    <a:p>
                      <a:pPr algn="l"/>
                      <a:r>
                        <a:rPr lang="en-US" altLang="zh-CN" sz="2400" b="1" dirty="0" err="1">
                          <a:latin typeface="Helvetica Neue" panose="02000503000000020004" pitchFamily="2" charset="0"/>
                          <a:ea typeface="Helvetica Neue" panose="02000503000000020004" pitchFamily="2" charset="0"/>
                          <a:cs typeface="Helvetica Neue" panose="02000503000000020004" pitchFamily="2" charset="0"/>
                        </a:rPr>
                        <a:t>ToxCast</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8,576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18.8</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124</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7710283"/>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Tox21</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7,831</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18.6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132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1649078"/>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BBBP</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2,039</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24.1</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132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4327690"/>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BACE</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1,513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34.1</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97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6614627"/>
                  </a:ext>
                </a:extLst>
              </a:tr>
              <a:tr h="0">
                <a:tc>
                  <a:txBody>
                    <a:bodyPr/>
                    <a:lstStyle/>
                    <a:p>
                      <a:pPr algn="l"/>
                      <a:r>
                        <a:rPr lang="en-US" altLang="zh-CN" sz="2400" b="1" dirty="0" err="1">
                          <a:latin typeface="Helvetica Neue" panose="02000503000000020004" pitchFamily="2" charset="0"/>
                          <a:ea typeface="Helvetica Neue" panose="02000503000000020004" pitchFamily="2" charset="0"/>
                          <a:cs typeface="Helvetica Neue" panose="02000503000000020004" pitchFamily="2" charset="0"/>
                        </a:rPr>
                        <a:t>ClinTox</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1,477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26.2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136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6301595"/>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SIDER</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1,427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33.6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492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7050727"/>
                  </a:ext>
                </a:extLst>
              </a:tr>
            </a:tbl>
          </a:graphicData>
        </a:graphic>
      </p:graphicFrame>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696639819"/>
              </p:ext>
            </p:extLst>
          </p:nvPr>
        </p:nvGraphicFramePr>
        <p:xfrm>
          <a:off x="6362607" y="1636765"/>
          <a:ext cx="9620297" cy="3886200"/>
        </p:xfrm>
        <a:graphic>
          <a:graphicData uri="http://schemas.openxmlformats.org/drawingml/2006/table">
            <a:tbl>
              <a:tblPr firstRow="1" bandRow="1">
                <a:tableStyleId>{073A0DAA-6AF3-43AB-8588-CEC1D06C72B9}</a:tableStyleId>
              </a:tblPr>
              <a:tblGrid>
                <a:gridCol w="2916304">
                  <a:extLst>
                    <a:ext uri="{9D8B030D-6E8A-4147-A177-3AD203B41FA5}">
                      <a16:colId xmlns:a16="http://schemas.microsoft.com/office/drawing/2014/main" val="4017983647"/>
                    </a:ext>
                  </a:extLst>
                </a:gridCol>
                <a:gridCol w="1603948">
                  <a:extLst>
                    <a:ext uri="{9D8B030D-6E8A-4147-A177-3AD203B41FA5}">
                      <a16:colId xmlns:a16="http://schemas.microsoft.com/office/drawing/2014/main" val="1099924395"/>
                    </a:ext>
                  </a:extLst>
                </a:gridCol>
                <a:gridCol w="1828800">
                  <a:extLst>
                    <a:ext uri="{9D8B030D-6E8A-4147-A177-3AD203B41FA5}">
                      <a16:colId xmlns:a16="http://schemas.microsoft.com/office/drawing/2014/main" val="909606928"/>
                    </a:ext>
                  </a:extLst>
                </a:gridCol>
                <a:gridCol w="1787906">
                  <a:extLst>
                    <a:ext uri="{9D8B030D-6E8A-4147-A177-3AD203B41FA5}">
                      <a16:colId xmlns:a16="http://schemas.microsoft.com/office/drawing/2014/main" val="1232114745"/>
                    </a:ext>
                  </a:extLst>
                </a:gridCol>
                <a:gridCol w="1483339">
                  <a:extLst>
                    <a:ext uri="{9D8B030D-6E8A-4147-A177-3AD203B41FA5}">
                      <a16:colId xmlns:a16="http://schemas.microsoft.com/office/drawing/2014/main" val="3937997585"/>
                    </a:ext>
                  </a:extLst>
                </a:gridCol>
              </a:tblGrid>
              <a:tr h="384520">
                <a:tc>
                  <a:txBody>
                    <a:bodyPr/>
                    <a:lstStyle/>
                    <a:p>
                      <a:r>
                        <a:rPr lang="en-US" altLang="zh-CN" sz="2300" dirty="0"/>
                        <a:t>AUC</a:t>
                      </a:r>
                    </a:p>
                    <a:p>
                      <a:r>
                        <a:rPr lang="en-US" altLang="zh-CN" sz="2300" dirty="0"/>
                        <a:t>(Higher</a:t>
                      </a:r>
                      <a:r>
                        <a:rPr lang="zh-CN" altLang="en-US" sz="2300" dirty="0"/>
                        <a:t> </a:t>
                      </a:r>
                      <a:r>
                        <a:rPr lang="en-US" altLang="zh-CN" sz="2300" dirty="0"/>
                        <a:t>is</a:t>
                      </a:r>
                      <a:r>
                        <a:rPr lang="zh-CN" altLang="en-US" sz="2300" dirty="0"/>
                        <a:t> </a:t>
                      </a:r>
                      <a:r>
                        <a:rPr lang="en-US" altLang="zh-CN" sz="2300" dirty="0"/>
                        <a:t>better)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HIV</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err="1"/>
                        <a:t>ToxCast</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Tox21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BBBP</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5142676"/>
                  </a:ext>
                </a:extLst>
              </a:tr>
              <a:tr h="214444">
                <a:tc>
                  <a:txBody>
                    <a:bodyPr/>
                    <a:lstStyle/>
                    <a:p>
                      <a:r>
                        <a:rPr lang="en-US" altLang="zh-CN" sz="2300" dirty="0"/>
                        <a:t>DIR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.7466</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.5954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.4727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.6559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701010"/>
                  </a:ext>
                </a:extLst>
              </a:tr>
              <a:tr h="214444">
                <a:tc>
                  <a:txBody>
                    <a:bodyPr/>
                    <a:lstStyle/>
                    <a:p>
                      <a:r>
                        <a:rPr lang="en-US" altLang="zh-CN" sz="2300" dirty="0" err="1"/>
                        <a:t>StableGNN</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.7218</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.6520</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.7454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.6552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025479"/>
                  </a:ext>
                </a:extLst>
              </a:tr>
              <a:tr h="214444">
                <a:tc>
                  <a:txBody>
                    <a:bodyPr/>
                    <a:lstStyle/>
                    <a:p>
                      <a:r>
                        <a:rPr lang="en-US" altLang="zh-CN" sz="2300" dirty="0"/>
                        <a:t>U-</a:t>
                      </a:r>
                      <a:r>
                        <a:rPr lang="en-US" altLang="zh-CN" sz="2300" dirty="0" err="1"/>
                        <a:t>NetsPool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.7527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.6507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.7492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.6709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5750055"/>
                  </a:ext>
                </a:extLst>
              </a:tr>
              <a:tr h="214444">
                <a:tc>
                  <a:txBody>
                    <a:bodyPr/>
                    <a:lstStyle/>
                    <a:p>
                      <a:r>
                        <a:rPr lang="en-US" altLang="zh-CN" sz="2300" dirty="0" err="1"/>
                        <a:t>SelfAttnPool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.7733</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.6510</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.7563</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.6602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295939"/>
                  </a:ext>
                </a:extLst>
              </a:tr>
              <a:tr h="214444">
                <a:tc>
                  <a:txBody>
                    <a:bodyPr/>
                    <a:lstStyle/>
                    <a:p>
                      <a:r>
                        <a:rPr lang="en-US" altLang="zh-CN" sz="2300" dirty="0"/>
                        <a:t>IRM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.7702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.6599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.7654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.6892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4694992"/>
                  </a:ext>
                </a:extLst>
              </a:tr>
              <a:tr h="214444">
                <a:tc>
                  <a:txBody>
                    <a:bodyPr/>
                    <a:lstStyle/>
                    <a:p>
                      <a:r>
                        <a:rPr lang="en-US" altLang="zh-CN" sz="2300" dirty="0"/>
                        <a:t>GREA</a:t>
                      </a:r>
                      <a:r>
                        <a:rPr lang="zh-CN" altLang="en-US" sz="2300" dirty="0"/>
                        <a:t> </a:t>
                      </a:r>
                      <a:r>
                        <a:rPr lang="en-US" altLang="zh-CN" sz="2300" dirty="0"/>
                        <a:t>w/o</a:t>
                      </a:r>
                      <a:r>
                        <a:rPr lang="zh-CN" altLang="en-US" sz="2300" dirty="0"/>
                        <a:t> </a:t>
                      </a:r>
                      <a:r>
                        <a:rPr lang="en-US" altLang="zh-CN" sz="2300" dirty="0"/>
                        <a:t>Replace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.7377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.6614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.7808</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.6736</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430883"/>
                  </a:ext>
                </a:extLst>
              </a:tr>
              <a:tr h="214444">
                <a:tc>
                  <a:txBody>
                    <a:bodyPr/>
                    <a:lstStyle/>
                    <a:p>
                      <a:r>
                        <a:rPr lang="en-US" altLang="zh-CN" sz="2300" b="1" dirty="0"/>
                        <a:t>GREA</a:t>
                      </a:r>
                      <a:endParaRPr lang="en-US" sz="23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.7794</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.6662</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.7822</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.6986</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1758638"/>
                  </a:ext>
                </a:extLst>
              </a:tr>
            </a:tbl>
          </a:graphicData>
        </a:graphic>
      </p:graphicFrame>
      <p:sp>
        <p:nvSpPr>
          <p:cNvPr id="3" name="TextBox 2">
            <a:extLst>
              <a:ext uri="{FF2B5EF4-FFF2-40B4-BE49-F238E27FC236}">
                <a16:creationId xmlns:a16="http://schemas.microsoft.com/office/drawing/2014/main" id="{384D07F8-5C18-F4A1-ECBB-2C522596222A}"/>
              </a:ext>
            </a:extLst>
          </p:cNvPr>
          <p:cNvSpPr txBox="1"/>
          <p:nvPr/>
        </p:nvSpPr>
        <p:spPr>
          <a:xfrm>
            <a:off x="261437" y="5999130"/>
            <a:ext cx="5789902" cy="2400657"/>
          </a:xfrm>
          <a:prstGeom prst="rect">
            <a:avLst/>
          </a:prstGeom>
          <a:noFill/>
        </p:spPr>
        <p:txBody>
          <a:bodyPr wrap="square">
            <a:spAutoFit/>
          </a:bodyPr>
          <a:lstStyle/>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datasets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were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Benchmark</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4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ogbg</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https://ogb.stanford.edu/docs/graphprop/</a:t>
            </a:r>
            <a:endPar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1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Consistent</a:t>
            </a:r>
            <a:r>
              <a:rPr lang="zh-CN" altLang="en-US"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conclusions</a:t>
            </a:r>
            <a:r>
              <a:rPr lang="zh-CN" altLang="en-US"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Molecule:</a:t>
            </a:r>
          </a:p>
          <a:p>
            <a:pPr marL="1067732" lvl="1" indent="-342900">
              <a:buFont typeface="Courier New" panose="02070309020205020404" pitchFamily="49" charset="0"/>
              <a:buChar char="o"/>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Improvement</a:t>
            </a:r>
            <a:endParaRPr lang="en-US" altLang="zh-CN" sz="24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1067732" lvl="1" indent="-342900">
              <a:buFont typeface="Courier New" panose="02070309020205020404" pitchFamily="49" charset="0"/>
              <a:buChar char="o"/>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Across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GNN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architectures</a:t>
            </a:r>
          </a:p>
        </p:txBody>
      </p:sp>
      <p:graphicFrame>
        <p:nvGraphicFramePr>
          <p:cNvPr id="16" name="Table 14">
            <a:extLst>
              <a:ext uri="{FF2B5EF4-FFF2-40B4-BE49-F238E27FC236}">
                <a16:creationId xmlns:a16="http://schemas.microsoft.com/office/drawing/2014/main" id="{E343CF4E-4EAC-F703-755A-DF54270AC270}"/>
              </a:ext>
            </a:extLst>
          </p:cNvPr>
          <p:cNvGraphicFramePr>
            <a:graphicFrameLocks noGrp="1"/>
          </p:cNvGraphicFramePr>
          <p:nvPr>
            <p:extLst>
              <p:ext uri="{D42A27DB-BD31-4B8C-83A1-F6EECF244321}">
                <p14:modId xmlns:p14="http://schemas.microsoft.com/office/powerpoint/2010/main" val="2901361816"/>
              </p:ext>
            </p:extLst>
          </p:nvPr>
        </p:nvGraphicFramePr>
        <p:xfrm>
          <a:off x="6362607" y="5572623"/>
          <a:ext cx="8136958" cy="3535680"/>
        </p:xfrm>
        <a:graphic>
          <a:graphicData uri="http://schemas.openxmlformats.org/drawingml/2006/table">
            <a:tbl>
              <a:tblPr firstRow="1" bandRow="1">
                <a:tableStyleId>{073A0DAA-6AF3-43AB-8588-CEC1D06C72B9}</a:tableStyleId>
              </a:tblPr>
              <a:tblGrid>
                <a:gridCol w="2916304">
                  <a:extLst>
                    <a:ext uri="{9D8B030D-6E8A-4147-A177-3AD203B41FA5}">
                      <a16:colId xmlns:a16="http://schemas.microsoft.com/office/drawing/2014/main" val="4017983647"/>
                    </a:ext>
                  </a:extLst>
                </a:gridCol>
                <a:gridCol w="1603948">
                  <a:extLst>
                    <a:ext uri="{9D8B030D-6E8A-4147-A177-3AD203B41FA5}">
                      <a16:colId xmlns:a16="http://schemas.microsoft.com/office/drawing/2014/main" val="1099924395"/>
                    </a:ext>
                  </a:extLst>
                </a:gridCol>
                <a:gridCol w="1828800">
                  <a:extLst>
                    <a:ext uri="{9D8B030D-6E8A-4147-A177-3AD203B41FA5}">
                      <a16:colId xmlns:a16="http://schemas.microsoft.com/office/drawing/2014/main" val="909606928"/>
                    </a:ext>
                  </a:extLst>
                </a:gridCol>
                <a:gridCol w="1787906">
                  <a:extLst>
                    <a:ext uri="{9D8B030D-6E8A-4147-A177-3AD203B41FA5}">
                      <a16:colId xmlns:a16="http://schemas.microsoft.com/office/drawing/2014/main" val="1232114745"/>
                    </a:ext>
                  </a:extLst>
                </a:gridCol>
              </a:tblGrid>
              <a:tr h="374350">
                <a:tc>
                  <a:txBody>
                    <a:bodyPr/>
                    <a:lstStyle/>
                    <a:p>
                      <a:r>
                        <a:rPr lang="en-US" altLang="zh-CN" sz="2300" dirty="0"/>
                        <a:t>AUC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BACE</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err="1"/>
                        <a:t>ClinTox</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SIDER</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5142676"/>
                  </a:ext>
                </a:extLst>
              </a:tr>
              <a:tr h="374350">
                <a:tc>
                  <a:txBody>
                    <a:bodyPr/>
                    <a:lstStyle/>
                    <a:p>
                      <a:r>
                        <a:rPr lang="en-US" altLang="zh-CN" sz="2300" dirty="0"/>
                        <a:t>DIR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.6751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.6251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.5331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701010"/>
                  </a:ext>
                </a:extLst>
              </a:tr>
              <a:tr h="374350">
                <a:tc>
                  <a:txBody>
                    <a:bodyPr/>
                    <a:lstStyle/>
                    <a:p>
                      <a:r>
                        <a:rPr lang="en-US" altLang="zh-CN" sz="2300" dirty="0" err="1"/>
                        <a:t>StableGNN</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.6607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.7681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.5644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025479"/>
                  </a:ext>
                </a:extLst>
              </a:tr>
              <a:tr h="374350">
                <a:tc>
                  <a:txBody>
                    <a:bodyPr/>
                    <a:lstStyle/>
                    <a:p>
                      <a:r>
                        <a:rPr lang="en-US" altLang="zh-CN" sz="2300" dirty="0"/>
                        <a:t>U-</a:t>
                      </a:r>
                      <a:r>
                        <a:rPr lang="en-US" altLang="zh-CN" sz="2300" dirty="0" err="1"/>
                        <a:t>NetsPool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.7757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.8450</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.6181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5750055"/>
                  </a:ext>
                </a:extLst>
              </a:tr>
              <a:tr h="374350">
                <a:tc>
                  <a:txBody>
                    <a:bodyPr/>
                    <a:lstStyle/>
                    <a:p>
                      <a:r>
                        <a:rPr lang="en-US" altLang="zh-CN" sz="2300" dirty="0" err="1"/>
                        <a:t>SelfAttnPool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.7383</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.8291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.5718</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295939"/>
                  </a:ext>
                </a:extLst>
              </a:tr>
              <a:tr h="374350">
                <a:tc>
                  <a:txBody>
                    <a:bodyPr/>
                    <a:lstStyle/>
                    <a:p>
                      <a:r>
                        <a:rPr lang="en-US" altLang="zh-CN" sz="2300" dirty="0"/>
                        <a:t>IRM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.7947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.8819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.6035</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1587628"/>
                  </a:ext>
                </a:extLst>
              </a:tr>
              <a:tr h="374350">
                <a:tc>
                  <a:txBody>
                    <a:bodyPr/>
                    <a:lstStyle/>
                    <a:p>
                      <a:r>
                        <a:rPr lang="en-US" altLang="zh-CN" sz="2300" b="0" dirty="0"/>
                        <a:t>GREA</a:t>
                      </a:r>
                      <a:r>
                        <a:rPr lang="zh-CN" altLang="en-US" sz="2300" b="0" dirty="0"/>
                        <a:t> </a:t>
                      </a:r>
                      <a:r>
                        <a:rPr lang="en-US" altLang="zh-CN" sz="2300" b="0" dirty="0"/>
                        <a:t>w/o</a:t>
                      </a:r>
                      <a:r>
                        <a:rPr lang="zh-CN" altLang="en-US" sz="2300" b="0" dirty="0"/>
                        <a:t> </a:t>
                      </a:r>
                      <a:r>
                        <a:rPr lang="en-US" altLang="zh-CN" sz="2300" b="0" dirty="0"/>
                        <a:t>Replace</a:t>
                      </a:r>
                      <a:endParaRPr lang="en-US" sz="23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0" dirty="0"/>
                        <a:t>.7655</a:t>
                      </a:r>
                      <a:endParaRPr lang="en-US" sz="23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0" dirty="0"/>
                        <a:t>.8708</a:t>
                      </a:r>
                      <a:endParaRPr lang="en-US" sz="23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0" dirty="0"/>
                        <a:t>.6222</a:t>
                      </a:r>
                      <a:endParaRPr lang="en-US" sz="23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2040588"/>
                  </a:ext>
                </a:extLst>
              </a:tr>
              <a:tr h="374350">
                <a:tc>
                  <a:txBody>
                    <a:bodyPr/>
                    <a:lstStyle/>
                    <a:p>
                      <a:r>
                        <a:rPr lang="en-US" altLang="zh-CN" sz="2300" b="1" dirty="0"/>
                        <a:t>GREA</a:t>
                      </a:r>
                      <a:endParaRPr lang="en-US" sz="23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.8191</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.8961</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.6316</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1758638"/>
                  </a:ext>
                </a:extLst>
              </a:tr>
            </a:tbl>
          </a:graphicData>
        </a:graphic>
      </p:graphicFrame>
    </p:spTree>
    <p:extLst>
      <p:ext uri="{BB962C8B-B14F-4D97-AF65-F5344CB8AC3E}">
        <p14:creationId xmlns:p14="http://schemas.microsoft.com/office/powerpoint/2010/main" val="245391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Data</a:t>
            </a:r>
            <a:r>
              <a:rPr lang="zh-CN" altLang="en-US" dirty="0">
                <a:solidFill>
                  <a:schemeClr val="bg2">
                    <a:lumMod val="10000"/>
                  </a:schemeClr>
                </a:solidFill>
              </a:rPr>
              <a:t> </a:t>
            </a:r>
            <a:r>
              <a:rPr lang="en-US" altLang="zh-CN" dirty="0">
                <a:solidFill>
                  <a:schemeClr val="bg2">
                    <a:lumMod val="10000"/>
                  </a:schemeClr>
                </a:solidFill>
              </a:rPr>
              <a:t>Augmentation</a:t>
            </a:r>
            <a:r>
              <a:rPr lang="zh-CN" altLang="en-US" dirty="0">
                <a:solidFill>
                  <a:schemeClr val="bg2">
                    <a:lumMod val="10000"/>
                  </a:schemeClr>
                </a:solidFill>
              </a:rPr>
              <a:t> </a:t>
            </a:r>
            <a:r>
              <a:rPr lang="en-US" altLang="zh-CN" dirty="0">
                <a:solidFill>
                  <a:schemeClr val="bg2">
                    <a:lumMod val="10000"/>
                  </a:schemeClr>
                </a:solidFill>
              </a:rPr>
              <a:t>for</a:t>
            </a:r>
            <a:r>
              <a:rPr lang="zh-CN" altLang="en-US" dirty="0">
                <a:solidFill>
                  <a:schemeClr val="bg2">
                    <a:lumMod val="10000"/>
                  </a:schemeClr>
                </a:solidFill>
              </a:rPr>
              <a:t> </a:t>
            </a:r>
            <a:r>
              <a:rPr lang="en-US" altLang="zh-CN" dirty="0">
                <a:solidFill>
                  <a:schemeClr val="bg2">
                    <a:lumMod val="10000"/>
                  </a:schemeClr>
                </a:solidFill>
              </a:rPr>
              <a:t>Supervised</a:t>
            </a:r>
            <a:r>
              <a:rPr lang="zh-CN" altLang="en-US" dirty="0">
                <a:solidFill>
                  <a:schemeClr val="bg2">
                    <a:lumMod val="10000"/>
                  </a:schemeClr>
                </a:solidFill>
              </a:rPr>
              <a:t> </a:t>
            </a:r>
            <a:r>
              <a:rPr lang="en-US" altLang="zh-CN" dirty="0">
                <a:solidFill>
                  <a:schemeClr val="bg2">
                    <a:lumMod val="10000"/>
                  </a:schemeClr>
                </a:solidFill>
              </a:rPr>
              <a:t>Learning</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668957" y="2432842"/>
            <a:ext cx="14924829" cy="5504516"/>
          </a:xfrm>
        </p:spPr>
        <p:txBody>
          <a:bodyPr/>
          <a:lstStyle/>
          <a:p>
            <a:pPr marL="514350" indent="-514350">
              <a:buAutoNum type="arabicPeriod"/>
            </a:pP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can</a:t>
            </a:r>
            <a:r>
              <a:rPr lang="zh-CN" altLang="en-US" sz="3200" dirty="0">
                <a:solidFill>
                  <a:schemeClr val="bg2">
                    <a:lumMod val="10000"/>
                  </a:schemeClr>
                </a:solidFill>
              </a:rPr>
              <a:t> </a:t>
            </a:r>
            <a:r>
              <a:rPr lang="en-US" altLang="zh-CN" sz="3200" dirty="0">
                <a:solidFill>
                  <a:schemeClr val="bg2">
                    <a:lumMod val="10000"/>
                  </a:schemeClr>
                </a:solidFill>
              </a:rPr>
              <a:t>improve</a:t>
            </a:r>
            <a:r>
              <a:rPr lang="zh-CN" altLang="en-US" sz="3200" dirty="0">
                <a:solidFill>
                  <a:schemeClr val="bg2">
                    <a:lumMod val="10000"/>
                  </a:schemeClr>
                </a:solidFill>
              </a:rPr>
              <a:t> </a:t>
            </a:r>
            <a:r>
              <a:rPr lang="en-US" altLang="zh-CN" sz="3200" b="1" dirty="0">
                <a:solidFill>
                  <a:schemeClr val="bg2">
                    <a:lumMod val="10000"/>
                  </a:schemeClr>
                </a:solidFill>
              </a:rPr>
              <a:t>Rationalization</a:t>
            </a:r>
            <a:r>
              <a:rPr lang="zh-CN" altLang="en-US" sz="3200" dirty="0">
                <a:solidFill>
                  <a:schemeClr val="bg2">
                    <a:lumMod val="10000"/>
                  </a:schemeClr>
                </a:solidFill>
              </a:rPr>
              <a:t> </a:t>
            </a:r>
            <a:r>
              <a:rPr lang="en-US" altLang="zh-CN" sz="3200" dirty="0">
                <a:solidFill>
                  <a:schemeClr val="bg2">
                    <a:lumMod val="10000"/>
                  </a:schemeClr>
                </a:solidFill>
              </a:rPr>
              <a:t>if</a:t>
            </a:r>
            <a:r>
              <a:rPr lang="zh-CN" altLang="en-US" sz="3200" dirty="0">
                <a:solidFill>
                  <a:schemeClr val="bg2">
                    <a:lumMod val="10000"/>
                  </a:schemeClr>
                </a:solidFill>
              </a:rPr>
              <a:t> </a:t>
            </a:r>
            <a:r>
              <a:rPr lang="en-US" altLang="zh-CN" sz="3200" dirty="0">
                <a:solidFill>
                  <a:schemeClr val="bg2">
                    <a:lumMod val="10000"/>
                  </a:schemeClr>
                </a:solidFill>
              </a:rPr>
              <a:t>training</a:t>
            </a:r>
            <a:r>
              <a:rPr lang="zh-CN" altLang="en-US" sz="3200" dirty="0">
                <a:solidFill>
                  <a:schemeClr val="bg2">
                    <a:lumMod val="10000"/>
                  </a:schemeClr>
                </a:solidFill>
              </a:rPr>
              <a:t> </a:t>
            </a:r>
            <a:r>
              <a:rPr lang="en-US" altLang="zh-CN" sz="3200" dirty="0">
                <a:solidFill>
                  <a:schemeClr val="bg2">
                    <a:lumMod val="10000"/>
                  </a:schemeClr>
                </a:solidFill>
              </a:rPr>
              <a:t>data</a:t>
            </a:r>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limited.</a:t>
            </a:r>
          </a:p>
          <a:p>
            <a:pPr marL="514350" indent="-514350">
              <a:buFont typeface="Arial" charset="0"/>
              <a:buAutoNum type="arabicPeriod"/>
            </a:pPr>
            <a:r>
              <a:rPr lang="en-US" altLang="zh-CN" sz="3200" b="1" dirty="0">
                <a:solidFill>
                  <a:schemeClr val="bg2">
                    <a:lumMod val="10000"/>
                  </a:schemeClr>
                </a:solidFill>
              </a:rPr>
              <a:t>Rationalization</a:t>
            </a:r>
            <a:r>
              <a:rPr lang="zh-CN" altLang="en-US" sz="3200" dirty="0">
                <a:solidFill>
                  <a:schemeClr val="bg2">
                    <a:lumMod val="10000"/>
                  </a:schemeClr>
                </a:solidFill>
              </a:rPr>
              <a:t> </a:t>
            </a:r>
            <a:r>
              <a:rPr lang="en-US" altLang="zh-CN" sz="3200" dirty="0">
                <a:solidFill>
                  <a:schemeClr val="bg2">
                    <a:lumMod val="10000"/>
                  </a:schemeClr>
                </a:solidFill>
              </a:rPr>
              <a:t>improves</a:t>
            </a:r>
            <a:r>
              <a:rPr lang="zh-CN" altLang="en-US" sz="3200" dirty="0">
                <a:solidFill>
                  <a:schemeClr val="bg2">
                    <a:lumMod val="10000"/>
                  </a:schemeClr>
                </a:solidFill>
              </a:rPr>
              <a:t> </a:t>
            </a:r>
            <a:r>
              <a:rPr lang="en-US" altLang="zh-CN" sz="3200" dirty="0">
                <a:solidFill>
                  <a:schemeClr val="accent4">
                    <a:lumMod val="75000"/>
                  </a:schemeClr>
                </a:solidFill>
              </a:rPr>
              <a:t>accuracy</a:t>
            </a:r>
            <a:r>
              <a:rPr lang="zh-CN" altLang="en-US" sz="3200" dirty="0">
                <a:solidFill>
                  <a:schemeClr val="bg2">
                    <a:lumMod val="10000"/>
                  </a:schemeClr>
                </a:solidFill>
              </a:rPr>
              <a:t> </a:t>
            </a:r>
            <a:r>
              <a:rPr lang="en-US" altLang="zh-CN" sz="3200" dirty="0">
                <a:solidFill>
                  <a:schemeClr val="bg2">
                    <a:lumMod val="10000"/>
                  </a:schemeClr>
                </a:solidFill>
              </a:rPr>
              <a:t>and</a:t>
            </a:r>
            <a:r>
              <a:rPr lang="zh-CN" altLang="en-US" sz="3200" dirty="0">
                <a:solidFill>
                  <a:schemeClr val="bg2">
                    <a:lumMod val="10000"/>
                  </a:schemeClr>
                </a:solidFill>
              </a:rPr>
              <a:t> </a:t>
            </a:r>
            <a:r>
              <a:rPr lang="en-US" altLang="zh-CN" sz="3200" dirty="0">
                <a:solidFill>
                  <a:schemeClr val="accent5">
                    <a:lumMod val="75000"/>
                  </a:schemeClr>
                </a:solidFill>
              </a:rPr>
              <a:t>interpretability</a:t>
            </a:r>
            <a:r>
              <a:rPr lang="zh-CN" altLang="en-US" sz="3200" dirty="0">
                <a:solidFill>
                  <a:schemeClr val="bg2">
                    <a:lumMod val="10000"/>
                  </a:schemeClr>
                </a:solidFill>
              </a:rPr>
              <a:t> </a:t>
            </a:r>
            <a:r>
              <a:rPr lang="en-US" altLang="zh-CN" sz="3200" dirty="0">
                <a:solidFill>
                  <a:schemeClr val="bg2">
                    <a:lumMod val="10000"/>
                  </a:schemeClr>
                </a:solidFill>
              </a:rPr>
              <a:t>of</a:t>
            </a:r>
            <a:r>
              <a:rPr lang="zh-CN" altLang="en-US" sz="3200" dirty="0">
                <a:solidFill>
                  <a:schemeClr val="bg2">
                    <a:lumMod val="10000"/>
                  </a:schemeClr>
                </a:solidFill>
              </a:rPr>
              <a:t> </a:t>
            </a:r>
            <a:r>
              <a:rPr lang="en-US" altLang="zh-CN" sz="3200" b="1" dirty="0">
                <a:solidFill>
                  <a:schemeClr val="bg2">
                    <a:lumMod val="10000"/>
                  </a:schemeClr>
                </a:solidFill>
              </a:rPr>
              <a:t>Graph</a:t>
            </a:r>
            <a:r>
              <a:rPr lang="zh-CN" altLang="en-US" sz="3200" dirty="0">
                <a:solidFill>
                  <a:schemeClr val="bg2">
                    <a:lumMod val="10000"/>
                  </a:schemeClr>
                </a:solidFill>
              </a:rPr>
              <a:t> </a:t>
            </a:r>
            <a:r>
              <a:rPr lang="en-US" altLang="zh-CN" sz="3200" b="1" dirty="0">
                <a:solidFill>
                  <a:schemeClr val="bg2">
                    <a:lumMod val="10000"/>
                  </a:schemeClr>
                </a:solidFill>
              </a:rPr>
              <a:t>Regression</a:t>
            </a:r>
            <a:r>
              <a:rPr lang="en-US" altLang="zh-CN" sz="3200" dirty="0">
                <a:solidFill>
                  <a:schemeClr val="bg2">
                    <a:lumMod val="10000"/>
                  </a:schemeClr>
                </a:solidFill>
              </a:rPr>
              <a:t>.</a:t>
            </a:r>
          </a:p>
          <a:p>
            <a:pPr marL="514350" indent="-514350">
              <a:buFont typeface="Arial" charset="0"/>
              <a:buAutoNum type="arabicPeriod"/>
            </a:pP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can</a:t>
            </a:r>
            <a:r>
              <a:rPr lang="zh-CN" altLang="en-US" sz="3200" dirty="0">
                <a:solidFill>
                  <a:schemeClr val="bg2">
                    <a:lumMod val="10000"/>
                  </a:schemeClr>
                </a:solidFill>
              </a:rPr>
              <a:t> </a:t>
            </a:r>
            <a:r>
              <a:rPr lang="en-US" altLang="zh-CN" sz="3200" dirty="0">
                <a:solidFill>
                  <a:schemeClr val="bg2">
                    <a:lumMod val="10000"/>
                  </a:schemeClr>
                </a:solidFill>
              </a:rPr>
              <a:t>be</a:t>
            </a:r>
            <a:r>
              <a:rPr lang="zh-CN" altLang="en-US" sz="3200" dirty="0">
                <a:solidFill>
                  <a:schemeClr val="bg2">
                    <a:lumMod val="10000"/>
                  </a:schemeClr>
                </a:solidFill>
              </a:rPr>
              <a:t> </a:t>
            </a:r>
            <a:r>
              <a:rPr lang="en-US" altLang="zh-CN" sz="3200" dirty="0">
                <a:solidFill>
                  <a:schemeClr val="bg2">
                    <a:lumMod val="10000"/>
                  </a:schemeClr>
                </a:solidFill>
              </a:rPr>
              <a:t>performed</a:t>
            </a:r>
            <a:r>
              <a:rPr lang="zh-CN" altLang="en-US" sz="3200" dirty="0">
                <a:solidFill>
                  <a:schemeClr val="bg2">
                    <a:lumMod val="10000"/>
                  </a:schemeClr>
                </a:solidFill>
              </a:rPr>
              <a:t> </a:t>
            </a:r>
            <a:r>
              <a:rPr lang="en-US" altLang="zh-CN" sz="3200" dirty="0">
                <a:solidFill>
                  <a:schemeClr val="bg2">
                    <a:lumMod val="10000"/>
                  </a:schemeClr>
                </a:solidFill>
              </a:rPr>
              <a:t>on</a:t>
            </a:r>
            <a:r>
              <a:rPr lang="zh-CN" altLang="en-US" sz="3200" dirty="0">
                <a:solidFill>
                  <a:schemeClr val="bg2">
                    <a:lumMod val="10000"/>
                  </a:schemeClr>
                </a:solidFill>
              </a:rPr>
              <a:t> </a:t>
            </a:r>
            <a:r>
              <a:rPr lang="en-US" altLang="zh-CN" sz="3200" b="1" dirty="0">
                <a:solidFill>
                  <a:schemeClr val="bg2">
                    <a:lumMod val="10000"/>
                  </a:schemeClr>
                </a:solidFill>
              </a:rPr>
              <a:t>Representation</a:t>
            </a:r>
            <a:r>
              <a:rPr lang="zh-CN" altLang="en-US" sz="3200" b="1" dirty="0">
                <a:solidFill>
                  <a:schemeClr val="bg2">
                    <a:lumMod val="10000"/>
                  </a:schemeClr>
                </a:solidFill>
              </a:rPr>
              <a:t> </a:t>
            </a:r>
            <a:r>
              <a:rPr lang="en-US" altLang="zh-CN" sz="3200" b="1" dirty="0">
                <a:solidFill>
                  <a:schemeClr val="bg2">
                    <a:lumMod val="10000"/>
                  </a:schemeClr>
                </a:solidFill>
              </a:rPr>
              <a:t>vectors</a:t>
            </a:r>
            <a:r>
              <a:rPr lang="en-US" altLang="zh-CN" sz="3200" dirty="0">
                <a:solidFill>
                  <a:schemeClr val="bg2">
                    <a:lumMod val="10000"/>
                  </a:schemeClr>
                </a:solidFill>
              </a:rPr>
              <a:t>.</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Insights</a:t>
            </a:r>
            <a:r>
              <a:rPr lang="zh-CN" altLang="en-US" dirty="0"/>
              <a:t> </a:t>
            </a:r>
            <a:r>
              <a:rPr lang="en-US" altLang="zh-CN" dirty="0"/>
              <a:t>on</a:t>
            </a:r>
            <a:r>
              <a:rPr lang="zh-CN" altLang="en-US" dirty="0"/>
              <a:t> </a:t>
            </a:r>
            <a:r>
              <a:rPr lang="en-US" altLang="zh-CN" dirty="0"/>
              <a:t>Graph</a:t>
            </a:r>
            <a:r>
              <a:rPr lang="zh-CN" altLang="en-US" dirty="0"/>
              <a:t> </a:t>
            </a:r>
            <a:r>
              <a:rPr lang="en-US" altLang="zh-CN" dirty="0"/>
              <a:t>Rationalization</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19</a:t>
            </a:fld>
            <a:endParaRPr lang="en-US"/>
          </a:p>
        </p:txBody>
      </p:sp>
    </p:spTree>
    <p:extLst>
      <p:ext uri="{BB962C8B-B14F-4D97-AF65-F5344CB8AC3E}">
        <p14:creationId xmlns:p14="http://schemas.microsoft.com/office/powerpoint/2010/main" val="55482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pic>
        <p:nvPicPr>
          <p:cNvPr id="2" name="Picture 1">
            <a:extLst>
              <a:ext uri="{FF2B5EF4-FFF2-40B4-BE49-F238E27FC236}">
                <a16:creationId xmlns:a16="http://schemas.microsoft.com/office/drawing/2014/main" id="{329F8EFC-46E3-2CE4-AC02-A71B86C432A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355600" y="510525"/>
            <a:ext cx="7772400" cy="7261973"/>
          </a:xfrm>
          <a:prstGeom prst="rect">
            <a:avLst/>
          </a:prstGeom>
        </p:spPr>
      </p:pic>
      <p:sp>
        <p:nvSpPr>
          <p:cNvPr id="8" name="TextBox 7">
            <a:extLst>
              <a:ext uri="{FF2B5EF4-FFF2-40B4-BE49-F238E27FC236}">
                <a16:creationId xmlns:a16="http://schemas.microsoft.com/office/drawing/2014/main" id="{C08F5221-6EA5-7B09-D30B-CF5D95E67D02}"/>
              </a:ext>
            </a:extLst>
          </p:cNvPr>
          <p:cNvSpPr txBox="1"/>
          <p:nvPr/>
        </p:nvSpPr>
        <p:spPr>
          <a:xfrm>
            <a:off x="292166" y="7920955"/>
            <a:ext cx="10920477" cy="830997"/>
          </a:xfrm>
          <a:prstGeom prst="rect">
            <a:avLst/>
          </a:prstGeom>
          <a:noFill/>
        </p:spPr>
        <p:txBody>
          <a:bodyPr wrap="square">
            <a:spAutoFit/>
          </a:bodyPr>
          <a:lstStyle/>
          <a:p>
            <a:r>
              <a:rPr lang="en-US" sz="2400" dirty="0">
                <a:solidFill>
                  <a:schemeClr val="bg2">
                    <a:lumMod val="10000"/>
                  </a:schemeClr>
                </a:solidFill>
                <a:latin typeface="Colfax" panose="020B0304000000010002" pitchFamily="34" charset="0"/>
              </a:rPr>
              <a:t>Barnett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et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al</a:t>
            </a:r>
            <a:r>
              <a:rPr lang="en-US" sz="2400" dirty="0">
                <a:solidFill>
                  <a:schemeClr val="bg2">
                    <a:lumMod val="10000"/>
                  </a:schemeClr>
                </a:solidFill>
                <a:latin typeface="Colfax" panose="020B0304000000010002" pitchFamily="34" charset="0"/>
              </a:rPr>
              <a:t>. (2020). Designing exceptional gas-separation polymer membranes using machine learning. </a:t>
            </a:r>
            <a:r>
              <a:rPr lang="en-US" sz="2400" b="1" dirty="0">
                <a:solidFill>
                  <a:schemeClr val="bg2">
                    <a:lumMod val="10000"/>
                  </a:schemeClr>
                </a:solidFill>
                <a:latin typeface="Colfax" panose="020B0304000000010002" pitchFamily="34" charset="0"/>
              </a:rPr>
              <a:t>Science advances</a:t>
            </a:r>
            <a:r>
              <a:rPr lang="en-US" sz="2400" dirty="0">
                <a:solidFill>
                  <a:schemeClr val="bg2">
                    <a:lumMod val="10000"/>
                  </a:schemeClr>
                </a:solidFill>
                <a:latin typeface="Colfax" panose="020B0304000000010002" pitchFamily="34" charset="0"/>
              </a:rPr>
              <a:t>, 6(20), eaaz4301.</a:t>
            </a:r>
          </a:p>
        </p:txBody>
      </p:sp>
      <p:sp>
        <p:nvSpPr>
          <p:cNvPr id="12" name="TextBox 11">
            <a:extLst>
              <a:ext uri="{FF2B5EF4-FFF2-40B4-BE49-F238E27FC236}">
                <a16:creationId xmlns:a16="http://schemas.microsoft.com/office/drawing/2014/main" id="{4D52F5D7-9A88-215E-B88A-2444531B8691}"/>
              </a:ext>
            </a:extLst>
          </p:cNvPr>
          <p:cNvSpPr txBox="1"/>
          <p:nvPr/>
        </p:nvSpPr>
        <p:spPr>
          <a:xfrm>
            <a:off x="8626839"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G</a:t>
            </a:r>
            <a:r>
              <a:rPr lang="en-US" sz="3200" b="1" dirty="0">
                <a:solidFill>
                  <a:schemeClr val="bg2">
                    <a:lumMod val="10000"/>
                  </a:schemeClr>
                </a:solidFill>
                <a:latin typeface="Colfax" panose="020B0304000000010002" pitchFamily="34" charset="0"/>
              </a:rPr>
              <a:t>as-separation </a:t>
            </a:r>
            <a:r>
              <a:rPr lang="en-US" sz="3200" b="1" dirty="0">
                <a:solidFill>
                  <a:schemeClr val="accent1"/>
                </a:solidFill>
                <a:latin typeface="Colfax" panose="020B0304000000010002" pitchFamily="34" charset="0"/>
              </a:rPr>
              <a:t>polymer</a:t>
            </a:r>
            <a:r>
              <a:rPr lang="en-US" sz="3200" b="1" dirty="0">
                <a:solidFill>
                  <a:schemeClr val="bg2">
                    <a:lumMod val="10000"/>
                  </a:schemeClr>
                </a:solidFill>
                <a:latin typeface="Colfax" panose="020B0304000000010002" pitchFamily="34" charset="0"/>
              </a:rPr>
              <a:t> membranes</a:t>
            </a:r>
            <a:endParaRPr lang="en-US" b="1" dirty="0"/>
          </a:p>
        </p:txBody>
      </p:sp>
      <p:grpSp>
        <p:nvGrpSpPr>
          <p:cNvPr id="38" name="Group 37">
            <a:extLst>
              <a:ext uri="{FF2B5EF4-FFF2-40B4-BE49-F238E27FC236}">
                <a16:creationId xmlns:a16="http://schemas.microsoft.com/office/drawing/2014/main" id="{B195B6BC-E148-5B08-E02A-DF1BAA0F6971}"/>
              </a:ext>
            </a:extLst>
          </p:cNvPr>
          <p:cNvGrpSpPr/>
          <p:nvPr/>
        </p:nvGrpSpPr>
        <p:grpSpPr>
          <a:xfrm>
            <a:off x="1049197" y="4884580"/>
            <a:ext cx="2887918" cy="2887918"/>
            <a:chOff x="1049197" y="4884580"/>
            <a:chExt cx="2887918" cy="2887918"/>
          </a:xfrm>
        </p:grpSpPr>
        <p:sp>
          <p:nvSpPr>
            <p:cNvPr id="14" name="TextBox 13">
              <a:extLst>
                <a:ext uri="{FF2B5EF4-FFF2-40B4-BE49-F238E27FC236}">
                  <a16:creationId xmlns:a16="http://schemas.microsoft.com/office/drawing/2014/main" id="{C7A3AF04-0888-ED3E-FECE-448CFEF3E8D7}"/>
                </a:ext>
              </a:extLst>
            </p:cNvPr>
            <p:cNvSpPr txBox="1"/>
            <p:nvPr/>
          </p:nvSpPr>
          <p:spPr>
            <a:xfrm>
              <a:off x="1572417" y="7249278"/>
              <a:ext cx="2364698" cy="523220"/>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15" name="TextBox 14">
              <a:extLst>
                <a:ext uri="{FF2B5EF4-FFF2-40B4-BE49-F238E27FC236}">
                  <a16:creationId xmlns:a16="http://schemas.microsoft.com/office/drawing/2014/main" id="{2D678058-F772-00E3-228C-6852FC74A616}"/>
                </a:ext>
              </a:extLst>
            </p:cNvPr>
            <p:cNvSpPr txBox="1"/>
            <p:nvPr/>
          </p:nvSpPr>
          <p:spPr>
            <a:xfrm rot="16200000">
              <a:off x="128458" y="5805319"/>
              <a:ext cx="2364698" cy="523220"/>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36" name="Group 35">
            <a:extLst>
              <a:ext uri="{FF2B5EF4-FFF2-40B4-BE49-F238E27FC236}">
                <a16:creationId xmlns:a16="http://schemas.microsoft.com/office/drawing/2014/main" id="{05D35831-564A-775E-5B2E-6E2B85788692}"/>
              </a:ext>
            </a:extLst>
          </p:cNvPr>
          <p:cNvGrpSpPr/>
          <p:nvPr/>
        </p:nvGrpSpPr>
        <p:grpSpPr>
          <a:xfrm>
            <a:off x="8740218" y="910181"/>
            <a:ext cx="7223617" cy="5609677"/>
            <a:chOff x="8740218" y="910181"/>
            <a:chExt cx="7223617" cy="5609677"/>
          </a:xfrm>
        </p:grpSpPr>
        <p:pic>
          <p:nvPicPr>
            <p:cNvPr id="1026" name="Picture 2">
              <a:extLst>
                <a:ext uri="{FF2B5EF4-FFF2-40B4-BE49-F238E27FC236}">
                  <a16:creationId xmlns:a16="http://schemas.microsoft.com/office/drawing/2014/main" id="{3AB67943-ECC7-AD6C-EB29-A69691892F40}"/>
                </a:ext>
              </a:extLst>
            </p:cNvPr>
            <p:cNvPicPr>
              <a:picLocks noChangeAspect="1" noChangeArrowheads="1"/>
            </p:cNvPicPr>
            <p:nvPr/>
          </p:nvPicPr>
          <p:blipFill>
            <a:blip r:embed="rId4"/>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143DCC5-9750-0E0D-7E38-E4D0A239B9E8}"/>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0" name="Straight Arrow Connector 19">
              <a:extLst>
                <a:ext uri="{FF2B5EF4-FFF2-40B4-BE49-F238E27FC236}">
                  <a16:creationId xmlns:a16="http://schemas.microsoft.com/office/drawing/2014/main" id="{0E1E286D-C969-8753-2375-FEB6D5EDE897}"/>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9D6C3E7-52DB-5BDF-3EAC-3A9E5805FF92}"/>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35B75A85-1C9D-23BA-A5AA-D0105605EEA9}"/>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24" name="TextBox 23">
              <a:extLst>
                <a:ext uri="{FF2B5EF4-FFF2-40B4-BE49-F238E27FC236}">
                  <a16:creationId xmlns:a16="http://schemas.microsoft.com/office/drawing/2014/main" id="{F818A162-50F3-E9FF-E9C4-D81141236589}"/>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25" name="Straight Arrow Connector 24">
              <a:extLst>
                <a:ext uri="{FF2B5EF4-FFF2-40B4-BE49-F238E27FC236}">
                  <a16:creationId xmlns:a16="http://schemas.microsoft.com/office/drawing/2014/main" id="{6014F28D-128B-F106-9340-D0F918E79DAF}"/>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9ABDF12-1846-035B-5A70-AB54A1453ECA}"/>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1028" name="Picture 4">
              <a:extLst>
                <a:ext uri="{FF2B5EF4-FFF2-40B4-BE49-F238E27FC236}">
                  <a16:creationId xmlns:a16="http://schemas.microsoft.com/office/drawing/2014/main" id="{EA3EAFE7-F26D-DCA0-1813-4473589E18FE}"/>
                </a:ext>
              </a:extLst>
            </p:cNvPr>
            <p:cNvPicPr>
              <a:picLocks noChangeAspect="1" noChangeArrowheads="1"/>
            </p:cNvPicPr>
            <p:nvPr/>
          </p:nvPicPr>
          <p:blipFill>
            <a:blip r:embed="rId5"/>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0F80DD22-5AE3-2321-CF4A-7FCD4F45CCEA}"/>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8" name="Straight Arrow Connector 27">
              <a:extLst>
                <a:ext uri="{FF2B5EF4-FFF2-40B4-BE49-F238E27FC236}">
                  <a16:creationId xmlns:a16="http://schemas.microsoft.com/office/drawing/2014/main" id="{1CB298F7-D461-28D0-14FA-05A013C76C6E}"/>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E36F2D6-0BC8-B634-778F-F9B0CF27C9C7}"/>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1E6C2D57-4FDE-97AE-550D-6BD038DD5F1C}"/>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1" name="TextBox 30">
              <a:extLst>
                <a:ext uri="{FF2B5EF4-FFF2-40B4-BE49-F238E27FC236}">
                  <a16:creationId xmlns:a16="http://schemas.microsoft.com/office/drawing/2014/main" id="{E1852A6F-5314-3400-89D3-634B19BF63FF}"/>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2" name="Straight Arrow Connector 31">
              <a:extLst>
                <a:ext uri="{FF2B5EF4-FFF2-40B4-BE49-F238E27FC236}">
                  <a16:creationId xmlns:a16="http://schemas.microsoft.com/office/drawing/2014/main" id="{CDD2809D-FC18-0DC5-09F9-1493E10E35A9}"/>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7F481C3-1A84-8409-9E93-6A461BB4BAE8}"/>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37" name="Group 36">
            <a:extLst>
              <a:ext uri="{FF2B5EF4-FFF2-40B4-BE49-F238E27FC236}">
                <a16:creationId xmlns:a16="http://schemas.microsoft.com/office/drawing/2014/main" id="{21AD545F-998C-BCAB-C944-19948F5CBC2F}"/>
              </a:ext>
            </a:extLst>
          </p:cNvPr>
          <p:cNvGrpSpPr/>
          <p:nvPr/>
        </p:nvGrpSpPr>
        <p:grpSpPr>
          <a:xfrm>
            <a:off x="4217744" y="746606"/>
            <a:ext cx="3806195" cy="613948"/>
            <a:chOff x="4217744" y="746606"/>
            <a:chExt cx="3806195" cy="613948"/>
          </a:xfrm>
        </p:grpSpPr>
        <p:sp>
          <p:nvSpPr>
            <p:cNvPr id="34" name="12-Point Star 33">
              <a:extLst>
                <a:ext uri="{FF2B5EF4-FFF2-40B4-BE49-F238E27FC236}">
                  <a16:creationId xmlns:a16="http://schemas.microsoft.com/office/drawing/2014/main" id="{C8E08C9A-69B0-0623-247C-5C24D5C60295}"/>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5" name="TextBox 34">
              <a:extLst>
                <a:ext uri="{FF2B5EF4-FFF2-40B4-BE49-F238E27FC236}">
                  <a16:creationId xmlns:a16="http://schemas.microsoft.com/office/drawing/2014/main" id="{937FA3AE-33CE-6C61-BF27-CC77B2BDDE52}"/>
                </a:ext>
              </a:extLst>
            </p:cNvPr>
            <p:cNvSpPr txBox="1"/>
            <p:nvPr/>
          </p:nvSpPr>
          <p:spPr>
            <a:xfrm>
              <a:off x="4217744" y="883500"/>
              <a:ext cx="3348994" cy="47705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spTree>
    <p:extLst>
      <p:ext uri="{BB962C8B-B14F-4D97-AF65-F5344CB8AC3E}">
        <p14:creationId xmlns:p14="http://schemas.microsoft.com/office/powerpoint/2010/main" val="2424937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3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300" fill="hold"/>
                                        <p:tgtEl>
                                          <p:spTgt spid="38"/>
                                        </p:tgtEl>
                                        <p:attrNameLst>
                                          <p:attrName>ppt_w</p:attrName>
                                        </p:attrNameLst>
                                      </p:cBhvr>
                                      <p:tavLst>
                                        <p:tav tm="0">
                                          <p:val>
                                            <p:fltVal val="0"/>
                                          </p:val>
                                        </p:tav>
                                        <p:tav tm="100000">
                                          <p:val>
                                            <p:strVal val="#ppt_w"/>
                                          </p:val>
                                        </p:tav>
                                      </p:tavLst>
                                    </p:anim>
                                    <p:anim calcmode="lin" valueType="num">
                                      <p:cBhvr>
                                        <p:cTn id="13" dur="3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7E6C6F-A35D-44C6-CE83-00791A1C1075}"/>
              </a:ext>
            </a:extLst>
          </p:cNvPr>
          <p:cNvSpPr/>
          <p:nvPr/>
        </p:nvSpPr>
        <p:spPr>
          <a:xfrm>
            <a:off x="6864726" y="4256743"/>
            <a:ext cx="8584935" cy="1724332"/>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Graph</a:t>
            </a:r>
            <a:r>
              <a:rPr lang="zh-CN" altLang="en-US" dirty="0"/>
              <a:t> </a:t>
            </a:r>
            <a:r>
              <a:rPr lang="en-US" altLang="zh-CN" dirty="0"/>
              <a:t>Regression</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181614" y="2292819"/>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921507" y="2292819"/>
            <a:ext cx="8514612" cy="5509200"/>
          </a:xfrm>
          <a:prstGeom prst="rect">
            <a:avLst/>
          </a:prstGeom>
          <a:noFill/>
        </p:spPr>
        <p:txBody>
          <a:bodyPr wrap="square" rtlCol="0">
            <a:spAutoFit/>
          </a:bodyPr>
          <a:lstStyle/>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Supervised Learning:</a:t>
            </a:r>
            <a:r>
              <a:rPr lang="zh-CN" altLang="en-US" sz="3200" b="1" dirty="0">
                <a:solidFill>
                  <a:schemeClr val="bg2"/>
                </a:solidFill>
                <a:latin typeface="Helvetica Neue"/>
                <a:cs typeface="Helvetica Neue"/>
              </a:rPr>
              <a:t> </a:t>
            </a:r>
            <a:r>
              <a:rPr lang="en-US" altLang="zh-CN" sz="3200" dirty="0">
                <a:solidFill>
                  <a:schemeClr val="bg2"/>
                </a:solidFill>
                <a:latin typeface="Helvetica Neue"/>
                <a:cs typeface="Helvetica Neue"/>
              </a:rPr>
              <a:t>Training sets of ~500 examples are too limited.</a:t>
            </a:r>
          </a:p>
          <a:p>
            <a:endParaRPr lang="en-US" altLang="zh-CN" sz="3200" dirty="0">
              <a:solidFill>
                <a:schemeClr val="bg2"/>
              </a:solidFill>
              <a:latin typeface="Helvetica Neue"/>
              <a:cs typeface="Helvetica Neue"/>
            </a:endParaRPr>
          </a:p>
          <a:p>
            <a:endParaRPr lang="en-US" altLang="zh-CN" sz="3200" dirty="0">
              <a:latin typeface="Helvetica Neue"/>
              <a:cs typeface="Helvetica Neue"/>
            </a:endParaRPr>
          </a:p>
          <a:p>
            <a:r>
              <a:rPr lang="en-US" altLang="zh-CN" sz="3200" b="1" dirty="0">
                <a:solidFill>
                  <a:schemeClr val="bg1"/>
                </a:solidFill>
                <a:latin typeface="Helvetica Neue"/>
                <a:cs typeface="Helvetica Neue"/>
              </a:rPr>
              <a:t>for</a:t>
            </a:r>
            <a:r>
              <a:rPr lang="zh-CN" altLang="en-US" sz="3200" b="1" dirty="0">
                <a:solidFill>
                  <a:schemeClr val="bg1"/>
                </a:solidFill>
                <a:latin typeface="Helvetica Neue"/>
                <a:cs typeface="Helvetica Neue"/>
              </a:rPr>
              <a:t> </a:t>
            </a:r>
            <a:r>
              <a:rPr lang="en-US" altLang="zh-CN" sz="3200" b="1" dirty="0">
                <a:solidFill>
                  <a:schemeClr val="bg1"/>
                </a:solidFill>
                <a:latin typeface="Helvetica Neue"/>
                <a:cs typeface="Helvetica Neue"/>
              </a:rPr>
              <a:t>Imbalanced Learning: </a:t>
            </a:r>
            <a:r>
              <a:rPr lang="en-US" altLang="zh-CN" sz="3200" dirty="0">
                <a:solidFill>
                  <a:schemeClr val="bg1"/>
                </a:solidFill>
                <a:latin typeface="Helvetica Neue"/>
                <a:cs typeface="Helvetica Neue"/>
              </a:rPr>
              <a:t>Predictions on minor (continuous) labels are equally or more important than those on major labels.</a:t>
            </a:r>
          </a:p>
          <a:p>
            <a:endParaRPr lang="en-US" sz="3200" dirty="0">
              <a:solidFill>
                <a:schemeClr val="bg2"/>
              </a:solidFill>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Transfer Learning: </a:t>
            </a:r>
            <a:r>
              <a:rPr lang="en-US" altLang="zh-CN" sz="3200" dirty="0">
                <a:solidFill>
                  <a:schemeClr val="bg2"/>
                </a:solidFill>
                <a:latin typeface="Helvetica Neue"/>
                <a:cs typeface="Helvetica Neue"/>
              </a:rPr>
              <a:t>Any extra data points, no matter labeled or unlabeled, the same domain or different domains, can be useful.</a:t>
            </a:r>
            <a:endParaRPr lang="en-US" sz="3200" dirty="0">
              <a:solidFill>
                <a:schemeClr val="bg2"/>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20</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297149" y="2368504"/>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6883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ong Beach | Visit California">
            <a:extLst>
              <a:ext uri="{FF2B5EF4-FFF2-40B4-BE49-F238E27FC236}">
                <a16:creationId xmlns:a16="http://schemas.microsoft.com/office/drawing/2014/main" id="{5BCA26AD-3302-D337-2F1A-FF13F6D85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 y="0"/>
            <a:ext cx="16244888" cy="34169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003F3BF-A698-639D-33DB-A4D20C9EB4D4}"/>
              </a:ext>
            </a:extLst>
          </p:cNvPr>
          <p:cNvSpPr>
            <a:spLocks noGrp="1"/>
          </p:cNvSpPr>
          <p:nvPr>
            <p:ph type="ctrTitle"/>
          </p:nvPr>
        </p:nvSpPr>
        <p:spPr/>
        <p:txBody>
          <a:bodyPr/>
          <a:lstStyle/>
          <a:p>
            <a:r>
              <a:rPr lang="en-US" sz="5400" dirty="0"/>
              <a:t>Semi-Supervised</a:t>
            </a:r>
            <a:br>
              <a:rPr lang="en-US" sz="5400" dirty="0"/>
            </a:br>
            <a:r>
              <a:rPr lang="en-US" sz="5400" dirty="0"/>
              <a:t>Graph</a:t>
            </a:r>
            <a:r>
              <a:rPr lang="zh-CN" altLang="en-US" sz="5400" dirty="0"/>
              <a:t> </a:t>
            </a:r>
            <a:r>
              <a:rPr lang="en-US" sz="5400" dirty="0"/>
              <a:t>Imbalanced Regression</a:t>
            </a:r>
          </a:p>
        </p:txBody>
      </p:sp>
      <p:sp>
        <p:nvSpPr>
          <p:cNvPr id="9" name="Subtitle 8">
            <a:extLst>
              <a:ext uri="{FF2B5EF4-FFF2-40B4-BE49-F238E27FC236}">
                <a16:creationId xmlns:a16="http://schemas.microsoft.com/office/drawing/2014/main" id="{7178AC3E-87D0-5ADA-276B-C4CF342E230D}"/>
              </a:ext>
            </a:extLst>
          </p:cNvPr>
          <p:cNvSpPr>
            <a:spLocks noGrp="1"/>
          </p:cNvSpPr>
          <p:nvPr>
            <p:ph type="subTitle" idx="1"/>
          </p:nvPr>
        </p:nvSpPr>
        <p:spPr>
          <a:xfrm>
            <a:off x="507659" y="5182962"/>
            <a:ext cx="15229570" cy="932210"/>
          </a:xfrm>
        </p:spPr>
        <p:txBody>
          <a:bodyPr anchor="ctr"/>
          <a:lstStyle/>
          <a:p>
            <a:r>
              <a:rPr lang="en-US" sz="3200" dirty="0"/>
              <a:t>ACM SIGKDD Conference on Knowledge Discovery and Data Mining 202</a:t>
            </a:r>
            <a:r>
              <a:rPr lang="en-US" altLang="zh-CN" sz="3200" dirty="0"/>
              <a:t>3</a:t>
            </a:r>
            <a:endParaRPr lang="en-US" sz="3200" dirty="0"/>
          </a:p>
        </p:txBody>
      </p:sp>
      <p:sp>
        <p:nvSpPr>
          <p:cNvPr id="10" name="Text Placeholder 9">
            <a:extLst>
              <a:ext uri="{FF2B5EF4-FFF2-40B4-BE49-F238E27FC236}">
                <a16:creationId xmlns:a16="http://schemas.microsoft.com/office/drawing/2014/main" id="{1022109F-EB4B-42DA-2B30-76A6D47997C2}"/>
              </a:ext>
            </a:extLst>
          </p:cNvPr>
          <p:cNvSpPr>
            <a:spLocks noGrp="1"/>
          </p:cNvSpPr>
          <p:nvPr>
            <p:ph type="body" sz="quarter" idx="13"/>
          </p:nvPr>
        </p:nvSpPr>
        <p:spPr>
          <a:xfrm>
            <a:off x="1721644" y="6525551"/>
            <a:ext cx="12801600" cy="394612"/>
          </a:xfrm>
        </p:spPr>
        <p:txBody>
          <a:bodyPr/>
          <a:lstStyle/>
          <a:p>
            <a:r>
              <a:rPr lang="en-US" altLang="zh-CN" sz="3200" b="1" dirty="0">
                <a:solidFill>
                  <a:schemeClr val="tx1"/>
                </a:solidFill>
              </a:rPr>
              <a:t>Gang</a:t>
            </a:r>
            <a:r>
              <a:rPr lang="zh-CN" altLang="en-US" sz="3200" b="1" dirty="0">
                <a:solidFill>
                  <a:schemeClr val="tx1"/>
                </a:solidFill>
              </a:rPr>
              <a:t> </a:t>
            </a:r>
            <a:r>
              <a:rPr lang="en-US" altLang="zh-CN" sz="3200" b="1" dirty="0">
                <a:solidFill>
                  <a:schemeClr val="tx1"/>
                </a:solidFill>
              </a:rPr>
              <a:t>Liu</a:t>
            </a:r>
            <a:r>
              <a:rPr lang="en-US" sz="3200" dirty="0">
                <a:solidFill>
                  <a:schemeClr val="tx1"/>
                </a:solidFill>
              </a:rPr>
              <a:t>, Tong Zhao, </a:t>
            </a:r>
            <a:r>
              <a:rPr lang="en-US" altLang="zh-CN" sz="3200" dirty="0">
                <a:solidFill>
                  <a:schemeClr val="tx1"/>
                </a:solidFill>
              </a:rPr>
              <a:t>Eric</a:t>
            </a:r>
            <a:r>
              <a:rPr lang="zh-CN" altLang="en-US" sz="3200" dirty="0">
                <a:solidFill>
                  <a:schemeClr val="tx1"/>
                </a:solidFill>
              </a:rPr>
              <a:t> </a:t>
            </a:r>
            <a:r>
              <a:rPr lang="en-US" altLang="zh-CN" sz="3200" dirty="0" err="1">
                <a:solidFill>
                  <a:schemeClr val="tx1"/>
                </a:solidFill>
              </a:rPr>
              <a:t>Inae</a:t>
            </a:r>
            <a:r>
              <a:rPr lang="en-US" sz="3200" dirty="0">
                <a:solidFill>
                  <a:schemeClr val="tx1"/>
                </a:solidFill>
              </a:rPr>
              <a:t>, </a:t>
            </a:r>
            <a:r>
              <a:rPr lang="en-US" sz="3200" dirty="0" err="1">
                <a:solidFill>
                  <a:schemeClr val="tx1"/>
                </a:solidFill>
              </a:rPr>
              <a:t>Tengfei</a:t>
            </a:r>
            <a:r>
              <a:rPr lang="en-US" sz="3200" dirty="0">
                <a:solidFill>
                  <a:schemeClr val="tx1"/>
                </a:solidFill>
              </a:rPr>
              <a:t> Luo, Meng Jiang</a:t>
            </a:r>
          </a:p>
        </p:txBody>
      </p:sp>
      <p:sp>
        <p:nvSpPr>
          <p:cNvPr id="2" name="TextBox 1">
            <a:extLst>
              <a:ext uri="{FF2B5EF4-FFF2-40B4-BE49-F238E27FC236}">
                <a16:creationId xmlns:a16="http://schemas.microsoft.com/office/drawing/2014/main" id="{F57DC5DF-AB76-8FC9-A5F9-E53053D8ACA5}"/>
              </a:ext>
            </a:extLst>
          </p:cNvPr>
          <p:cNvSpPr txBox="1"/>
          <p:nvPr/>
        </p:nvSpPr>
        <p:spPr>
          <a:xfrm>
            <a:off x="13354493" y="0"/>
            <a:ext cx="2905245" cy="538609"/>
          </a:xfrm>
          <a:prstGeom prst="rect">
            <a:avLst/>
          </a:prstGeom>
          <a:noFill/>
        </p:spPr>
        <p:txBody>
          <a:bodyPr wrap="square">
            <a:spAutoFit/>
          </a:bodyPr>
          <a:lstStyle/>
          <a:p>
            <a:r>
              <a:rPr lang="en-US" altLang="zh-CN" b="1" dirty="0">
                <a:solidFill>
                  <a:schemeClr val="bg1"/>
                </a:solidFill>
                <a:latin typeface="Times New Roman" panose="02020603050405020304" pitchFamily="18" charset="0"/>
                <a:cs typeface="Times New Roman" panose="02020603050405020304" pitchFamily="18" charset="0"/>
              </a:rPr>
              <a:t>Long</a:t>
            </a:r>
            <a:r>
              <a:rPr lang="zh-CN" altLang="en-US" b="1"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Beach,</a:t>
            </a:r>
            <a:r>
              <a:rPr lang="zh-CN" altLang="en-US" b="1"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CA</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A21F3E-EA21-2005-4B6A-D5643034B1DB}"/>
              </a:ext>
            </a:extLst>
          </p:cNvPr>
          <p:cNvSpPr>
            <a:spLocks noGrp="1"/>
          </p:cNvSpPr>
          <p:nvPr>
            <p:ph type="sldNum" sz="quarter" idx="15"/>
          </p:nvPr>
        </p:nvSpPr>
        <p:spPr/>
        <p:txBody>
          <a:bodyPr/>
          <a:lstStyle/>
          <a:p>
            <a:pPr>
              <a:defRPr/>
            </a:pPr>
            <a:fld id="{8180445D-34FB-174A-9FD4-7742686F2007}" type="slidenum">
              <a:rPr lang="en-US" smtClean="0"/>
              <a:pPr>
                <a:defRPr/>
              </a:pPr>
              <a:t>21</a:t>
            </a:fld>
            <a:endParaRPr lang="en-US"/>
          </a:p>
        </p:txBody>
      </p:sp>
    </p:spTree>
    <p:extLst>
      <p:ext uri="{BB962C8B-B14F-4D97-AF65-F5344CB8AC3E}">
        <p14:creationId xmlns:p14="http://schemas.microsoft.com/office/powerpoint/2010/main" val="1191534601"/>
      </p:ext>
    </p:extLst>
  </p:cSld>
  <p:clrMapOvr>
    <a:masterClrMapping/>
  </p:clrMapOvr>
  <mc:AlternateContent xmlns:mc="http://schemas.openxmlformats.org/markup-compatibility/2006" xmlns:p14="http://schemas.microsoft.com/office/powerpoint/2010/main">
    <mc:Choice Requires="p14">
      <p:transition p14:dur="400">
        <p:split orient="vert"/>
      </p:transition>
    </mc:Choice>
    <mc:Fallback xmlns="">
      <p:transition>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Minorities</a:t>
            </a:r>
            <a:r>
              <a:rPr lang="zh-CN" altLang="en-US" dirty="0">
                <a:solidFill>
                  <a:schemeClr val="bg2">
                    <a:lumMod val="10000"/>
                  </a:schemeClr>
                </a:solidFill>
              </a:rPr>
              <a:t> </a:t>
            </a:r>
            <a:r>
              <a:rPr lang="en-US" altLang="zh-CN" dirty="0">
                <a:solidFill>
                  <a:schemeClr val="bg2">
                    <a:lumMod val="10000"/>
                  </a:schemeClr>
                </a:solidFill>
              </a:rPr>
              <a:t>Matter!</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Imbalanced</a:t>
            </a:r>
            <a:r>
              <a:rPr lang="zh-CN" altLang="en-US" dirty="0"/>
              <a:t> </a:t>
            </a:r>
            <a:r>
              <a:rPr lang="en-US" altLang="zh-CN" dirty="0"/>
              <a:t>Label</a:t>
            </a:r>
            <a:r>
              <a:rPr lang="zh-CN" altLang="en-US" dirty="0"/>
              <a:t> </a:t>
            </a:r>
            <a:r>
              <a:rPr lang="en-US" altLang="zh-CN" dirty="0"/>
              <a:t>Distribution</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22</a:t>
            </a:fld>
            <a:endParaRPr lang="en-US"/>
          </a:p>
        </p:txBody>
      </p:sp>
      <p:pic>
        <p:nvPicPr>
          <p:cNvPr id="5" name="Picture 4">
            <a:extLst>
              <a:ext uri="{FF2B5EF4-FFF2-40B4-BE49-F238E27FC236}">
                <a16:creationId xmlns:a16="http://schemas.microsoft.com/office/drawing/2014/main" id="{0F873516-F72A-4AAC-1E98-95E75A478305}"/>
              </a:ext>
            </a:extLst>
          </p:cNvPr>
          <p:cNvPicPr>
            <a:picLocks noChangeAspect="1"/>
          </p:cNvPicPr>
          <p:nvPr/>
        </p:nvPicPr>
        <p:blipFill>
          <a:blip r:embed="rId2"/>
          <a:stretch>
            <a:fillRect/>
          </a:stretch>
        </p:blipFill>
        <p:spPr>
          <a:xfrm>
            <a:off x="1621881" y="3039928"/>
            <a:ext cx="5423281" cy="3700259"/>
          </a:xfrm>
          <a:prstGeom prst="rect">
            <a:avLst/>
          </a:prstGeom>
        </p:spPr>
      </p:pic>
      <p:pic>
        <p:nvPicPr>
          <p:cNvPr id="6" name="Picture 5">
            <a:extLst>
              <a:ext uri="{FF2B5EF4-FFF2-40B4-BE49-F238E27FC236}">
                <a16:creationId xmlns:a16="http://schemas.microsoft.com/office/drawing/2014/main" id="{BFF123E8-A10D-4861-062B-02F583C51B6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bright="40000" contrast="40000"/>
                    </a14:imgEffect>
                  </a14:imgLayer>
                </a14:imgProps>
              </a:ext>
            </a:extLst>
          </a:blip>
          <a:stretch>
            <a:fillRect/>
          </a:stretch>
        </p:blipFill>
        <p:spPr>
          <a:xfrm>
            <a:off x="7045162" y="2321471"/>
            <a:ext cx="5946727" cy="5556195"/>
          </a:xfrm>
          <a:prstGeom prst="rect">
            <a:avLst/>
          </a:prstGeom>
        </p:spPr>
      </p:pic>
      <p:sp>
        <p:nvSpPr>
          <p:cNvPr id="9" name="TextBox 8">
            <a:extLst>
              <a:ext uri="{FF2B5EF4-FFF2-40B4-BE49-F238E27FC236}">
                <a16:creationId xmlns:a16="http://schemas.microsoft.com/office/drawing/2014/main" id="{78D551DB-F706-197B-5C56-23307E2E212D}"/>
              </a:ext>
            </a:extLst>
          </p:cNvPr>
          <p:cNvSpPr txBox="1"/>
          <p:nvPr/>
        </p:nvSpPr>
        <p:spPr>
          <a:xfrm rot="16200000">
            <a:off x="6446513" y="60203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Selectivity</a:t>
            </a:r>
            <a:endParaRPr lang="en-US" dirty="0">
              <a:solidFill>
                <a:schemeClr val="tx1">
                  <a:lumMod val="75000"/>
                </a:schemeClr>
              </a:solidFill>
            </a:endParaRPr>
          </a:p>
        </p:txBody>
      </p:sp>
      <p:sp>
        <p:nvSpPr>
          <p:cNvPr id="10" name="TextBox 9">
            <a:extLst>
              <a:ext uri="{FF2B5EF4-FFF2-40B4-BE49-F238E27FC236}">
                <a16:creationId xmlns:a16="http://schemas.microsoft.com/office/drawing/2014/main" id="{D84786BC-E825-49C9-90F2-D30039BAC487}"/>
              </a:ext>
            </a:extLst>
          </p:cNvPr>
          <p:cNvSpPr txBox="1"/>
          <p:nvPr/>
        </p:nvSpPr>
        <p:spPr>
          <a:xfrm>
            <a:off x="3151172" y="6704240"/>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Selectivity</a:t>
            </a:r>
            <a:endParaRPr lang="en-US" dirty="0">
              <a:solidFill>
                <a:schemeClr val="tx1">
                  <a:lumMod val="75000"/>
                </a:schemeClr>
              </a:solidFill>
            </a:endParaRPr>
          </a:p>
        </p:txBody>
      </p:sp>
      <p:sp>
        <p:nvSpPr>
          <p:cNvPr id="11" name="Rectangle 10">
            <a:extLst>
              <a:ext uri="{FF2B5EF4-FFF2-40B4-BE49-F238E27FC236}">
                <a16:creationId xmlns:a16="http://schemas.microsoft.com/office/drawing/2014/main" id="{C8248CBF-A14F-C766-7FC6-E6D97D4207D9}"/>
              </a:ext>
            </a:extLst>
          </p:cNvPr>
          <p:cNvSpPr/>
          <p:nvPr/>
        </p:nvSpPr>
        <p:spPr>
          <a:xfrm>
            <a:off x="8261155" y="6307429"/>
            <a:ext cx="4588329" cy="432758"/>
          </a:xfrm>
          <a:prstGeom prst="rect">
            <a:avLst/>
          </a:prstGeom>
          <a:solidFill>
            <a:srgbClr val="0070C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B95401D7-3D7C-448D-D38B-C7093CDDCA30}"/>
              </a:ext>
            </a:extLst>
          </p:cNvPr>
          <p:cNvSpPr/>
          <p:nvPr/>
        </p:nvSpPr>
        <p:spPr>
          <a:xfrm>
            <a:off x="8227324" y="5099567"/>
            <a:ext cx="3509239" cy="676789"/>
          </a:xfrm>
          <a:prstGeom prst="rect">
            <a:avLst/>
          </a:prstGeom>
          <a:solidFill>
            <a:srgbClr val="0070C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4" name="Straight Arrow Connector 13">
            <a:extLst>
              <a:ext uri="{FF2B5EF4-FFF2-40B4-BE49-F238E27FC236}">
                <a16:creationId xmlns:a16="http://schemas.microsoft.com/office/drawing/2014/main" id="{35EC202E-A05D-599C-1E6D-86E6F184D9D5}"/>
              </a:ext>
            </a:extLst>
          </p:cNvPr>
          <p:cNvCxnSpPr>
            <a:cxnSpLocks/>
          </p:cNvCxnSpPr>
          <p:nvPr/>
        </p:nvCxnSpPr>
        <p:spPr>
          <a:xfrm flipH="1" flipV="1">
            <a:off x="3434773" y="5471234"/>
            <a:ext cx="8301790" cy="1008202"/>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7F14963-2FEA-2FB2-8D65-F837B8F54547}"/>
              </a:ext>
            </a:extLst>
          </p:cNvPr>
          <p:cNvCxnSpPr>
            <a:cxnSpLocks/>
          </p:cNvCxnSpPr>
          <p:nvPr/>
        </p:nvCxnSpPr>
        <p:spPr>
          <a:xfrm flipH="1" flipV="1">
            <a:off x="4793016" y="3745709"/>
            <a:ext cx="5188927" cy="1594576"/>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12-Point Star 17">
            <a:extLst>
              <a:ext uri="{FF2B5EF4-FFF2-40B4-BE49-F238E27FC236}">
                <a16:creationId xmlns:a16="http://schemas.microsoft.com/office/drawing/2014/main" id="{70B93D51-81FA-D833-8EAC-FD281B824189}"/>
              </a:ext>
            </a:extLst>
          </p:cNvPr>
          <p:cNvSpPr>
            <a:spLocks noChangeAspect="1"/>
          </p:cNvSpPr>
          <p:nvPr/>
        </p:nvSpPr>
        <p:spPr>
          <a:xfrm>
            <a:off x="12392284" y="2500173"/>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4794050E-B146-0CE6-714F-FD969D087DAA}"/>
              </a:ext>
            </a:extLst>
          </p:cNvPr>
          <p:cNvSpPr txBox="1"/>
          <p:nvPr/>
        </p:nvSpPr>
        <p:spPr>
          <a:xfrm>
            <a:off x="9043289" y="2637067"/>
            <a:ext cx="3348994" cy="47705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sp>
        <p:nvSpPr>
          <p:cNvPr id="20" name="Rectangle 19">
            <a:extLst>
              <a:ext uri="{FF2B5EF4-FFF2-40B4-BE49-F238E27FC236}">
                <a16:creationId xmlns:a16="http://schemas.microsoft.com/office/drawing/2014/main" id="{5645090D-2C23-04C3-9E14-7AFCD29FEA99}"/>
              </a:ext>
            </a:extLst>
          </p:cNvPr>
          <p:cNvSpPr/>
          <p:nvPr/>
        </p:nvSpPr>
        <p:spPr>
          <a:xfrm>
            <a:off x="5799568" y="6058742"/>
            <a:ext cx="673425" cy="355176"/>
          </a:xfrm>
          <a:prstGeom prst="rect">
            <a:avLst/>
          </a:prstGeom>
          <a:solidFill>
            <a:srgbClr val="FFFF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1" name="Straight Arrow Connector 20">
            <a:extLst>
              <a:ext uri="{FF2B5EF4-FFF2-40B4-BE49-F238E27FC236}">
                <a16:creationId xmlns:a16="http://schemas.microsoft.com/office/drawing/2014/main" id="{1EF40E2F-BEED-24D1-F238-DD37EF6EF88F}"/>
              </a:ext>
            </a:extLst>
          </p:cNvPr>
          <p:cNvCxnSpPr>
            <a:cxnSpLocks/>
          </p:cNvCxnSpPr>
          <p:nvPr/>
        </p:nvCxnSpPr>
        <p:spPr>
          <a:xfrm flipH="1">
            <a:off x="6160173" y="3005926"/>
            <a:ext cx="2883116" cy="3170554"/>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A52615D9-4C58-49BE-8732-50231B4ACD1B}"/>
              </a:ext>
            </a:extLst>
          </p:cNvPr>
          <p:cNvSpPr txBox="1"/>
          <p:nvPr/>
        </p:nvSpPr>
        <p:spPr>
          <a:xfrm>
            <a:off x="292166" y="7894341"/>
            <a:ext cx="15771755" cy="584775"/>
          </a:xfrm>
          <a:prstGeom prst="rect">
            <a:avLst/>
          </a:prstGeom>
          <a:noFill/>
        </p:spPr>
        <p:txBody>
          <a:bodyPr wrap="square">
            <a:spAutoFit/>
          </a:bodyPr>
          <a:lstStyle/>
          <a:p>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1.2M</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graphs,</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GNNs</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balanced</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how?</a:t>
            </a:r>
          </a:p>
        </p:txBody>
      </p:sp>
      <p:sp>
        <p:nvSpPr>
          <p:cNvPr id="26" name="TextBox 25">
            <a:extLst>
              <a:ext uri="{FF2B5EF4-FFF2-40B4-BE49-F238E27FC236}">
                <a16:creationId xmlns:a16="http://schemas.microsoft.com/office/drawing/2014/main" id="{75406CFF-22BF-E752-4AC7-8DBBA0BEDD7F}"/>
              </a:ext>
            </a:extLst>
          </p:cNvPr>
          <p:cNvSpPr txBox="1"/>
          <p:nvPr/>
        </p:nvSpPr>
        <p:spPr>
          <a:xfrm>
            <a:off x="13208467" y="5336700"/>
            <a:ext cx="2506991" cy="1077218"/>
          </a:xfrm>
          <a:prstGeom prst="rect">
            <a:avLst/>
          </a:prstGeom>
          <a:noFill/>
          <a:ln>
            <a:noFill/>
          </a:ln>
        </p:spPr>
        <p:txBody>
          <a:bodyPr wrap="square">
            <a:spAutoFit/>
          </a:bodyPr>
          <a:lstStyle/>
          <a:p>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labelled</a:t>
            </a:r>
            <a:r>
              <a:rPr lang="zh-CN" altLang="en-US"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graphs</a:t>
            </a:r>
            <a:endParaRPr lang="en-US" dirty="0"/>
          </a:p>
        </p:txBody>
      </p:sp>
    </p:spTree>
    <p:extLst>
      <p:ext uri="{BB962C8B-B14F-4D97-AF65-F5344CB8AC3E}">
        <p14:creationId xmlns:p14="http://schemas.microsoft.com/office/powerpoint/2010/main" val="3509074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wipe(left)">
                                      <p:cBhvr>
                                        <p:cTn id="27" dur="3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1:</a:t>
            </a:r>
            <a:r>
              <a:rPr lang="zh-CN" altLang="en-US" sz="4400" dirty="0"/>
              <a:t> </a:t>
            </a:r>
            <a:r>
              <a:rPr lang="en-US" altLang="zh-CN" sz="4400" dirty="0"/>
              <a:t>Self-Training</a:t>
            </a:r>
            <a:r>
              <a:rPr lang="zh-CN" altLang="en-US" sz="4400" dirty="0"/>
              <a:t> </a:t>
            </a:r>
            <a:r>
              <a:rPr lang="en-US" altLang="zh-CN" sz="4400" dirty="0"/>
              <a:t>for</a:t>
            </a:r>
            <a:r>
              <a:rPr lang="zh-CN" altLang="en-US" sz="4400" dirty="0"/>
              <a:t> </a:t>
            </a:r>
            <a:r>
              <a:rPr lang="en-US" altLang="zh-CN" sz="4400" dirty="0"/>
              <a:t>Imbalanced</a:t>
            </a:r>
            <a:r>
              <a:rPr lang="zh-CN" altLang="en-US" sz="4400" dirty="0"/>
              <a:t> </a:t>
            </a:r>
            <a:r>
              <a:rPr lang="en-US" altLang="zh-CN" sz="4400" dirty="0"/>
              <a:t>Learning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23</a:t>
            </a:fld>
            <a:endParaRPr lang="en-US"/>
          </a:p>
        </p:txBody>
      </p:sp>
      <p:grpSp>
        <p:nvGrpSpPr>
          <p:cNvPr id="134" name="Group 133">
            <a:extLst>
              <a:ext uri="{FF2B5EF4-FFF2-40B4-BE49-F238E27FC236}">
                <a16:creationId xmlns:a16="http://schemas.microsoft.com/office/drawing/2014/main" id="{030F28CC-4FE0-6974-283E-95DBE9794F46}"/>
              </a:ext>
            </a:extLst>
          </p:cNvPr>
          <p:cNvGrpSpPr/>
          <p:nvPr/>
        </p:nvGrpSpPr>
        <p:grpSpPr>
          <a:xfrm>
            <a:off x="1995153" y="3476469"/>
            <a:ext cx="12839689" cy="2170358"/>
            <a:chOff x="1404603" y="3552669"/>
            <a:chExt cx="12839689" cy="2170358"/>
          </a:xfrm>
        </p:grpSpPr>
        <p:sp>
          <p:nvSpPr>
            <p:cNvPr id="62" name="Can 61">
              <a:extLst>
                <a:ext uri="{FF2B5EF4-FFF2-40B4-BE49-F238E27FC236}">
                  <a16:creationId xmlns:a16="http://schemas.microsoft.com/office/drawing/2014/main" id="{0BD8443D-86B6-28D3-2B45-20A5C3966849}"/>
                </a:ext>
              </a:extLst>
            </p:cNvPr>
            <p:cNvSpPr>
              <a:spLocks noChangeAspect="1"/>
            </p:cNvSpPr>
            <p:nvPr/>
          </p:nvSpPr>
          <p:spPr>
            <a:xfrm>
              <a:off x="1404603" y="3894227"/>
              <a:ext cx="1690281" cy="182880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EB5B5-C04F-2257-1BF3-93FAF25E542A}"/>
                    </a:ext>
                  </a:extLst>
                </p:cNvPr>
                <p:cNvSpPr txBox="1"/>
                <p:nvPr/>
              </p:nvSpPr>
              <p:spPr>
                <a:xfrm>
                  <a:off x="4074359" y="3686786"/>
                  <a:ext cx="93159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𝐺</m:t>
                        </m:r>
                      </m:oMath>
                    </m:oMathPara>
                  </a14:m>
                  <a:endParaRPr lang="en-US" sz="3200" dirty="0"/>
                </a:p>
              </p:txBody>
            </p:sp>
          </mc:Choice>
          <mc:Fallback xmlns="">
            <p:sp>
              <p:nvSpPr>
                <p:cNvPr id="64" name="TextBox 63">
                  <a:extLst>
                    <a:ext uri="{FF2B5EF4-FFF2-40B4-BE49-F238E27FC236}">
                      <a16:creationId xmlns:a16="http://schemas.microsoft.com/office/drawing/2014/main" id="{4E0EB5B5-C04F-2257-1BF3-93FAF25E542A}"/>
                    </a:ext>
                  </a:extLst>
                </p:cNvPr>
                <p:cNvSpPr txBox="1">
                  <a:spLocks noRot="1" noChangeAspect="1" noMove="1" noResize="1" noEditPoints="1" noAdjustHandles="1" noChangeArrowheads="1" noChangeShapeType="1" noTextEdit="1"/>
                </p:cNvSpPr>
                <p:nvPr/>
              </p:nvSpPr>
              <p:spPr>
                <a:xfrm>
                  <a:off x="4074359" y="3686786"/>
                  <a:ext cx="931596" cy="584775"/>
                </a:xfrm>
                <a:prstGeom prst="rect">
                  <a:avLst/>
                </a:prstGeom>
                <a:blipFill>
                  <a:blip r:embed="rId3"/>
                  <a:stretch>
                    <a:fillRect/>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BBB2718B-5929-35C4-E7E5-4F27C51CFD08}"/>
                </a:ext>
              </a:extLst>
            </p:cNvPr>
            <p:cNvCxnSpPr>
              <a:cxnSpLocks/>
            </p:cNvCxnSpPr>
            <p:nvPr/>
          </p:nvCxnSpPr>
          <p:spPr>
            <a:xfrm>
              <a:off x="4813870" y="3967608"/>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10D9B21-0B31-CA21-F8E1-A015440C82ED}"/>
                    </a:ext>
                  </a:extLst>
                </p:cNvPr>
                <p:cNvSpPr txBox="1"/>
                <p:nvPr/>
              </p:nvSpPr>
              <p:spPr>
                <a:xfrm>
                  <a:off x="9242998" y="3640355"/>
                  <a:ext cx="140560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𝑦</m:t>
                        </m:r>
                        <m:r>
                          <a:rPr lang="en-US" altLang="zh-CN" sz="32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t>
                        </m:r>
                        <m:r>
                          <a:rPr lang="en-US" altLang="zh-CN" sz="32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oMath>
                    </m:oMathPara>
                  </a14:m>
                  <a:endParaRPr lang="en-US" dirty="0"/>
                </a:p>
              </p:txBody>
            </p:sp>
          </mc:Choice>
          <mc:Fallback xmlns="">
            <p:sp>
              <p:nvSpPr>
                <p:cNvPr id="78" name="TextBox 77">
                  <a:extLst>
                    <a:ext uri="{FF2B5EF4-FFF2-40B4-BE49-F238E27FC236}">
                      <a16:creationId xmlns:a16="http://schemas.microsoft.com/office/drawing/2014/main" id="{E10D9B21-0B31-CA21-F8E1-A015440C82ED}"/>
                    </a:ext>
                  </a:extLst>
                </p:cNvPr>
                <p:cNvSpPr txBox="1">
                  <a:spLocks noRot="1" noChangeAspect="1" noMove="1" noResize="1" noEditPoints="1" noAdjustHandles="1" noChangeArrowheads="1" noChangeShapeType="1" noTextEdit="1"/>
                </p:cNvSpPr>
                <p:nvPr/>
              </p:nvSpPr>
              <p:spPr>
                <a:xfrm>
                  <a:off x="9242998" y="3640355"/>
                  <a:ext cx="1405601" cy="584775"/>
                </a:xfrm>
                <a:prstGeom prst="rect">
                  <a:avLst/>
                </a:prstGeom>
                <a:blipFill>
                  <a:blip r:embed="rId4"/>
                  <a:stretch>
                    <a:fillRect l="-2679" r="-1786" b="-12766"/>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CC5E83C6-319A-AD83-887A-5380D1E4C8D5}"/>
                </a:ext>
              </a:extLst>
            </p:cNvPr>
            <p:cNvCxnSpPr>
              <a:cxnSpLocks/>
            </p:cNvCxnSpPr>
            <p:nvPr/>
          </p:nvCxnSpPr>
          <p:spPr>
            <a:xfrm flipV="1">
              <a:off x="8565948" y="3967608"/>
              <a:ext cx="6965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16AE243-F2D4-4459-CB46-18FF178452AE}"/>
                </a:ext>
              </a:extLst>
            </p:cNvPr>
            <p:cNvSpPr txBox="1"/>
            <p:nvPr/>
          </p:nvSpPr>
          <p:spPr>
            <a:xfrm>
              <a:off x="1731014" y="4682532"/>
              <a:ext cx="1193265"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1.2M</a:t>
              </a:r>
              <a:endParaRPr lang="en-US" dirty="0"/>
            </a:p>
          </p:txBody>
        </p:sp>
        <p:pic>
          <p:nvPicPr>
            <p:cNvPr id="93" name="Picture 92">
              <a:extLst>
                <a:ext uri="{FF2B5EF4-FFF2-40B4-BE49-F238E27FC236}">
                  <a16:creationId xmlns:a16="http://schemas.microsoft.com/office/drawing/2014/main" id="{D01596AD-4B67-2358-8540-78A75900EF53}"/>
                </a:ext>
              </a:extLst>
            </p:cNvPr>
            <p:cNvPicPr>
              <a:picLocks noChangeAspect="1"/>
            </p:cNvPicPr>
            <p:nvPr/>
          </p:nvPicPr>
          <p:blipFill>
            <a:blip r:embed="rId5"/>
            <a:stretch>
              <a:fillRect/>
            </a:stretch>
          </p:blipFill>
          <p:spPr>
            <a:xfrm>
              <a:off x="11501092" y="3746700"/>
              <a:ext cx="2743200" cy="1871663"/>
            </a:xfrm>
            <a:prstGeom prst="rect">
              <a:avLst/>
            </a:prstGeom>
          </p:spPr>
        </p:pic>
        <p:sp>
          <p:nvSpPr>
            <p:cNvPr id="94" name="Right Arrow 93">
              <a:extLst>
                <a:ext uri="{FF2B5EF4-FFF2-40B4-BE49-F238E27FC236}">
                  <a16:creationId xmlns:a16="http://schemas.microsoft.com/office/drawing/2014/main" id="{8887E8B8-7344-845A-BAB0-3680292C772B}"/>
                </a:ext>
              </a:extLst>
            </p:cNvPr>
            <p:cNvSpPr/>
            <p:nvPr/>
          </p:nvSpPr>
          <p:spPr>
            <a:xfrm>
              <a:off x="10812372" y="4935938"/>
              <a:ext cx="540522" cy="468609"/>
            </a:xfrm>
            <a:prstGeom prst="rightArrow">
              <a:avLst/>
            </a:prstGeom>
            <a:solidFill>
              <a:schemeClr val="bg2"/>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37611BCE-4B55-9944-D028-D1D398A07636}"/>
                    </a:ext>
                  </a:extLst>
                </p:cNvPr>
                <p:cNvSpPr txBox="1"/>
                <p:nvPr/>
              </p:nvSpPr>
              <p:spPr>
                <a:xfrm>
                  <a:off x="4747721" y="4790267"/>
                  <a:ext cx="5988238" cy="763029"/>
                </a:xfrm>
                <a:prstGeom prst="rect">
                  <a:avLst/>
                </a:prstGeom>
                <a:noFill/>
              </p:spPr>
              <p:txBody>
                <a:bodyPr wrap="square">
                  <a:spAutoFit/>
                </a:bodyPr>
                <a:lstStyle/>
                <a:p>
                  <a:r>
                    <a:rPr lang="en-US" altLang="zh-CN" sz="2800" dirty="0">
                      <a:solidFill>
                        <a:schemeClr val="bg2">
                          <a:lumMod val="10000"/>
                        </a:schemeClr>
                      </a:solidFill>
                      <a:latin typeface="Arial" panose="020B0604020202020204" pitchFamily="34" charset="0"/>
                      <a:cs typeface="Arial" panose="020B0604020202020204" pitchFamily="34" charset="0"/>
                    </a:rPr>
                    <a:t>Confidence:</a:t>
                  </a:r>
                  <a:r>
                    <a:rPr lang="en-US" altLang="zh-CN" sz="2800" b="0" dirty="0">
                      <a:solidFill>
                        <a:schemeClr val="bg2">
                          <a:lumMod val="10000"/>
                        </a:schemeClr>
                      </a:solidFill>
                      <a:ea typeface="Cambria Math" panose="02040503050406030204" pitchFamily="18" charset="0"/>
                      <a:cs typeface="Arial" panose="020B0604020202020204" pitchFamily="34" charset="0"/>
                    </a:rPr>
                    <a:t> </a:t>
                  </a:r>
                  <a14:m>
                    <m:oMath xmlns:m="http://schemas.openxmlformats.org/officeDocument/2006/math">
                      <m:r>
                        <m:rPr>
                          <m:sty m:val="p"/>
                        </m:rPr>
                        <a:rPr lang="el-GR"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σ</m:t>
                      </m:r>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=1−</m:t>
                      </m:r>
                      <m:f>
                        <m:fPr>
                          <m:ctrlP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zh-CN" sz="2800" i="1" dirty="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t>
                          </m:r>
                          <m:r>
                            <a:rPr lang="en-US" altLang="zh-CN" sz="2800" i="1" dirty="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num>
                        <m:den>
                          <m:func>
                            <m:funcPr>
                              <m:ctrlP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ltLang="zh-CN" sz="2800" b="0" i="0"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max</m:t>
                              </m:r>
                            </m:fName>
                            <m:e>
                              <m:d>
                                <m:dPr>
                                  <m:ctrlP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ctrlPr>
                                </m:dPr>
                                <m:e>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t>
                                  </m:r>
                                  <m:r>
                                    <a:rPr lang="en-US" altLang="zh-CN" sz="2800" i="1" dirty="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e>
                              </m:d>
                            </m:e>
                          </m:func>
                        </m:den>
                      </m:f>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∈[0,1]</m:t>
                      </m:r>
                    </m:oMath>
                  </a14:m>
                  <a:endParaRPr lang="en-US" sz="2800" dirty="0">
                    <a:solidFill>
                      <a:schemeClr val="bg2">
                        <a:lumMod val="10000"/>
                      </a:schemeClr>
                    </a:solidFill>
                  </a:endParaRPr>
                </a:p>
              </p:txBody>
            </p:sp>
          </mc:Choice>
          <mc:Fallback xmlns="">
            <p:sp>
              <p:nvSpPr>
                <p:cNvPr id="95" name="TextBox 94">
                  <a:extLst>
                    <a:ext uri="{FF2B5EF4-FFF2-40B4-BE49-F238E27FC236}">
                      <a16:creationId xmlns:a16="http://schemas.microsoft.com/office/drawing/2014/main" id="{37611BCE-4B55-9944-D028-D1D398A07636}"/>
                    </a:ext>
                  </a:extLst>
                </p:cNvPr>
                <p:cNvSpPr txBox="1">
                  <a:spLocks noRot="1" noChangeAspect="1" noMove="1" noResize="1" noEditPoints="1" noAdjustHandles="1" noChangeArrowheads="1" noChangeShapeType="1" noTextEdit="1"/>
                </p:cNvSpPr>
                <p:nvPr/>
              </p:nvSpPr>
              <p:spPr>
                <a:xfrm>
                  <a:off x="4747721" y="4790267"/>
                  <a:ext cx="5988238" cy="763029"/>
                </a:xfrm>
                <a:prstGeom prst="rect">
                  <a:avLst/>
                </a:prstGeom>
                <a:blipFill>
                  <a:blip r:embed="rId6"/>
                  <a:stretch>
                    <a:fillRect l="-2119"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ounded Rectangle 104">
                  <a:extLst>
                    <a:ext uri="{FF2B5EF4-FFF2-40B4-BE49-F238E27FC236}">
                      <a16:creationId xmlns:a16="http://schemas.microsoft.com/office/drawing/2014/main" id="{5BA727D9-A599-12E2-E241-7E2EEFC79389}"/>
                    </a:ext>
                  </a:extLst>
                </p:cNvPr>
                <p:cNvSpPr/>
                <p:nvPr/>
              </p:nvSpPr>
              <p:spPr>
                <a:xfrm>
                  <a:off x="5932074" y="3717773"/>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5" name="Rounded Rectangle 104">
                  <a:extLst>
                    <a:ext uri="{FF2B5EF4-FFF2-40B4-BE49-F238E27FC236}">
                      <a16:creationId xmlns:a16="http://schemas.microsoft.com/office/drawing/2014/main" id="{5BA727D9-A599-12E2-E241-7E2EEFC79389}"/>
                    </a:ext>
                  </a:extLst>
                </p:cNvPr>
                <p:cNvSpPr>
                  <a:spLocks noRot="1" noChangeAspect="1" noMove="1" noResize="1" noEditPoints="1" noAdjustHandles="1" noChangeArrowheads="1" noChangeShapeType="1" noTextEdit="1"/>
                </p:cNvSpPr>
                <p:nvPr/>
              </p:nvSpPr>
              <p:spPr>
                <a:xfrm>
                  <a:off x="5932074" y="3717773"/>
                  <a:ext cx="1087530" cy="504458"/>
                </a:xfrm>
                <a:prstGeom prst="roundRect">
                  <a:avLst/>
                </a:prstGeom>
                <a:blipFill>
                  <a:blip r:embed="rId7"/>
                  <a:stretch>
                    <a:fillRect l="-6897" r="-6897"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ounded Rectangle 105">
                  <a:extLst>
                    <a:ext uri="{FF2B5EF4-FFF2-40B4-BE49-F238E27FC236}">
                      <a16:creationId xmlns:a16="http://schemas.microsoft.com/office/drawing/2014/main" id="{6E329ED9-DAC1-4A19-2482-D4E560CA3AAD}"/>
                    </a:ext>
                  </a:extLst>
                </p:cNvPr>
                <p:cNvSpPr/>
                <p:nvPr/>
              </p:nvSpPr>
              <p:spPr>
                <a:xfrm>
                  <a:off x="7478418" y="3717773"/>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6" name="Rounded Rectangle 105">
                  <a:extLst>
                    <a:ext uri="{FF2B5EF4-FFF2-40B4-BE49-F238E27FC236}">
                      <a16:creationId xmlns:a16="http://schemas.microsoft.com/office/drawing/2014/main" id="{6E329ED9-DAC1-4A19-2482-D4E560CA3AAD}"/>
                    </a:ext>
                  </a:extLst>
                </p:cNvPr>
                <p:cNvSpPr>
                  <a:spLocks noRot="1" noChangeAspect="1" noMove="1" noResize="1" noEditPoints="1" noAdjustHandles="1" noChangeArrowheads="1" noChangeShapeType="1" noTextEdit="1"/>
                </p:cNvSpPr>
                <p:nvPr/>
              </p:nvSpPr>
              <p:spPr>
                <a:xfrm>
                  <a:off x="7478418" y="3717773"/>
                  <a:ext cx="1087530" cy="504458"/>
                </a:xfrm>
                <a:prstGeom prst="roundRect">
                  <a:avLst/>
                </a:prstGeom>
                <a:blipFill>
                  <a:blip r:embed="rId8"/>
                  <a:stretch>
                    <a:fillRect l="-8046" r="-6897" b="-7143"/>
                  </a:stretch>
                </a:blipFill>
                <a:ln w="19050">
                  <a:solidFill>
                    <a:schemeClr val="tx1"/>
                  </a:solid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786FF847-2693-CB26-BBEF-82E028041D1E}"/>
                </a:ext>
              </a:extLst>
            </p:cNvPr>
            <p:cNvCxnSpPr>
              <a:cxnSpLocks/>
              <a:endCxn id="106" idx="1"/>
            </p:cNvCxnSpPr>
            <p:nvPr/>
          </p:nvCxnSpPr>
          <p:spPr>
            <a:xfrm>
              <a:off x="7019604" y="3970001"/>
              <a:ext cx="458814"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CDD6A42D-F92E-7EFD-609B-25F36E3FE2BC}"/>
                </a:ext>
              </a:extLst>
            </p:cNvPr>
            <p:cNvSpPr/>
            <p:nvPr/>
          </p:nvSpPr>
          <p:spPr>
            <a:xfrm>
              <a:off x="5676833" y="3552669"/>
              <a:ext cx="3356878" cy="1019331"/>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9DF63704-2A9B-54DB-FE0A-9E217BEBA6B9}"/>
                    </a:ext>
                  </a:extLst>
                </p:cNvPr>
                <p:cNvSpPr txBox="1"/>
                <p:nvPr/>
              </p:nvSpPr>
              <p:spPr>
                <a:xfrm>
                  <a:off x="7480511" y="4217906"/>
                  <a:ext cx="178260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r>
                          <a:rPr lang="en-US" altLang="zh-CN" sz="2000" b="0" i="1" smtClean="0">
                            <a:solidFill>
                              <a:schemeClr val="bg2">
                                <a:lumMod val="10000"/>
                              </a:schemeClr>
                            </a:solidFill>
                            <a:latin typeface="Cambria Math" panose="02040503050406030204" pitchFamily="18" charset="0"/>
                            <a:cs typeface="Arial" panose="020B0604020202020204" pitchFamily="34" charset="0"/>
                          </a:rPr>
                          <m:t>=1,…,</m:t>
                        </m:r>
                        <m:r>
                          <a:rPr lang="en-US" altLang="zh-CN" sz="2000" b="0" i="1" smtClean="0">
                            <a:solidFill>
                              <a:schemeClr val="bg2">
                                <a:lumMod val="10000"/>
                              </a:schemeClr>
                            </a:solidFill>
                            <a:latin typeface="Cambria Math" panose="02040503050406030204" pitchFamily="18" charset="0"/>
                            <a:cs typeface="Arial" panose="020B0604020202020204" pitchFamily="34" charset="0"/>
                          </a:rPr>
                          <m:t>𝑛</m:t>
                        </m:r>
                      </m:oMath>
                    </m:oMathPara>
                  </a14:m>
                  <a:endParaRPr lang="en-US" sz="2000" i="1" dirty="0"/>
                </a:p>
              </p:txBody>
            </p:sp>
          </mc:Choice>
          <mc:Fallback xmlns="">
            <p:sp>
              <p:nvSpPr>
                <p:cNvPr id="109" name="TextBox 108">
                  <a:extLst>
                    <a:ext uri="{FF2B5EF4-FFF2-40B4-BE49-F238E27FC236}">
                      <a16:creationId xmlns:a16="http://schemas.microsoft.com/office/drawing/2014/main" id="{9DF63704-2A9B-54DB-FE0A-9E217BEBA6B9}"/>
                    </a:ext>
                  </a:extLst>
                </p:cNvPr>
                <p:cNvSpPr txBox="1">
                  <a:spLocks noRot="1" noChangeAspect="1" noMove="1" noResize="1" noEditPoints="1" noAdjustHandles="1" noChangeArrowheads="1" noChangeShapeType="1" noTextEdit="1"/>
                </p:cNvSpPr>
                <p:nvPr/>
              </p:nvSpPr>
              <p:spPr>
                <a:xfrm>
                  <a:off x="7480511" y="4217906"/>
                  <a:ext cx="1782607" cy="400110"/>
                </a:xfrm>
                <a:prstGeom prst="rect">
                  <a:avLst/>
                </a:prstGeom>
                <a:blipFill>
                  <a:blip r:embed="rId9"/>
                  <a:stretch>
                    <a:fillRect/>
                  </a:stretch>
                </a:blipFill>
              </p:spPr>
              <p:txBody>
                <a:bodyPr/>
                <a:lstStyle/>
                <a:p>
                  <a:r>
                    <a:rPr lang="en-US">
                      <a:noFill/>
                    </a:rPr>
                    <a:t> </a:t>
                  </a:r>
                </a:p>
              </p:txBody>
            </p:sp>
          </mc:Fallback>
        </mc:AlternateContent>
      </p:grpSp>
      <p:grpSp>
        <p:nvGrpSpPr>
          <p:cNvPr id="156" name="Group 155">
            <a:extLst>
              <a:ext uri="{FF2B5EF4-FFF2-40B4-BE49-F238E27FC236}">
                <a16:creationId xmlns:a16="http://schemas.microsoft.com/office/drawing/2014/main" id="{2F0BBBE6-2470-8C8D-6F7F-F72DA4B3B4AB}"/>
              </a:ext>
            </a:extLst>
          </p:cNvPr>
          <p:cNvGrpSpPr/>
          <p:nvPr/>
        </p:nvGrpSpPr>
        <p:grpSpPr>
          <a:xfrm>
            <a:off x="985210" y="1736508"/>
            <a:ext cx="8867825" cy="1871663"/>
            <a:chOff x="394660" y="1812708"/>
            <a:chExt cx="8867825" cy="1871663"/>
          </a:xfrm>
        </p:grpSpPr>
        <p:pic>
          <p:nvPicPr>
            <p:cNvPr id="5" name="Picture 4">
              <a:extLst>
                <a:ext uri="{FF2B5EF4-FFF2-40B4-BE49-F238E27FC236}">
                  <a16:creationId xmlns:a16="http://schemas.microsoft.com/office/drawing/2014/main" id="{0F873516-F72A-4AAC-1E98-95E75A478305}"/>
                </a:ext>
              </a:extLst>
            </p:cNvPr>
            <p:cNvPicPr>
              <a:picLocks noChangeAspect="1"/>
            </p:cNvPicPr>
            <p:nvPr/>
          </p:nvPicPr>
          <p:blipFill>
            <a:blip r:embed="rId10"/>
            <a:stretch>
              <a:fillRect/>
            </a:stretch>
          </p:blipFill>
          <p:spPr>
            <a:xfrm>
              <a:off x="394660" y="1812708"/>
              <a:ext cx="2743200" cy="187166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C75D0F-F7E5-B91A-80F2-DB13CE365172}"/>
                    </a:ext>
                  </a:extLst>
                </p:cNvPr>
                <p:cNvSpPr txBox="1"/>
                <p:nvPr/>
              </p:nvSpPr>
              <p:spPr>
                <a:xfrm>
                  <a:off x="3350730" y="2370181"/>
                  <a:ext cx="140560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m:t>
                        </m:r>
                        <m:d>
                          <m:dPr>
                            <m:ctrlPr>
                              <a:rPr lang="en-US" altLang="zh-CN" sz="3200" b="0" i="1" dirty="0" smtClean="0">
                                <a:solidFill>
                                  <a:schemeClr val="bg2">
                                    <a:lumMod val="10000"/>
                                  </a:schemeClr>
                                </a:solidFill>
                                <a:latin typeface="Cambria Math" panose="02040503050406030204" pitchFamily="18" charset="0"/>
                                <a:cs typeface="Arial" panose="020B0604020202020204" pitchFamily="34" charset="0"/>
                              </a:rPr>
                            </m:ctrlPr>
                          </m:dPr>
                          <m:e>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𝐺</m:t>
                            </m:r>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𝑦</m:t>
                            </m:r>
                          </m:e>
                        </m:d>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m:t>
                        </m:r>
                      </m:oMath>
                    </m:oMathPara>
                  </a14:m>
                  <a:endParaRPr lang="en-US" dirty="0"/>
                </a:p>
              </p:txBody>
            </p:sp>
          </mc:Choice>
          <mc:Fallback xmlns="">
            <p:sp>
              <p:nvSpPr>
                <p:cNvPr id="13" name="TextBox 12">
                  <a:extLst>
                    <a:ext uri="{FF2B5EF4-FFF2-40B4-BE49-F238E27FC236}">
                      <a16:creationId xmlns:a16="http://schemas.microsoft.com/office/drawing/2014/main" id="{10C75D0F-F7E5-B91A-80F2-DB13CE365172}"/>
                    </a:ext>
                  </a:extLst>
                </p:cNvPr>
                <p:cNvSpPr txBox="1">
                  <a:spLocks noRot="1" noChangeAspect="1" noMove="1" noResize="1" noEditPoints="1" noAdjustHandles="1" noChangeArrowheads="1" noChangeShapeType="1" noTextEdit="1"/>
                </p:cNvSpPr>
                <p:nvPr/>
              </p:nvSpPr>
              <p:spPr>
                <a:xfrm>
                  <a:off x="3350730" y="2370181"/>
                  <a:ext cx="1405601" cy="584775"/>
                </a:xfrm>
                <a:prstGeom prst="rect">
                  <a:avLst/>
                </a:prstGeom>
                <a:blipFill>
                  <a:blip r:embed="rId11"/>
                  <a:stretch>
                    <a:fillRect l="-7207" r="-13514"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3CEE9C8B-1E99-CD94-D347-F636D4B393F0}"/>
                    </a:ext>
                  </a:extLst>
                </p:cNvPr>
                <p:cNvSpPr/>
                <p:nvPr/>
              </p:nvSpPr>
              <p:spPr>
                <a:xfrm>
                  <a:off x="5931441" y="2418052"/>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2" name="Rounded Rectangle 51">
                  <a:extLst>
                    <a:ext uri="{FF2B5EF4-FFF2-40B4-BE49-F238E27FC236}">
                      <a16:creationId xmlns:a16="http://schemas.microsoft.com/office/drawing/2014/main" id="{3CEE9C8B-1E99-CD94-D347-F636D4B393F0}"/>
                    </a:ext>
                  </a:extLst>
                </p:cNvPr>
                <p:cNvSpPr>
                  <a:spLocks noRot="1" noChangeAspect="1" noMove="1" noResize="1" noEditPoints="1" noAdjustHandles="1" noChangeArrowheads="1" noChangeShapeType="1" noTextEdit="1"/>
                </p:cNvSpPr>
                <p:nvPr/>
              </p:nvSpPr>
              <p:spPr>
                <a:xfrm>
                  <a:off x="5931441" y="2418052"/>
                  <a:ext cx="1087530" cy="504458"/>
                </a:xfrm>
                <a:prstGeom prst="roundRect">
                  <a:avLst/>
                </a:prstGeom>
                <a:blipFill>
                  <a:blip r:embed="rId12"/>
                  <a:stretch>
                    <a:fillRect l="-6897" r="-6897" b="-697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ounded Rectangle 52">
                  <a:extLst>
                    <a:ext uri="{FF2B5EF4-FFF2-40B4-BE49-F238E27FC236}">
                      <a16:creationId xmlns:a16="http://schemas.microsoft.com/office/drawing/2014/main" id="{A7E38740-C9C7-2D25-75AC-0A09D6BF9FD3}"/>
                    </a:ext>
                  </a:extLst>
                </p:cNvPr>
                <p:cNvSpPr/>
                <p:nvPr/>
              </p:nvSpPr>
              <p:spPr>
                <a:xfrm>
                  <a:off x="7477785" y="2418052"/>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Rounded Rectangle 52">
                  <a:extLst>
                    <a:ext uri="{FF2B5EF4-FFF2-40B4-BE49-F238E27FC236}">
                      <a16:creationId xmlns:a16="http://schemas.microsoft.com/office/drawing/2014/main" id="{A7E38740-C9C7-2D25-75AC-0A09D6BF9FD3}"/>
                    </a:ext>
                  </a:extLst>
                </p:cNvPr>
                <p:cNvSpPr>
                  <a:spLocks noRot="1" noChangeAspect="1" noMove="1" noResize="1" noEditPoints="1" noAdjustHandles="1" noChangeArrowheads="1" noChangeShapeType="1" noTextEdit="1"/>
                </p:cNvSpPr>
                <p:nvPr/>
              </p:nvSpPr>
              <p:spPr>
                <a:xfrm>
                  <a:off x="7477785" y="2418052"/>
                  <a:ext cx="1087530" cy="504458"/>
                </a:xfrm>
                <a:prstGeom prst="roundRect">
                  <a:avLst/>
                </a:prstGeom>
                <a:blipFill>
                  <a:blip r:embed="rId13"/>
                  <a:stretch>
                    <a:fillRect l="-8046" r="-6897" b="-6977"/>
                  </a:stretch>
                </a:blipFill>
                <a:ln w="19050">
                  <a:solidFill>
                    <a:schemeClr val="tx1"/>
                  </a:solidFill>
                </a:ln>
              </p:spPr>
              <p:txBody>
                <a:bodyPr/>
                <a:lstStyle/>
                <a:p>
                  <a:r>
                    <a:rPr lang="en-US">
                      <a:noFill/>
                    </a:rPr>
                    <a:t> </a:t>
                  </a:r>
                </a:p>
              </p:txBody>
            </p:sp>
          </mc:Fallback>
        </mc:AlternateContent>
        <p:sp>
          <p:nvSpPr>
            <p:cNvPr id="58" name="Right Arrow 57">
              <a:extLst>
                <a:ext uri="{FF2B5EF4-FFF2-40B4-BE49-F238E27FC236}">
                  <a16:creationId xmlns:a16="http://schemas.microsoft.com/office/drawing/2014/main" id="{DB8B4A73-07FD-8E46-B83D-49E600478A49}"/>
                </a:ext>
              </a:extLst>
            </p:cNvPr>
            <p:cNvSpPr/>
            <p:nvPr/>
          </p:nvSpPr>
          <p:spPr>
            <a:xfrm>
              <a:off x="5013665" y="2437780"/>
              <a:ext cx="540522" cy="468609"/>
            </a:xfrm>
            <a:prstGeom prst="rightArrow">
              <a:avLst/>
            </a:prstGeom>
            <a:solidFill>
              <a:schemeClr val="bg2"/>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59" name="Straight Arrow Connector 58">
              <a:extLst>
                <a:ext uri="{FF2B5EF4-FFF2-40B4-BE49-F238E27FC236}">
                  <a16:creationId xmlns:a16="http://schemas.microsoft.com/office/drawing/2014/main" id="{AA5568A7-4706-CB23-8EF4-652692560F79}"/>
                </a:ext>
              </a:extLst>
            </p:cNvPr>
            <p:cNvCxnSpPr>
              <a:cxnSpLocks/>
              <a:endCxn id="53" idx="1"/>
            </p:cNvCxnSpPr>
            <p:nvPr/>
          </p:nvCxnSpPr>
          <p:spPr>
            <a:xfrm>
              <a:off x="7018971" y="2670280"/>
              <a:ext cx="458814"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4E951F9-95F2-4347-843E-62428FD84649}"/>
                </a:ext>
              </a:extLst>
            </p:cNvPr>
            <p:cNvSpPr txBox="1"/>
            <p:nvPr/>
          </p:nvSpPr>
          <p:spPr>
            <a:xfrm>
              <a:off x="1766260" y="2383169"/>
              <a:ext cx="81373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500</a:t>
              </a:r>
              <a:endParaRPr lang="en-US" dirty="0"/>
            </a:p>
          </p:txBody>
        </p:sp>
        <p:sp>
          <p:nvSpPr>
            <p:cNvPr id="97" name="Rectangle 96">
              <a:extLst>
                <a:ext uri="{FF2B5EF4-FFF2-40B4-BE49-F238E27FC236}">
                  <a16:creationId xmlns:a16="http://schemas.microsoft.com/office/drawing/2014/main" id="{6A37115E-B2E3-FCFA-9BBD-760086D710F6}"/>
                </a:ext>
              </a:extLst>
            </p:cNvPr>
            <p:cNvSpPr/>
            <p:nvPr/>
          </p:nvSpPr>
          <p:spPr>
            <a:xfrm>
              <a:off x="5676200" y="2252948"/>
              <a:ext cx="3356878" cy="1019331"/>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AA5601B-811F-014F-2D04-F0F7D766F321}"/>
                    </a:ext>
                  </a:extLst>
                </p:cNvPr>
                <p:cNvSpPr txBox="1"/>
                <p:nvPr/>
              </p:nvSpPr>
              <p:spPr>
                <a:xfrm>
                  <a:off x="7479878" y="2918185"/>
                  <a:ext cx="178260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r>
                          <a:rPr lang="en-US" altLang="zh-CN" sz="2000" b="0" i="1" smtClean="0">
                            <a:solidFill>
                              <a:schemeClr val="bg2">
                                <a:lumMod val="10000"/>
                              </a:schemeClr>
                            </a:solidFill>
                            <a:latin typeface="Cambria Math" panose="02040503050406030204" pitchFamily="18" charset="0"/>
                            <a:cs typeface="Arial" panose="020B0604020202020204" pitchFamily="34" charset="0"/>
                          </a:rPr>
                          <m:t>=1,…,</m:t>
                        </m:r>
                        <m:r>
                          <a:rPr lang="en-US" altLang="zh-CN" sz="2000" b="0" i="1" smtClean="0">
                            <a:solidFill>
                              <a:schemeClr val="bg2">
                                <a:lumMod val="10000"/>
                              </a:schemeClr>
                            </a:solidFill>
                            <a:latin typeface="Cambria Math" panose="02040503050406030204" pitchFamily="18" charset="0"/>
                            <a:cs typeface="Arial" panose="020B0604020202020204" pitchFamily="34" charset="0"/>
                          </a:rPr>
                          <m:t>𝑛</m:t>
                        </m:r>
                      </m:oMath>
                    </m:oMathPara>
                  </a14:m>
                  <a:endParaRPr lang="en-US" sz="2000" i="1" dirty="0"/>
                </a:p>
              </p:txBody>
            </p:sp>
          </mc:Choice>
          <mc:Fallback xmlns="">
            <p:sp>
              <p:nvSpPr>
                <p:cNvPr id="104" name="TextBox 103">
                  <a:extLst>
                    <a:ext uri="{FF2B5EF4-FFF2-40B4-BE49-F238E27FC236}">
                      <a16:creationId xmlns:a16="http://schemas.microsoft.com/office/drawing/2014/main" id="{8AA5601B-811F-014F-2D04-F0F7D766F321}"/>
                    </a:ext>
                  </a:extLst>
                </p:cNvPr>
                <p:cNvSpPr txBox="1">
                  <a:spLocks noRot="1" noChangeAspect="1" noMove="1" noResize="1" noEditPoints="1" noAdjustHandles="1" noChangeArrowheads="1" noChangeShapeType="1" noTextEdit="1"/>
                </p:cNvSpPr>
                <p:nvPr/>
              </p:nvSpPr>
              <p:spPr>
                <a:xfrm>
                  <a:off x="7479878" y="2918185"/>
                  <a:ext cx="1782607"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B18D03DF-C6A2-EEF0-C6F2-BBA6FE4E3FBA}"/>
                    </a:ext>
                  </a:extLst>
                </p:cNvPr>
                <p:cNvSpPr txBox="1"/>
                <p:nvPr/>
              </p:nvSpPr>
              <p:spPr>
                <a:xfrm>
                  <a:off x="412685" y="2123959"/>
                  <a:ext cx="1357746"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𝒢</m:t>
                            </m:r>
                          </m:e>
                          <m:sub>
                            <m:r>
                              <m:rPr>
                                <m:sty m:val="p"/>
                              </m:rPr>
                              <a:rPr lang="en-US">
                                <a:latin typeface="Cambria Math" panose="02040503050406030204" pitchFamily="18" charset="0"/>
                                <a:cs typeface="Times New Roman" panose="02020603050405020304" pitchFamily="18" charset="0"/>
                              </a:rPr>
                              <m:t>imb</m:t>
                            </m:r>
                          </m:sub>
                        </m:sSub>
                      </m:oMath>
                    </m:oMathPara>
                  </a14:m>
                  <a:endParaRPr lang="en-US" dirty="0"/>
                </a:p>
              </p:txBody>
            </p:sp>
          </mc:Choice>
          <mc:Fallback xmlns="">
            <p:sp>
              <p:nvSpPr>
                <p:cNvPr id="153" name="TextBox 152">
                  <a:extLst>
                    <a:ext uri="{FF2B5EF4-FFF2-40B4-BE49-F238E27FC236}">
                      <a16:creationId xmlns:a16="http://schemas.microsoft.com/office/drawing/2014/main" id="{B18D03DF-C6A2-EEF0-C6F2-BBA6FE4E3FBA}"/>
                    </a:ext>
                  </a:extLst>
                </p:cNvPr>
                <p:cNvSpPr txBox="1">
                  <a:spLocks noRot="1" noChangeAspect="1" noMove="1" noResize="1" noEditPoints="1" noAdjustHandles="1" noChangeArrowheads="1" noChangeShapeType="1" noTextEdit="1"/>
                </p:cNvSpPr>
                <p:nvPr/>
              </p:nvSpPr>
              <p:spPr>
                <a:xfrm>
                  <a:off x="412685" y="2123959"/>
                  <a:ext cx="1357746" cy="538609"/>
                </a:xfrm>
                <a:prstGeom prst="rect">
                  <a:avLst/>
                </a:prstGeom>
                <a:blipFill>
                  <a:blip r:embed="rId15"/>
                  <a:stretch>
                    <a:fillRect b="-18605"/>
                  </a:stretch>
                </a:blipFill>
              </p:spPr>
              <p:txBody>
                <a:bodyPr/>
                <a:lstStyle/>
                <a:p>
                  <a:r>
                    <a:rPr lang="en-US">
                      <a:noFill/>
                    </a:rPr>
                    <a:t> </a:t>
                  </a:r>
                </a:p>
              </p:txBody>
            </p:sp>
          </mc:Fallback>
        </mc:AlternateContent>
      </p:grpSp>
      <p:grpSp>
        <p:nvGrpSpPr>
          <p:cNvPr id="157" name="Group 156">
            <a:extLst>
              <a:ext uri="{FF2B5EF4-FFF2-40B4-BE49-F238E27FC236}">
                <a16:creationId xmlns:a16="http://schemas.microsoft.com/office/drawing/2014/main" id="{70951718-3FE9-0A7D-D2FA-5E4075067773}"/>
              </a:ext>
            </a:extLst>
          </p:cNvPr>
          <p:cNvGrpSpPr/>
          <p:nvPr/>
        </p:nvGrpSpPr>
        <p:grpSpPr>
          <a:xfrm>
            <a:off x="978795" y="4828345"/>
            <a:ext cx="14031338" cy="3473835"/>
            <a:chOff x="398831" y="5325454"/>
            <a:chExt cx="14031338" cy="3473835"/>
          </a:xfrm>
        </p:grpSpPr>
        <p:pic>
          <p:nvPicPr>
            <p:cNvPr id="96" name="Picture 95">
              <a:extLst>
                <a:ext uri="{FF2B5EF4-FFF2-40B4-BE49-F238E27FC236}">
                  <a16:creationId xmlns:a16="http://schemas.microsoft.com/office/drawing/2014/main" id="{F5675911-20A0-23FA-367E-407636A0B0E3}"/>
                </a:ext>
              </a:extLst>
            </p:cNvPr>
            <p:cNvPicPr>
              <a:picLocks noChangeAspect="1"/>
            </p:cNvPicPr>
            <p:nvPr/>
          </p:nvPicPr>
          <p:blipFill>
            <a:blip r:embed="rId16">
              <a:alphaModFix/>
              <a:lum bright="-20000" contrast="40000"/>
            </a:blip>
            <a:stretch>
              <a:fillRect/>
            </a:stretch>
          </p:blipFill>
          <p:spPr>
            <a:xfrm>
              <a:off x="4182587" y="6927626"/>
              <a:ext cx="2743200" cy="1871662"/>
            </a:xfrm>
            <a:prstGeom prst="rect">
              <a:avLst/>
            </a:prstGeom>
          </p:spPr>
        </p:pic>
        <p:pic>
          <p:nvPicPr>
            <p:cNvPr id="98" name="Picture 97">
              <a:extLst>
                <a:ext uri="{FF2B5EF4-FFF2-40B4-BE49-F238E27FC236}">
                  <a16:creationId xmlns:a16="http://schemas.microsoft.com/office/drawing/2014/main" id="{BA7B0B7F-D092-CEAA-1BBC-603928DBD594}"/>
                </a:ext>
              </a:extLst>
            </p:cNvPr>
            <p:cNvPicPr>
              <a:picLocks noChangeAspect="1"/>
            </p:cNvPicPr>
            <p:nvPr/>
          </p:nvPicPr>
          <p:blipFill>
            <a:blip r:embed="rId10"/>
            <a:stretch>
              <a:fillRect/>
            </a:stretch>
          </p:blipFill>
          <p:spPr>
            <a:xfrm>
              <a:off x="398831" y="6927626"/>
              <a:ext cx="2743200" cy="1871663"/>
            </a:xfrm>
            <a:prstGeom prst="rect">
              <a:avLst/>
            </a:prstGeom>
          </p:spPr>
        </p:pic>
        <p:cxnSp>
          <p:nvCxnSpPr>
            <p:cNvPr id="99" name="Straight Arrow Connector 98">
              <a:extLst>
                <a:ext uri="{FF2B5EF4-FFF2-40B4-BE49-F238E27FC236}">
                  <a16:creationId xmlns:a16="http://schemas.microsoft.com/office/drawing/2014/main" id="{285015FB-DDD6-FDE8-FD75-52331EA2DC08}"/>
                </a:ext>
              </a:extLst>
            </p:cNvPr>
            <p:cNvCxnSpPr>
              <a:cxnSpLocks/>
            </p:cNvCxnSpPr>
            <p:nvPr/>
          </p:nvCxnSpPr>
          <p:spPr>
            <a:xfrm>
              <a:off x="2966604" y="7863457"/>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E933E8B-5F6E-5D83-7D0A-6F246D91E398}"/>
                </a:ext>
              </a:extLst>
            </p:cNvPr>
            <p:cNvSpPr txBox="1"/>
            <p:nvPr/>
          </p:nvSpPr>
          <p:spPr>
            <a:xfrm>
              <a:off x="2675340" y="7309007"/>
              <a:ext cx="1690281"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reverse</a:t>
              </a:r>
              <a:endParaRPr lang="en-US" sz="2800" i="1" dirty="0"/>
            </a:p>
          </p:txBody>
        </p:sp>
        <p:pic>
          <p:nvPicPr>
            <p:cNvPr id="114" name="Picture 113">
              <a:extLst>
                <a:ext uri="{FF2B5EF4-FFF2-40B4-BE49-F238E27FC236}">
                  <a16:creationId xmlns:a16="http://schemas.microsoft.com/office/drawing/2014/main" id="{F71B596A-03E8-7A0A-4DDC-4D236E7424FD}"/>
                </a:ext>
              </a:extLst>
            </p:cNvPr>
            <p:cNvPicPr>
              <a:picLocks noChangeAspect="1"/>
            </p:cNvPicPr>
            <p:nvPr/>
          </p:nvPicPr>
          <p:blipFill>
            <a:blip r:embed="rId17"/>
            <a:stretch>
              <a:fillRect/>
            </a:stretch>
          </p:blipFill>
          <p:spPr>
            <a:xfrm>
              <a:off x="11501092" y="6927626"/>
              <a:ext cx="2743200" cy="1871663"/>
            </a:xfrm>
            <a:prstGeom prst="rect">
              <a:avLst/>
            </a:prstGeom>
          </p:spPr>
        </p:pic>
        <p:sp>
          <p:nvSpPr>
            <p:cNvPr id="116" name="Rounded Rectangle 115">
              <a:extLst>
                <a:ext uri="{FF2B5EF4-FFF2-40B4-BE49-F238E27FC236}">
                  <a16:creationId xmlns:a16="http://schemas.microsoft.com/office/drawing/2014/main" id="{E4124024-06CC-896B-FF4E-B5909068020B}"/>
                </a:ext>
              </a:extLst>
            </p:cNvPr>
            <p:cNvSpPr/>
            <p:nvPr/>
          </p:nvSpPr>
          <p:spPr>
            <a:xfrm>
              <a:off x="8630832" y="7626858"/>
              <a:ext cx="1522328"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Sampling</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17" name="Straight Arrow Connector 116">
              <a:extLst>
                <a:ext uri="{FF2B5EF4-FFF2-40B4-BE49-F238E27FC236}">
                  <a16:creationId xmlns:a16="http://schemas.microsoft.com/office/drawing/2014/main" id="{89437B52-61D7-E648-E4CD-5A3FD09452CE}"/>
                </a:ext>
              </a:extLst>
            </p:cNvPr>
            <p:cNvCxnSpPr>
              <a:cxnSpLocks/>
              <a:stCxn id="96" idx="3"/>
              <a:endCxn id="116" idx="1"/>
            </p:cNvCxnSpPr>
            <p:nvPr/>
          </p:nvCxnSpPr>
          <p:spPr>
            <a:xfrm>
              <a:off x="6925787" y="7863457"/>
              <a:ext cx="1705045" cy="1563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05739C9-90E5-0342-8FCB-5EC6E957431C}"/>
                </a:ext>
              </a:extLst>
            </p:cNvPr>
            <p:cNvCxnSpPr>
              <a:cxnSpLocks/>
              <a:stCxn id="93" idx="2"/>
              <a:endCxn id="116" idx="0"/>
            </p:cNvCxnSpPr>
            <p:nvPr/>
          </p:nvCxnSpPr>
          <p:spPr>
            <a:xfrm rot="5400000">
              <a:off x="10343844" y="5087424"/>
              <a:ext cx="1587586" cy="3491282"/>
            </a:xfrm>
            <a:prstGeom prst="bentConnector3">
              <a:avLst>
                <a:gd name="adj1" fmla="val 29601"/>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043FCF49-8C34-A50F-9379-14A75E791CAB}"/>
                </a:ext>
              </a:extLst>
            </p:cNvPr>
            <p:cNvCxnSpPr>
              <a:cxnSpLocks/>
              <a:stCxn id="116" idx="3"/>
            </p:cNvCxnSpPr>
            <p:nvPr/>
          </p:nvCxnSpPr>
          <p:spPr>
            <a:xfrm>
              <a:off x="10153160" y="7879087"/>
              <a:ext cx="119973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0024B55D-A701-D877-8D3A-7F218BA7D036}"/>
                </a:ext>
              </a:extLst>
            </p:cNvPr>
            <p:cNvSpPr txBox="1"/>
            <p:nvPr/>
          </p:nvSpPr>
          <p:spPr>
            <a:xfrm>
              <a:off x="9293015" y="6746729"/>
              <a:ext cx="1322371"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(data)</a:t>
              </a:r>
              <a:endParaRPr lang="en-US" sz="2800" i="1" dirty="0"/>
            </a:p>
          </p:txBody>
        </p:sp>
        <p:sp>
          <p:nvSpPr>
            <p:cNvPr id="127" name="TextBox 126">
              <a:extLst>
                <a:ext uri="{FF2B5EF4-FFF2-40B4-BE49-F238E27FC236}">
                  <a16:creationId xmlns:a16="http://schemas.microsoft.com/office/drawing/2014/main" id="{38526671-D765-4232-87AA-19DEE434C6E5}"/>
                </a:ext>
              </a:extLst>
            </p:cNvPr>
            <p:cNvSpPr txBox="1"/>
            <p:nvPr/>
          </p:nvSpPr>
          <p:spPr>
            <a:xfrm>
              <a:off x="6963316" y="7340237"/>
              <a:ext cx="1665428"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(method)</a:t>
              </a:r>
              <a:endParaRPr lang="en-US" sz="2800" i="1" dirty="0"/>
            </a:p>
          </p:txBody>
        </p:sp>
        <p:sp>
          <p:nvSpPr>
            <p:cNvPr id="148" name="Rectangle 147">
              <a:extLst>
                <a:ext uri="{FF2B5EF4-FFF2-40B4-BE49-F238E27FC236}">
                  <a16:creationId xmlns:a16="http://schemas.microsoft.com/office/drawing/2014/main" id="{9DD21A02-CC15-5343-15BD-E14647184AE8}"/>
                </a:ext>
              </a:extLst>
            </p:cNvPr>
            <p:cNvSpPr/>
            <p:nvPr/>
          </p:nvSpPr>
          <p:spPr>
            <a:xfrm>
              <a:off x="11352894" y="5325454"/>
              <a:ext cx="3077275" cy="778885"/>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384D32AD-62D5-52ED-AA8C-BFF852C9A265}"/>
                    </a:ext>
                  </a:extLst>
                </p:cNvPr>
                <p:cNvSpPr txBox="1"/>
                <p:nvPr/>
              </p:nvSpPr>
              <p:spPr>
                <a:xfrm>
                  <a:off x="12632615" y="7153897"/>
                  <a:ext cx="1555644"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𝒢</m:t>
                            </m:r>
                          </m:e>
                          <m:sub>
                            <m:r>
                              <m:rPr>
                                <m:sty m:val="p"/>
                              </m:rPr>
                              <a:rPr lang="en-US">
                                <a:latin typeface="Cambria Math" panose="02040503050406030204" pitchFamily="18" charset="0"/>
                                <a:cs typeface="Times New Roman" panose="02020603050405020304" pitchFamily="18" charset="0"/>
                              </a:rPr>
                              <m:t>conf</m:t>
                            </m:r>
                          </m:sub>
                        </m:sSub>
                      </m:oMath>
                    </m:oMathPara>
                  </a14:m>
                  <a:endParaRPr lang="en-US" dirty="0"/>
                </a:p>
              </p:txBody>
            </p:sp>
          </mc:Choice>
          <mc:Fallback xmlns="">
            <p:sp>
              <p:nvSpPr>
                <p:cNvPr id="155" name="TextBox 154">
                  <a:extLst>
                    <a:ext uri="{FF2B5EF4-FFF2-40B4-BE49-F238E27FC236}">
                      <a16:creationId xmlns:a16="http://schemas.microsoft.com/office/drawing/2014/main" id="{384D32AD-62D5-52ED-AA8C-BFF852C9A265}"/>
                    </a:ext>
                  </a:extLst>
                </p:cNvPr>
                <p:cNvSpPr txBox="1">
                  <a:spLocks noRot="1" noChangeAspect="1" noMove="1" noResize="1" noEditPoints="1" noAdjustHandles="1" noChangeArrowheads="1" noChangeShapeType="1" noTextEdit="1"/>
                </p:cNvSpPr>
                <p:nvPr/>
              </p:nvSpPr>
              <p:spPr>
                <a:xfrm>
                  <a:off x="12632615" y="7153897"/>
                  <a:ext cx="1555644" cy="538609"/>
                </a:xfrm>
                <a:prstGeom prst="rect">
                  <a:avLst/>
                </a:prstGeom>
                <a:blipFill>
                  <a:blip r:embed="rId18"/>
                  <a:stretch>
                    <a:fillRect b="-18605"/>
                  </a:stretch>
                </a:blipFill>
              </p:spPr>
              <p:txBody>
                <a:bodyPr/>
                <a:lstStyle/>
                <a:p>
                  <a:r>
                    <a:rPr lang="en-US">
                      <a:noFill/>
                    </a:rPr>
                    <a:t> </a:t>
                  </a:r>
                </a:p>
              </p:txBody>
            </p:sp>
          </mc:Fallback>
        </mc:AlternateContent>
      </p:grpSp>
    </p:spTree>
    <p:extLst>
      <p:ext uri="{BB962C8B-B14F-4D97-AF65-F5344CB8AC3E}">
        <p14:creationId xmlns:p14="http://schemas.microsoft.com/office/powerpoint/2010/main" val="31005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wipe(left)">
                                      <p:cBhvr>
                                        <p:cTn id="7" dur="3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wipe(left)">
                                      <p:cBhvr>
                                        <p:cTn id="12" dur="3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wipe(left)">
                                      <p:cBhvr>
                                        <p:cTn id="17" dur="3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1:</a:t>
            </a:r>
            <a:r>
              <a:rPr lang="zh-CN" altLang="en-US" sz="4400" dirty="0"/>
              <a:t> </a:t>
            </a:r>
            <a:r>
              <a:rPr lang="en-US" altLang="zh-CN" sz="4400" dirty="0"/>
              <a:t>Self-Training</a:t>
            </a:r>
            <a:r>
              <a:rPr lang="zh-CN" altLang="en-US" sz="4400" dirty="0"/>
              <a:t> </a:t>
            </a:r>
            <a:r>
              <a:rPr lang="en-US" altLang="zh-CN" sz="4400" dirty="0"/>
              <a:t>for</a:t>
            </a:r>
            <a:r>
              <a:rPr lang="zh-CN" altLang="en-US" sz="4400" dirty="0"/>
              <a:t> </a:t>
            </a:r>
            <a:r>
              <a:rPr lang="en-US" altLang="zh-CN" sz="4400" dirty="0"/>
              <a:t>Imbalanced</a:t>
            </a:r>
            <a:r>
              <a:rPr lang="zh-CN" altLang="en-US" sz="4400" dirty="0"/>
              <a:t> </a:t>
            </a:r>
            <a:r>
              <a:rPr lang="en-US" altLang="zh-CN" sz="4400" dirty="0"/>
              <a:t>Learning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24</a:t>
            </a:fld>
            <a:endParaRPr lang="en-US"/>
          </a:p>
        </p:txBody>
      </p:sp>
      <p:grpSp>
        <p:nvGrpSpPr>
          <p:cNvPr id="16" name="Group 15">
            <a:extLst>
              <a:ext uri="{FF2B5EF4-FFF2-40B4-BE49-F238E27FC236}">
                <a16:creationId xmlns:a16="http://schemas.microsoft.com/office/drawing/2014/main" id="{CAB97589-483F-4209-B73F-5E185F5943B4}"/>
              </a:ext>
            </a:extLst>
          </p:cNvPr>
          <p:cNvGrpSpPr/>
          <p:nvPr/>
        </p:nvGrpSpPr>
        <p:grpSpPr>
          <a:xfrm>
            <a:off x="555874" y="5265791"/>
            <a:ext cx="15144251" cy="3688112"/>
            <a:chOff x="543920" y="1682174"/>
            <a:chExt cx="15144251" cy="3688112"/>
          </a:xfrm>
        </p:grpSpPr>
        <p:pic>
          <p:nvPicPr>
            <p:cNvPr id="17" name="Picture 16">
              <a:extLst>
                <a:ext uri="{FF2B5EF4-FFF2-40B4-BE49-F238E27FC236}">
                  <a16:creationId xmlns:a16="http://schemas.microsoft.com/office/drawing/2014/main" id="{3D717EA0-F757-7821-0CB3-2F953FE8EF5F}"/>
                </a:ext>
              </a:extLst>
            </p:cNvPr>
            <p:cNvPicPr>
              <a:picLocks noChangeAspect="1"/>
            </p:cNvPicPr>
            <p:nvPr/>
          </p:nvPicPr>
          <p:blipFill>
            <a:blip r:embed="rId3"/>
            <a:stretch>
              <a:fillRect/>
            </a:stretch>
          </p:blipFill>
          <p:spPr>
            <a:xfrm>
              <a:off x="543920" y="2531566"/>
              <a:ext cx="2743200" cy="1871663"/>
            </a:xfrm>
            <a:prstGeom prst="rect">
              <a:avLst/>
            </a:prstGeom>
            <a:ln w="57150">
              <a:noFill/>
            </a:ln>
          </p:spPr>
        </p:pic>
        <p:cxnSp>
          <p:nvCxnSpPr>
            <p:cNvPr id="18" name="Straight Arrow Connector 17">
              <a:extLst>
                <a:ext uri="{FF2B5EF4-FFF2-40B4-BE49-F238E27FC236}">
                  <a16:creationId xmlns:a16="http://schemas.microsoft.com/office/drawing/2014/main" id="{02DE2B62-9414-C82F-67D9-DD58F6E3F9AB}"/>
                </a:ext>
              </a:extLst>
            </p:cNvPr>
            <p:cNvCxnSpPr>
              <a:cxnSpLocks/>
            </p:cNvCxnSpPr>
            <p:nvPr/>
          </p:nvCxnSpPr>
          <p:spPr>
            <a:xfrm>
              <a:off x="3245094" y="3467397"/>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3A1EE28-DAE8-D002-D387-CA69C8DA1C52}"/>
                </a:ext>
              </a:extLst>
            </p:cNvPr>
            <p:cNvSpPr txBox="1"/>
            <p:nvPr/>
          </p:nvSpPr>
          <p:spPr>
            <a:xfrm>
              <a:off x="2953830" y="2912947"/>
              <a:ext cx="1690281"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reverse</a:t>
              </a:r>
              <a:endParaRPr lang="en-US" sz="2800" i="1" dirty="0"/>
            </a:p>
          </p:txBody>
        </p:sp>
        <p:pic>
          <p:nvPicPr>
            <p:cNvPr id="20" name="Picture 19">
              <a:extLst>
                <a:ext uri="{FF2B5EF4-FFF2-40B4-BE49-F238E27FC236}">
                  <a16:creationId xmlns:a16="http://schemas.microsoft.com/office/drawing/2014/main" id="{7F200215-EE19-0169-7E54-434709061CC3}"/>
                </a:ext>
              </a:extLst>
            </p:cNvPr>
            <p:cNvPicPr>
              <a:picLocks noChangeAspect="1"/>
            </p:cNvPicPr>
            <p:nvPr/>
          </p:nvPicPr>
          <p:blipFill>
            <a:blip r:embed="rId4">
              <a:alphaModFix/>
              <a:lum bright="-20000" contrast="40000"/>
            </a:blip>
            <a:stretch>
              <a:fillRect/>
            </a:stretch>
          </p:blipFill>
          <p:spPr>
            <a:xfrm>
              <a:off x="4425728" y="2531565"/>
              <a:ext cx="2743200" cy="1871663"/>
            </a:xfrm>
            <a:prstGeom prst="rect">
              <a:avLst/>
            </a:prstGeom>
          </p:spPr>
        </p:pic>
        <p:pic>
          <p:nvPicPr>
            <p:cNvPr id="21" name="Picture 20">
              <a:extLst>
                <a:ext uri="{FF2B5EF4-FFF2-40B4-BE49-F238E27FC236}">
                  <a16:creationId xmlns:a16="http://schemas.microsoft.com/office/drawing/2014/main" id="{5C4EB004-CC78-7B01-412A-68550A505C48}"/>
                </a:ext>
              </a:extLst>
            </p:cNvPr>
            <p:cNvPicPr>
              <a:picLocks noChangeAspect="1"/>
            </p:cNvPicPr>
            <p:nvPr/>
          </p:nvPicPr>
          <p:blipFill>
            <a:blip r:embed="rId5"/>
            <a:stretch>
              <a:fillRect/>
            </a:stretch>
          </p:blipFill>
          <p:spPr>
            <a:xfrm>
              <a:off x="8494494" y="2531565"/>
              <a:ext cx="2743200" cy="1871663"/>
            </a:xfrm>
            <a:prstGeom prst="rect">
              <a:avLst/>
            </a:prstGeom>
          </p:spPr>
        </p:pic>
        <p:pic>
          <p:nvPicPr>
            <p:cNvPr id="22" name="Picture 21">
              <a:extLst>
                <a:ext uri="{FF2B5EF4-FFF2-40B4-BE49-F238E27FC236}">
                  <a16:creationId xmlns:a16="http://schemas.microsoft.com/office/drawing/2014/main" id="{4991CADE-DBD0-8F77-29E4-50232B818D20}"/>
                </a:ext>
              </a:extLst>
            </p:cNvPr>
            <p:cNvPicPr>
              <a:picLocks noChangeAspect="1"/>
            </p:cNvPicPr>
            <p:nvPr/>
          </p:nvPicPr>
          <p:blipFill>
            <a:blip r:embed="rId6"/>
            <a:stretch>
              <a:fillRect/>
            </a:stretch>
          </p:blipFill>
          <p:spPr>
            <a:xfrm>
              <a:off x="12408809" y="2531564"/>
              <a:ext cx="2743200" cy="1871663"/>
            </a:xfrm>
            <a:prstGeom prst="rect">
              <a:avLst/>
            </a:prstGeom>
          </p:spPr>
        </p:pic>
        <p:sp>
          <p:nvSpPr>
            <p:cNvPr id="23" name="Right Arrow 22">
              <a:extLst>
                <a:ext uri="{FF2B5EF4-FFF2-40B4-BE49-F238E27FC236}">
                  <a16:creationId xmlns:a16="http://schemas.microsoft.com/office/drawing/2014/main" id="{E6DA1582-7FC5-2CF1-710F-B154862E295B}"/>
                </a:ext>
              </a:extLst>
            </p:cNvPr>
            <p:cNvSpPr/>
            <p:nvPr/>
          </p:nvSpPr>
          <p:spPr>
            <a:xfrm>
              <a:off x="7561450" y="3201862"/>
              <a:ext cx="540522" cy="468609"/>
            </a:xfrm>
            <a:prstGeom prst="rightArrow">
              <a:avLst/>
            </a:prstGeom>
            <a:solidFill>
              <a:schemeClr val="accent1">
                <a:lumMod val="20000"/>
                <a:lumOff val="80000"/>
              </a:schemeClr>
            </a:solidFill>
            <a:ln>
              <a:solidFill>
                <a:srgbClr val="FF2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TextBox 23">
              <a:extLst>
                <a:ext uri="{FF2B5EF4-FFF2-40B4-BE49-F238E27FC236}">
                  <a16:creationId xmlns:a16="http://schemas.microsoft.com/office/drawing/2014/main" id="{388C64F3-F9FE-FE79-58BD-CFD7F5BBABBC}"/>
                </a:ext>
              </a:extLst>
            </p:cNvPr>
            <p:cNvSpPr txBox="1"/>
            <p:nvPr/>
          </p:nvSpPr>
          <p:spPr>
            <a:xfrm>
              <a:off x="7002824" y="2419986"/>
              <a:ext cx="1690281" cy="830997"/>
            </a:xfrm>
            <a:prstGeom prst="rect">
              <a:avLst/>
            </a:prstGeom>
            <a:noFill/>
          </p:spPr>
          <p:txBody>
            <a:bodyPr wrap="square">
              <a:spAutoFit/>
            </a:bodyPr>
            <a:lstStyle/>
            <a:p>
              <a:pPr algn="ctr"/>
              <a:r>
                <a:rPr lang="en-US" altLang="zh-CN" sz="4800" i="1" dirty="0">
                  <a:solidFill>
                    <a:srgbClr val="FF2600"/>
                  </a:solidFill>
                  <a:latin typeface="Arial" panose="020B0604020202020204" pitchFamily="34" charset="0"/>
                  <a:cs typeface="Arial" panose="020B0604020202020204" pitchFamily="34" charset="0"/>
                </a:rPr>
                <a:t>?</a:t>
              </a:r>
              <a:endParaRPr lang="en-US" sz="4800" i="1" dirty="0">
                <a:solidFill>
                  <a:srgbClr val="FF2600"/>
                </a:solidFill>
              </a:endParaRPr>
            </a:p>
          </p:txBody>
        </p:sp>
        <p:cxnSp>
          <p:nvCxnSpPr>
            <p:cNvPr id="25" name="Elbow Connector 24">
              <a:extLst>
                <a:ext uri="{FF2B5EF4-FFF2-40B4-BE49-F238E27FC236}">
                  <a16:creationId xmlns:a16="http://schemas.microsoft.com/office/drawing/2014/main" id="{DD68B602-0FF7-0EE6-9D81-6746CB0C1CAD}"/>
                </a:ext>
              </a:extLst>
            </p:cNvPr>
            <p:cNvCxnSpPr>
              <a:cxnSpLocks/>
              <a:stCxn id="17" idx="2"/>
              <a:endCxn id="22" idx="2"/>
            </p:cNvCxnSpPr>
            <p:nvPr/>
          </p:nvCxnSpPr>
          <p:spPr>
            <a:xfrm rot="5400000" flipH="1" flipV="1">
              <a:off x="7847963" y="-1529217"/>
              <a:ext cx="2" cy="11864889"/>
            </a:xfrm>
            <a:prstGeom prst="bentConnector3">
              <a:avLst>
                <a:gd name="adj1" fmla="val -11430000000"/>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AE4EC3E-B37B-2D2A-F6BB-E8F83C6DF744}"/>
                </a:ext>
              </a:extLst>
            </p:cNvPr>
            <p:cNvCxnSpPr>
              <a:cxnSpLocks/>
            </p:cNvCxnSpPr>
            <p:nvPr/>
          </p:nvCxnSpPr>
          <p:spPr>
            <a:xfrm>
              <a:off x="11269374" y="3467395"/>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E0B300F-4EC2-B9D9-1EE0-067064426911}"/>
                </a:ext>
              </a:extLst>
            </p:cNvPr>
            <p:cNvSpPr txBox="1"/>
            <p:nvPr/>
          </p:nvSpPr>
          <p:spPr>
            <a:xfrm>
              <a:off x="12647484" y="4723955"/>
              <a:ext cx="2371163" cy="646331"/>
            </a:xfrm>
            <a:prstGeom prst="rect">
              <a:avLst/>
            </a:prstGeom>
            <a:solidFill>
              <a:srgbClr val="FFFF00"/>
            </a:solidFill>
          </p:spPr>
          <p:txBody>
            <a:bodyPr wrap="none" rtlCol="0">
              <a:spAutoFit/>
            </a:bodyPr>
            <a:lstStyle/>
            <a:p>
              <a:pPr algn="ctr"/>
              <a:r>
                <a:rPr lang="en-US" altLang="zh-CN" sz="3600" b="1" dirty="0">
                  <a:latin typeface="Helvetica Neue"/>
                  <a:cs typeface="Helvetica Neue"/>
                </a:rPr>
                <a:t>Balanced!</a:t>
              </a:r>
              <a:endParaRPr lang="en-US" sz="3600" b="1" dirty="0">
                <a:latin typeface="Helvetica Neue"/>
                <a:cs typeface="Helvetica Neue"/>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511AD43-D037-3DE0-18F4-52650F59476F}"/>
                    </a:ext>
                  </a:extLst>
                </p:cNvPr>
                <p:cNvSpPr txBox="1"/>
                <p:nvPr/>
              </p:nvSpPr>
              <p:spPr>
                <a:xfrm>
                  <a:off x="703967" y="1702315"/>
                  <a:ext cx="242310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cs typeface="Times New Roman" panose="02020603050405020304" pitchFamily="18" charset="0"/>
                              </a:rPr>
                            </m:ctrlPr>
                          </m:sSubPr>
                          <m:e>
                            <m:sSub>
                              <m:sSubPr>
                                <m:ctrlPr>
                                  <a:rPr lang="en-US" sz="3600" i="1">
                                    <a:latin typeface="Cambria Math" panose="02040503050406030204" pitchFamily="18" charset="0"/>
                                    <a:cs typeface="Times New Roman" panose="02020603050405020304" pitchFamily="18" charset="0"/>
                                  </a:rPr>
                                </m:ctrlPr>
                              </m:sSubPr>
                              <m:e>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imb</m:t>
                                </m:r>
                              </m:sub>
                            </m:sSub>
                            <m:r>
                              <a:rPr lang="en-US" sz="3600" i="1">
                                <a:latin typeface="Cambria Math" panose="02040503050406030204" pitchFamily="18" charset="0"/>
                                <a:ea typeface="Cambria Math" panose="02040503050406030204" pitchFamily="18" charset="0"/>
                                <a:cs typeface="Times New Roman" panose="02020603050405020304" pitchFamily="18" charset="0"/>
                              </a:rPr>
                              <m:t>∪</m:t>
                            </m:r>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conf</m:t>
                            </m:r>
                          </m:sub>
                        </m:sSub>
                      </m:oMath>
                    </m:oMathPara>
                  </a14:m>
                  <a:endParaRPr lang="en-US" sz="3600" dirty="0"/>
                </a:p>
              </p:txBody>
            </p:sp>
          </mc:Choice>
          <mc:Fallback xmlns="">
            <p:sp>
              <p:nvSpPr>
                <p:cNvPr id="85" name="TextBox 84">
                  <a:extLst>
                    <a:ext uri="{FF2B5EF4-FFF2-40B4-BE49-F238E27FC236}">
                      <a16:creationId xmlns:a16="http://schemas.microsoft.com/office/drawing/2014/main" id="{388BC30B-423A-FA42-CF15-537AB2E01BA9}"/>
                    </a:ext>
                  </a:extLst>
                </p:cNvPr>
                <p:cNvSpPr txBox="1">
                  <a:spLocks noRot="1" noChangeAspect="1" noMove="1" noResize="1" noEditPoints="1" noAdjustHandles="1" noChangeArrowheads="1" noChangeShapeType="1" noTextEdit="1"/>
                </p:cNvSpPr>
                <p:nvPr/>
              </p:nvSpPr>
              <p:spPr>
                <a:xfrm>
                  <a:off x="703967" y="1702315"/>
                  <a:ext cx="2423104" cy="646331"/>
                </a:xfrm>
                <a:prstGeom prst="rect">
                  <a:avLst/>
                </a:prstGeom>
                <a:blipFill>
                  <a:blip r:embed="rId11"/>
                  <a:stretch>
                    <a:fillRect l="-4688" r="-6250"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1692C2C-47D3-31B8-D9BC-7B598A5D23CD}"/>
                    </a:ext>
                  </a:extLst>
                </p:cNvPr>
                <p:cNvSpPr txBox="1"/>
                <p:nvPr/>
              </p:nvSpPr>
              <p:spPr>
                <a:xfrm>
                  <a:off x="11497171" y="1682174"/>
                  <a:ext cx="4191000" cy="698653"/>
                </a:xfrm>
                <a:prstGeom prst="rect">
                  <a:avLst/>
                </a:prstGeom>
                <a:noFill/>
              </p:spPr>
              <p:txBody>
                <a:bodyPr wrap="square">
                  <a:spAutoFit/>
                </a:bodyPr>
                <a:lstStyle/>
                <a:p>
                  <a:pPr algn="ctr"/>
                  <a14:m>
                    <m:oMath xmlns:m="http://schemas.openxmlformats.org/officeDocument/2006/math">
                      <m:sSub>
                        <m:sSubPr>
                          <m:ctrlPr>
                            <a:rPr lang="en-US" sz="3600" i="1" smtClean="0">
                              <a:latin typeface="Cambria Math" panose="02040503050406030204" pitchFamily="18" charset="0"/>
                              <a:cs typeface="Times New Roman" panose="02020603050405020304" pitchFamily="18" charset="0"/>
                            </a:rPr>
                          </m:ctrlPr>
                        </m:sSubPr>
                        <m:e>
                          <m:sSub>
                            <m:sSubPr>
                              <m:ctrlPr>
                                <a:rPr lang="en-US" sz="3600" i="1">
                                  <a:latin typeface="Cambria Math" panose="02040503050406030204" pitchFamily="18" charset="0"/>
                                  <a:cs typeface="Times New Roman" panose="02020603050405020304" pitchFamily="18" charset="0"/>
                                </a:rPr>
                              </m:ctrlPr>
                            </m:sSubPr>
                            <m:e>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imb</m:t>
                              </m:r>
                            </m:sub>
                          </m:sSub>
                          <m:r>
                            <a:rPr lang="en-US" sz="3600" i="1">
                              <a:latin typeface="Cambria Math" panose="02040503050406030204" pitchFamily="18" charset="0"/>
                              <a:ea typeface="Cambria Math" panose="02040503050406030204" pitchFamily="18" charset="0"/>
                              <a:cs typeface="Times New Roman" panose="02020603050405020304" pitchFamily="18" charset="0"/>
                            </a:rPr>
                            <m:t>∪</m:t>
                          </m:r>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conf</m:t>
                          </m:r>
                        </m:sub>
                      </m:sSub>
                    </m:oMath>
                  </a14:m>
                  <a:r>
                    <a:rPr lang="en-US" sz="3600" dirty="0">
                      <a:cs typeface="Times New Roman" panose="02020603050405020304" pitchFamily="18" charset="0"/>
                    </a:rPr>
                    <a:t> </a:t>
                  </a:r>
                  <a14:m>
                    <m:oMath xmlns:m="http://schemas.openxmlformats.org/officeDocument/2006/math">
                      <m:sSub>
                        <m:sSubPr>
                          <m:ctrlPr>
                            <a:rPr lang="en-US" sz="3600" i="1" smtClean="0">
                              <a:solidFill>
                                <a:srgbClr val="FF2600"/>
                              </a:solidFill>
                              <a:latin typeface="Cambria Math" panose="02040503050406030204" pitchFamily="18" charset="0"/>
                              <a:cs typeface="Times New Roman" panose="02020603050405020304" pitchFamily="18" charset="0"/>
                            </a:rPr>
                          </m:ctrlPr>
                        </m:sSubPr>
                        <m:e>
                          <m:r>
                            <a:rPr lang="en-US" sz="3600" i="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sz="3600" i="1">
                              <a:solidFill>
                                <a:srgbClr val="FF2600"/>
                              </a:solidFill>
                              <a:latin typeface="Cambria Math" panose="02040503050406030204" pitchFamily="18" charset="0"/>
                              <a:cs typeface="Times New Roman" panose="02020603050405020304" pitchFamily="18" charset="0"/>
                            </a:rPr>
                            <m:t>𝒢</m:t>
                          </m:r>
                        </m:e>
                        <m:sub>
                          <m:r>
                            <m:rPr>
                              <m:sty m:val="p"/>
                            </m:rPr>
                            <a:rPr lang="en-US" altLang="zh-CN" sz="3600" b="0" i="0" smtClean="0">
                              <a:solidFill>
                                <a:srgbClr val="FF2600"/>
                              </a:solidFill>
                              <a:latin typeface="Cambria Math" panose="02040503050406030204" pitchFamily="18" charset="0"/>
                              <a:cs typeface="Times New Roman" panose="02020603050405020304" pitchFamily="18" charset="0"/>
                            </a:rPr>
                            <m:t>aug</m:t>
                          </m:r>
                        </m:sub>
                      </m:sSub>
                    </m:oMath>
                  </a14:m>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9" name="TextBox 28">
                  <a:extLst>
                    <a:ext uri="{FF2B5EF4-FFF2-40B4-BE49-F238E27FC236}">
                      <a16:creationId xmlns:a16="http://schemas.microsoft.com/office/drawing/2014/main" id="{21692C2C-47D3-31B8-D9BC-7B598A5D23CD}"/>
                    </a:ext>
                  </a:extLst>
                </p:cNvPr>
                <p:cNvSpPr txBox="1">
                  <a:spLocks noRot="1" noChangeAspect="1" noMove="1" noResize="1" noEditPoints="1" noAdjustHandles="1" noChangeArrowheads="1" noChangeShapeType="1" noTextEdit="1"/>
                </p:cNvSpPr>
                <p:nvPr/>
              </p:nvSpPr>
              <p:spPr>
                <a:xfrm>
                  <a:off x="11497171" y="1682174"/>
                  <a:ext cx="4191000" cy="698653"/>
                </a:xfrm>
                <a:prstGeom prst="rect">
                  <a:avLst/>
                </a:prstGeom>
                <a:blipFill>
                  <a:blip r:embed="rId12"/>
                  <a:stretch>
                    <a:fillRect b="-14286"/>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6B73E1AF-BFC8-5739-6FE5-7194BB83A8DD}"/>
              </a:ext>
            </a:extLst>
          </p:cNvPr>
          <p:cNvGrpSpPr/>
          <p:nvPr/>
        </p:nvGrpSpPr>
        <p:grpSpPr>
          <a:xfrm>
            <a:off x="555874" y="1587147"/>
            <a:ext cx="15430737" cy="3657600"/>
            <a:chOff x="555874" y="1587147"/>
            <a:chExt cx="15430737" cy="3657600"/>
          </a:xfrm>
        </p:grpSpPr>
        <p:grpSp>
          <p:nvGrpSpPr>
            <p:cNvPr id="158" name="Group 157">
              <a:extLst>
                <a:ext uri="{FF2B5EF4-FFF2-40B4-BE49-F238E27FC236}">
                  <a16:creationId xmlns:a16="http://schemas.microsoft.com/office/drawing/2014/main" id="{96E374FE-F3C7-4B4D-39CE-C56E555974C0}"/>
                </a:ext>
              </a:extLst>
            </p:cNvPr>
            <p:cNvGrpSpPr>
              <a:grpSpLocks noChangeAspect="1"/>
            </p:cNvGrpSpPr>
            <p:nvPr/>
          </p:nvGrpSpPr>
          <p:grpSpPr>
            <a:xfrm>
              <a:off x="6632261" y="1948335"/>
              <a:ext cx="4572000" cy="3119438"/>
              <a:chOff x="3350665" y="10601661"/>
              <a:chExt cx="7772400" cy="5303044"/>
            </a:xfrm>
          </p:grpSpPr>
          <p:pic>
            <p:nvPicPr>
              <p:cNvPr id="132" name="Picture 131">
                <a:extLst>
                  <a:ext uri="{FF2B5EF4-FFF2-40B4-BE49-F238E27FC236}">
                    <a16:creationId xmlns:a16="http://schemas.microsoft.com/office/drawing/2014/main" id="{A814BB04-0F43-B1E7-5FAB-F2C4D72D5EB0}"/>
                  </a:ext>
                </a:extLst>
              </p:cNvPr>
              <p:cNvPicPr>
                <a:picLocks noChangeAspect="1"/>
              </p:cNvPicPr>
              <p:nvPr/>
            </p:nvPicPr>
            <p:blipFill>
              <a:blip r:embed="rId3"/>
              <a:stretch>
                <a:fillRect/>
              </a:stretch>
            </p:blipFill>
            <p:spPr>
              <a:xfrm>
                <a:off x="3350665" y="10601661"/>
                <a:ext cx="7772400" cy="5303044"/>
              </a:xfrm>
              <a:prstGeom prst="rect">
                <a:avLst/>
              </a:prstGeom>
              <a:ln w="57150">
                <a:solidFill>
                  <a:schemeClr val="bg2">
                    <a:lumMod val="10000"/>
                  </a:schemeClr>
                </a:solidFill>
              </a:ln>
            </p:spPr>
          </p:pic>
          <p:sp>
            <p:nvSpPr>
              <p:cNvPr id="136" name="TextBox 135">
                <a:extLst>
                  <a:ext uri="{FF2B5EF4-FFF2-40B4-BE49-F238E27FC236}">
                    <a16:creationId xmlns:a16="http://schemas.microsoft.com/office/drawing/2014/main" id="{05A3FA93-1D9B-6352-F3D9-734EFC68D4B1}"/>
                  </a:ext>
                </a:extLst>
              </p:cNvPr>
              <p:cNvSpPr txBox="1"/>
              <p:nvPr/>
            </p:nvSpPr>
            <p:spPr>
              <a:xfrm>
                <a:off x="6385789" y="10695868"/>
                <a:ext cx="4679551" cy="784830"/>
              </a:xfrm>
              <a:prstGeom prst="rect">
                <a:avLst/>
              </a:prstGeom>
              <a:solidFill>
                <a:srgbClr val="FFFF00"/>
              </a:solidFill>
            </p:spPr>
            <p:txBody>
              <a:bodyPr wrap="none" rtlCol="0">
                <a:spAutoFit/>
              </a:bodyPr>
              <a:lstStyle/>
              <a:p>
                <a:pPr algn="ctr"/>
                <a:r>
                  <a:rPr lang="en-US" altLang="zh-CN" sz="2400" b="1" dirty="0">
                    <a:latin typeface="Helvetica Neue"/>
                    <a:cs typeface="Helvetica Neue"/>
                  </a:rPr>
                  <a:t>Not</a:t>
                </a:r>
                <a:r>
                  <a:rPr lang="zh-CN" altLang="en-US" sz="2400" b="1" dirty="0">
                    <a:latin typeface="Helvetica Neue"/>
                    <a:cs typeface="Helvetica Neue"/>
                  </a:rPr>
                  <a:t> </a:t>
                </a:r>
                <a:r>
                  <a:rPr lang="en-US" altLang="zh-CN" sz="2400" b="1" dirty="0">
                    <a:latin typeface="Helvetica Neue"/>
                    <a:cs typeface="Helvetica Neue"/>
                  </a:rPr>
                  <a:t>balanced</a:t>
                </a:r>
                <a:r>
                  <a:rPr lang="zh-CN" altLang="en-US" sz="2400" b="1" dirty="0">
                    <a:latin typeface="Helvetica Neue"/>
                    <a:cs typeface="Helvetica Neue"/>
                  </a:rPr>
                  <a:t> </a:t>
                </a:r>
                <a:r>
                  <a:rPr lang="en-US" altLang="zh-CN" sz="2400" b="1" dirty="0">
                    <a:latin typeface="Helvetica Neue"/>
                    <a:cs typeface="Helvetica Neue"/>
                  </a:rPr>
                  <a:t>yet!</a:t>
                </a:r>
                <a:endParaRPr lang="en-US" sz="2400" b="1" dirty="0">
                  <a:latin typeface="Helvetica Neue"/>
                  <a:cs typeface="Helvetica Neue"/>
                </a:endParaRPr>
              </a:p>
            </p:txBody>
          </p:sp>
          <p:cxnSp>
            <p:nvCxnSpPr>
              <p:cNvPr id="138" name="Straight Arrow Connector 137">
                <a:extLst>
                  <a:ext uri="{FF2B5EF4-FFF2-40B4-BE49-F238E27FC236}">
                    <a16:creationId xmlns:a16="http://schemas.microsoft.com/office/drawing/2014/main" id="{1990B4FA-56B5-BF97-5718-593591ABA2B5}"/>
                  </a:ext>
                </a:extLst>
              </p:cNvPr>
              <p:cNvCxnSpPr>
                <a:cxnSpLocks/>
              </p:cNvCxnSpPr>
              <p:nvPr/>
            </p:nvCxnSpPr>
            <p:spPr>
              <a:xfrm>
                <a:off x="9034736" y="11382594"/>
                <a:ext cx="647791" cy="187058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0FED119F-A892-EC69-2C1E-C4E48E42736A}"/>
                  </a:ext>
                </a:extLst>
              </p:cNvPr>
              <p:cNvCxnSpPr>
                <a:cxnSpLocks/>
              </p:cNvCxnSpPr>
              <p:nvPr/>
            </p:nvCxnSpPr>
            <p:spPr>
              <a:xfrm flipH="1">
                <a:off x="5739247" y="11307624"/>
                <a:ext cx="1198959" cy="873682"/>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F866F9FE-06D3-9962-E915-042EB4D8D5CE}"/>
                  </a:ext>
                </a:extLst>
              </p:cNvPr>
              <p:cNvCxnSpPr>
                <a:cxnSpLocks/>
              </p:cNvCxnSpPr>
              <p:nvPr/>
            </p:nvCxnSpPr>
            <p:spPr>
              <a:xfrm flipH="1">
                <a:off x="6879901" y="11428624"/>
                <a:ext cx="356964" cy="1021854"/>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41BC9A76-0249-2FA8-3570-F0FE4048D837}"/>
                      </a:ext>
                    </a:extLst>
                  </p:cNvPr>
                  <p:cNvSpPr txBox="1"/>
                  <p:nvPr/>
                </p:nvSpPr>
                <p:spPr>
                  <a:xfrm>
                    <a:off x="6413252" y="13833830"/>
                    <a:ext cx="2423104" cy="10987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cs typeface="Times New Roman" panose="02020603050405020304" pitchFamily="18" charset="0"/>
                                </a:rPr>
                              </m:ctrlPr>
                            </m:sSubPr>
                            <m:e>
                              <m:sSub>
                                <m:sSubPr>
                                  <m:ctrlPr>
                                    <a:rPr lang="en-US" sz="3600" i="1">
                                      <a:latin typeface="Cambria Math" panose="02040503050406030204" pitchFamily="18" charset="0"/>
                                      <a:cs typeface="Times New Roman" panose="02020603050405020304" pitchFamily="18" charset="0"/>
                                    </a:rPr>
                                  </m:ctrlPr>
                                </m:sSubPr>
                                <m:e>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imb</m:t>
                                  </m:r>
                                </m:sub>
                              </m:sSub>
                              <m:r>
                                <a:rPr lang="en-US" sz="3600" i="1">
                                  <a:latin typeface="Cambria Math" panose="02040503050406030204" pitchFamily="18" charset="0"/>
                                  <a:ea typeface="Cambria Math" panose="02040503050406030204" pitchFamily="18" charset="0"/>
                                  <a:cs typeface="Times New Roman" panose="02020603050405020304" pitchFamily="18" charset="0"/>
                                </a:rPr>
                                <m:t>∪</m:t>
                              </m:r>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conf</m:t>
                              </m:r>
                            </m:sub>
                          </m:sSub>
                        </m:oMath>
                      </m:oMathPara>
                    </a14:m>
                    <a:endParaRPr lang="en-US" sz="3600" dirty="0"/>
                  </a:p>
                </p:txBody>
              </p:sp>
            </mc:Choice>
            <mc:Fallback xmlns="">
              <p:sp>
                <p:nvSpPr>
                  <p:cNvPr id="151" name="TextBox 150">
                    <a:extLst>
                      <a:ext uri="{FF2B5EF4-FFF2-40B4-BE49-F238E27FC236}">
                        <a16:creationId xmlns:a16="http://schemas.microsoft.com/office/drawing/2014/main" id="{41BC9A76-0249-2FA8-3570-F0FE4048D837}"/>
                      </a:ext>
                    </a:extLst>
                  </p:cNvPr>
                  <p:cNvSpPr txBox="1">
                    <a:spLocks noRot="1" noChangeAspect="1" noMove="1" noResize="1" noEditPoints="1" noAdjustHandles="1" noChangeArrowheads="1" noChangeShapeType="1" noTextEdit="1"/>
                  </p:cNvSpPr>
                  <p:nvPr/>
                </p:nvSpPr>
                <p:spPr>
                  <a:xfrm>
                    <a:off x="6413252" y="13833830"/>
                    <a:ext cx="2423104" cy="1098763"/>
                  </a:xfrm>
                  <a:prstGeom prst="rect">
                    <a:avLst/>
                  </a:prstGeom>
                  <a:blipFill>
                    <a:blip r:embed="rId13"/>
                    <a:stretch>
                      <a:fillRect l="-7018" r="-78947" b="-18868"/>
                    </a:stretch>
                  </a:blipFill>
                </p:spPr>
                <p:txBody>
                  <a:bodyPr/>
                  <a:lstStyle/>
                  <a:p>
                    <a:r>
                      <a:rPr lang="en-US">
                        <a:noFill/>
                      </a:rPr>
                      <a:t> </a:t>
                    </a:r>
                  </a:p>
                </p:txBody>
              </p:sp>
            </mc:Fallback>
          </mc:AlternateContent>
        </p:grpSp>
        <p:pic>
          <p:nvPicPr>
            <p:cNvPr id="2" name="Picture 1">
              <a:extLst>
                <a:ext uri="{FF2B5EF4-FFF2-40B4-BE49-F238E27FC236}">
                  <a16:creationId xmlns:a16="http://schemas.microsoft.com/office/drawing/2014/main" id="{4B9C1325-30AA-0D7A-8FCA-D180C8235ECD}"/>
                </a:ext>
              </a:extLst>
            </p:cNvPr>
            <p:cNvPicPr>
              <a:picLocks noChangeAspect="1"/>
            </p:cNvPicPr>
            <p:nvPr/>
          </p:nvPicPr>
          <p:blipFill>
            <a:blip r:embed="rId14"/>
            <a:stretch>
              <a:fillRect/>
            </a:stretch>
          </p:blipFill>
          <p:spPr>
            <a:xfrm>
              <a:off x="4711015" y="3848449"/>
              <a:ext cx="1643410" cy="1121285"/>
            </a:xfrm>
            <a:prstGeom prst="rect">
              <a:avLst/>
            </a:prstGeom>
          </p:spPr>
        </p:pic>
        <p:pic>
          <p:nvPicPr>
            <p:cNvPr id="3" name="Picture 2">
              <a:extLst>
                <a:ext uri="{FF2B5EF4-FFF2-40B4-BE49-F238E27FC236}">
                  <a16:creationId xmlns:a16="http://schemas.microsoft.com/office/drawing/2014/main" id="{B62DDE7A-ADA6-E7E5-7F99-020336BBE43F}"/>
                </a:ext>
              </a:extLst>
            </p:cNvPr>
            <p:cNvPicPr>
              <a:picLocks noChangeAspect="1"/>
            </p:cNvPicPr>
            <p:nvPr/>
          </p:nvPicPr>
          <p:blipFill>
            <a:blip r:embed="rId15"/>
            <a:stretch>
              <a:fillRect/>
            </a:stretch>
          </p:blipFill>
          <p:spPr>
            <a:xfrm>
              <a:off x="555874" y="2642026"/>
              <a:ext cx="1645920" cy="1122998"/>
            </a:xfrm>
            <a:prstGeom prst="rect">
              <a:avLst/>
            </a:prstGeom>
          </p:spPr>
        </p:pic>
        <p:pic>
          <p:nvPicPr>
            <p:cNvPr id="9" name="Graphic 8" descr="Refresh outline">
              <a:extLst>
                <a:ext uri="{FF2B5EF4-FFF2-40B4-BE49-F238E27FC236}">
                  <a16:creationId xmlns:a16="http://schemas.microsoft.com/office/drawing/2014/main" id="{91FB02FF-6DE9-7FEA-77C3-6BEE7C6997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75120" y="1587147"/>
              <a:ext cx="3657600" cy="3657600"/>
            </a:xfrm>
            <a:prstGeom prst="rect">
              <a:avLst/>
            </a:prstGeom>
          </p:spPr>
        </p:pic>
        <p:sp>
          <p:nvSpPr>
            <p:cNvPr id="11" name="Can 10">
              <a:extLst>
                <a:ext uri="{FF2B5EF4-FFF2-40B4-BE49-F238E27FC236}">
                  <a16:creationId xmlns:a16="http://schemas.microsoft.com/office/drawing/2014/main" id="{AC78B18A-171D-1BF0-5288-E13E535493CA}"/>
                </a:ext>
              </a:extLst>
            </p:cNvPr>
            <p:cNvSpPr>
              <a:spLocks noChangeAspect="1"/>
            </p:cNvSpPr>
            <p:nvPr/>
          </p:nvSpPr>
          <p:spPr>
            <a:xfrm>
              <a:off x="2906570" y="2865773"/>
              <a:ext cx="1097280" cy="1187202"/>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Right Arrow 11">
              <a:extLst>
                <a:ext uri="{FF2B5EF4-FFF2-40B4-BE49-F238E27FC236}">
                  <a16:creationId xmlns:a16="http://schemas.microsoft.com/office/drawing/2014/main" id="{7B488D48-7315-4887-1463-90B70E86350D}"/>
                </a:ext>
              </a:extLst>
            </p:cNvPr>
            <p:cNvSpPr>
              <a:spLocks noChangeAspect="1"/>
            </p:cNvSpPr>
            <p:nvPr/>
          </p:nvSpPr>
          <p:spPr>
            <a:xfrm>
              <a:off x="5389556" y="2185268"/>
              <a:ext cx="914400" cy="792745"/>
            </a:xfrm>
            <a:prstGeom prst="rightArrow">
              <a:avLst/>
            </a:prstGeom>
            <a:solidFill>
              <a:schemeClr val="bg2"/>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TextBox 14">
              <a:extLst>
                <a:ext uri="{FF2B5EF4-FFF2-40B4-BE49-F238E27FC236}">
                  <a16:creationId xmlns:a16="http://schemas.microsoft.com/office/drawing/2014/main" id="{390BC9E6-B21B-C447-F1F9-12A8FEF66536}"/>
                </a:ext>
              </a:extLst>
            </p:cNvPr>
            <p:cNvSpPr txBox="1"/>
            <p:nvPr/>
          </p:nvSpPr>
          <p:spPr>
            <a:xfrm>
              <a:off x="3076670" y="3216900"/>
              <a:ext cx="3005696" cy="584775"/>
            </a:xfrm>
            <a:prstGeom prst="rect">
              <a:avLst/>
            </a:prstGeom>
            <a:noFill/>
          </p:spPr>
          <p:txBody>
            <a:bodyPr wrap="square">
              <a:spAutoFit/>
            </a:bodyPr>
            <a:lstStyle/>
            <a:p>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solidFill>
                    <a:schemeClr val="bg2">
                      <a:lumMod val="10000"/>
                    </a:schemeClr>
                  </a:solidFill>
                  <a:latin typeface="Helvetica Neue" panose="02000503000000020004" pitchFamily="2" charset="0"/>
                  <a:cs typeface="Helvetica Neue" panose="02000503000000020004" pitchFamily="2" charset="0"/>
                </a:rPr>
                <a:t> </a:t>
              </a:r>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82C8941F-F35B-8385-5BD6-E36F98370070}"/>
                </a:ext>
              </a:extLst>
            </p:cNvPr>
            <p:cNvSpPr txBox="1"/>
            <p:nvPr/>
          </p:nvSpPr>
          <p:spPr>
            <a:xfrm>
              <a:off x="11414611" y="1796809"/>
              <a:ext cx="4572000" cy="3108543"/>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enough?</a:t>
              </a:r>
            </a:p>
            <a:p>
              <a:endPar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Reasons:</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Minorities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rarely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predicted.</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Predicted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minorities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rarely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confident.</a:t>
              </a:r>
            </a:p>
          </p:txBody>
        </p:sp>
      </p:grpSp>
    </p:spTree>
    <p:extLst>
      <p:ext uri="{BB962C8B-B14F-4D97-AF65-F5344CB8AC3E}">
        <p14:creationId xmlns:p14="http://schemas.microsoft.com/office/powerpoint/2010/main" val="1151025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Given</a:t>
            </a:r>
            <a:r>
              <a:rPr lang="zh-CN" altLang="en-US" dirty="0">
                <a:solidFill>
                  <a:schemeClr val="bg2">
                    <a:lumMod val="10000"/>
                  </a:schemeClr>
                </a:solidFill>
              </a:rPr>
              <a:t> </a:t>
            </a:r>
            <a:r>
              <a:rPr lang="en-US" altLang="zh-CN" dirty="0">
                <a:solidFill>
                  <a:schemeClr val="bg2">
                    <a:lumMod val="10000"/>
                  </a:schemeClr>
                </a:solidFill>
              </a:rPr>
              <a:t>an</a:t>
            </a:r>
            <a:r>
              <a:rPr lang="zh-CN" altLang="en-US" dirty="0">
                <a:solidFill>
                  <a:schemeClr val="bg2">
                    <a:lumMod val="10000"/>
                  </a:schemeClr>
                </a:solidFill>
              </a:rPr>
              <a:t> </a:t>
            </a:r>
            <a:r>
              <a:rPr lang="en-US" altLang="zh-CN" dirty="0">
                <a:solidFill>
                  <a:schemeClr val="bg2">
                    <a:lumMod val="10000"/>
                  </a:schemeClr>
                </a:solidFill>
              </a:rPr>
              <a:t>unpopular</a:t>
            </a:r>
            <a:r>
              <a:rPr lang="zh-CN" altLang="en-US" dirty="0">
                <a:solidFill>
                  <a:schemeClr val="bg2">
                    <a:lumMod val="10000"/>
                  </a:schemeClr>
                </a:solidFill>
              </a:rPr>
              <a:t> </a:t>
            </a:r>
            <a:r>
              <a:rPr lang="en-US" altLang="zh-CN" dirty="0">
                <a:solidFill>
                  <a:schemeClr val="bg2">
                    <a:lumMod val="10000"/>
                  </a:schemeClr>
                </a:solidFill>
              </a:rPr>
              <a:t>numeric</a:t>
            </a:r>
            <a:r>
              <a:rPr lang="zh-CN" altLang="en-US" dirty="0">
                <a:solidFill>
                  <a:schemeClr val="bg2">
                    <a:lumMod val="10000"/>
                  </a:schemeClr>
                </a:solidFill>
              </a:rPr>
              <a:t> </a:t>
            </a:r>
            <a:r>
              <a:rPr lang="en-US" altLang="zh-CN" dirty="0">
                <a:solidFill>
                  <a:schemeClr val="bg2">
                    <a:lumMod val="10000"/>
                  </a:schemeClr>
                </a:solidFill>
              </a:rPr>
              <a:t>label</a:t>
            </a:r>
            <a:r>
              <a:rPr lang="zh-CN" altLang="en-US" dirty="0">
                <a:solidFill>
                  <a:schemeClr val="bg2">
                    <a:lumMod val="10000"/>
                  </a:schemeClr>
                </a:solidFill>
              </a:rPr>
              <a:t> </a:t>
            </a:r>
            <a:r>
              <a:rPr lang="en-US" altLang="zh-CN" dirty="0">
                <a:solidFill>
                  <a:schemeClr val="bg2">
                    <a:lumMod val="10000"/>
                  </a:schemeClr>
                </a:solidFill>
              </a:rPr>
              <a:t>value,</a:t>
            </a:r>
            <a:r>
              <a:rPr lang="zh-CN" altLang="en-US" dirty="0">
                <a:solidFill>
                  <a:schemeClr val="bg2">
                    <a:lumMod val="10000"/>
                  </a:schemeClr>
                </a:solidFill>
              </a:rPr>
              <a:t> </a:t>
            </a:r>
            <a:r>
              <a:rPr lang="en-US" altLang="zh-CN" b="1" dirty="0">
                <a:solidFill>
                  <a:schemeClr val="bg2">
                    <a:lumMod val="10000"/>
                  </a:schemeClr>
                </a:solidFill>
              </a:rPr>
              <a:t>generate</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molecule/polymer</a:t>
            </a:r>
            <a:r>
              <a:rPr lang="zh-CN" altLang="en-US" dirty="0">
                <a:solidFill>
                  <a:schemeClr val="bg2">
                    <a:lumMod val="10000"/>
                  </a:schemeClr>
                </a:solidFill>
              </a:rPr>
              <a:t> </a:t>
            </a:r>
            <a:r>
              <a:rPr lang="en-US" altLang="zh-CN" dirty="0">
                <a:solidFill>
                  <a:schemeClr val="bg2">
                    <a:lumMod val="10000"/>
                  </a:schemeClr>
                </a:solidFill>
              </a:rPr>
              <a:t>graph?</a:t>
            </a:r>
            <a:endParaRPr lang="en-US" dirty="0">
              <a:solidFill>
                <a:schemeClr val="bg2">
                  <a:lumMod val="1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14:m>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conf</m:t>
                        </m:r>
                      </m:sub>
                    </m:sSub>
                  </m:oMath>
                </a14:m>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too</a:t>
                </a:r>
                <a:r>
                  <a:rPr lang="zh-CN" altLang="en-US" sz="3200" dirty="0">
                    <a:solidFill>
                      <a:schemeClr val="bg2">
                        <a:lumMod val="10000"/>
                      </a:schemeClr>
                    </a:solidFill>
                  </a:rPr>
                  <a:t> </a:t>
                </a:r>
                <a:r>
                  <a:rPr lang="en-US" altLang="zh-CN" sz="3200" dirty="0">
                    <a:solidFill>
                      <a:schemeClr val="bg2">
                        <a:lumMod val="10000"/>
                      </a:schemeClr>
                    </a:solidFill>
                  </a:rPr>
                  <a:t>small</a:t>
                </a:r>
                <a:r>
                  <a:rPr lang="zh-CN" altLang="en-US" sz="3200" dirty="0">
                    <a:solidFill>
                      <a:schemeClr val="bg2">
                        <a:lumMod val="10000"/>
                      </a:schemeClr>
                    </a:solidFill>
                  </a:rPr>
                  <a:t> </a:t>
                </a:r>
                <a:r>
                  <a:rPr lang="en-US" altLang="zh-CN" sz="3200" dirty="0">
                    <a:solidFill>
                      <a:schemeClr val="bg2">
                        <a:lumMod val="10000"/>
                      </a:schemeClr>
                    </a:solidFill>
                  </a:rPr>
                  <a:t>to</a:t>
                </a:r>
                <a:r>
                  <a:rPr lang="zh-CN" altLang="en-US" sz="3200" dirty="0">
                    <a:solidFill>
                      <a:schemeClr val="bg2">
                        <a:lumMod val="10000"/>
                      </a:schemeClr>
                    </a:solidFill>
                  </a:rPr>
                  <a:t> </a:t>
                </a:r>
                <a:r>
                  <a:rPr lang="en-US" altLang="zh-CN" sz="3200" dirty="0">
                    <a:solidFill>
                      <a:schemeClr val="bg2">
                        <a:lumMod val="10000"/>
                      </a:schemeClr>
                    </a:solidFill>
                  </a:rPr>
                  <a:t>support</a:t>
                </a:r>
                <a:r>
                  <a:rPr lang="zh-CN" altLang="en-US" sz="3200" dirty="0">
                    <a:solidFill>
                      <a:schemeClr val="bg2">
                        <a:lumMod val="10000"/>
                      </a:schemeClr>
                    </a:solidFill>
                  </a:rPr>
                  <a:t> </a:t>
                </a:r>
                <a:r>
                  <a:rPr lang="en-US" altLang="zh-CN" sz="3200" dirty="0">
                    <a:solidFill>
                      <a:schemeClr val="bg2">
                        <a:lumMod val="10000"/>
                      </a:schemeClr>
                    </a:solidFill>
                  </a:rPr>
                  <a:t>a</a:t>
                </a:r>
                <a:r>
                  <a:rPr lang="zh-CN" altLang="en-US" sz="3200" dirty="0">
                    <a:solidFill>
                      <a:schemeClr val="bg2">
                        <a:lumMod val="10000"/>
                      </a:schemeClr>
                    </a:solidFill>
                  </a:rPr>
                  <a:t> </a:t>
                </a:r>
                <a:r>
                  <a:rPr lang="en-US" altLang="zh-CN" sz="3200" dirty="0">
                    <a:solidFill>
                      <a:schemeClr val="bg2">
                        <a:lumMod val="10000"/>
                      </a:schemeClr>
                    </a:solidFill>
                  </a:rPr>
                  <a:t>label-anchored</a:t>
                </a:r>
                <a:r>
                  <a:rPr lang="zh-CN" altLang="en-US" sz="3200" dirty="0">
                    <a:solidFill>
                      <a:schemeClr val="bg2">
                        <a:lumMod val="10000"/>
                      </a:schemeClr>
                    </a:solidFill>
                  </a:rPr>
                  <a:t> </a:t>
                </a:r>
                <a:r>
                  <a:rPr lang="en-US" altLang="zh-CN" sz="3200" dirty="0">
                    <a:solidFill>
                      <a:schemeClr val="bg2">
                        <a:lumMod val="10000"/>
                      </a:schemeClr>
                    </a:solidFill>
                  </a:rPr>
                  <a:t>graph</a:t>
                </a:r>
                <a:r>
                  <a:rPr lang="zh-CN" altLang="en-US" sz="3200" dirty="0">
                    <a:solidFill>
                      <a:schemeClr val="bg2">
                        <a:lumMod val="10000"/>
                      </a:schemeClr>
                    </a:solidFill>
                  </a:rPr>
                  <a:t> </a:t>
                </a:r>
                <a:r>
                  <a:rPr lang="en-US" altLang="zh-CN" sz="3200" dirty="0">
                    <a:solidFill>
                      <a:schemeClr val="bg2">
                        <a:lumMod val="10000"/>
                      </a:schemeClr>
                    </a:solidFill>
                  </a:rPr>
                  <a:t>generator.</a:t>
                </a:r>
                <a:endParaRPr lang="en-US" sz="3200" dirty="0">
                  <a:solidFill>
                    <a:schemeClr val="bg2">
                      <a:lumMod val="10000"/>
                    </a:schemeClr>
                  </a:solidFill>
                </a:endParaRPr>
              </a:p>
            </p:txBody>
          </p:sp>
        </mc:Choice>
        <mc:Fallback xmlns="">
          <p:sp>
            <p:nvSpPr>
              <p:cNvPr id="3" name="Content Placeholder 2">
                <a:extLst>
                  <a:ext uri="{FF2B5EF4-FFF2-40B4-BE49-F238E27FC236}">
                    <a16:creationId xmlns:a16="http://schemas.microsoft.com/office/drawing/2014/main" id="{34BFC141-4678-6721-E1A6-906EACF160CA}"/>
                  </a:ext>
                </a:extLst>
              </p:cNvPr>
              <p:cNvSpPr>
                <a:spLocks noGrp="1" noRot="1" noChangeAspect="1" noMove="1" noResize="1" noEditPoints="1" noAdjustHandles="1" noChangeArrowheads="1" noChangeShapeType="1" noTextEdit="1"/>
              </p:cNvSpPr>
              <p:nvPr>
                <p:ph idx="1"/>
              </p:nvPr>
            </p:nvSpPr>
            <p:spPr>
              <a:blipFill>
                <a:blip r:embed="rId3"/>
                <a:stretch>
                  <a:fillRect l="-515" t="-1843"/>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2:</a:t>
            </a:r>
            <a:r>
              <a:rPr lang="zh-CN" altLang="en-US" sz="4400" dirty="0"/>
              <a:t> </a:t>
            </a:r>
            <a:r>
              <a:rPr lang="en-US" altLang="zh-CN" sz="4400" dirty="0"/>
              <a:t>Label-Anchored</a:t>
            </a:r>
            <a:r>
              <a:rPr lang="zh-CN" altLang="en-US" sz="4400" dirty="0"/>
              <a:t> </a:t>
            </a:r>
            <a:r>
              <a:rPr lang="en-US" altLang="zh-CN" sz="4400" dirty="0"/>
              <a:t>Augmentation</a:t>
            </a:r>
            <a:r>
              <a:rPr lang="zh-CN" altLang="en-US" sz="4400" dirty="0"/>
              <a:t> </a:t>
            </a:r>
            <a:r>
              <a:rPr lang="en-US" altLang="zh-CN" sz="4400" dirty="0"/>
              <a:t>for</a:t>
            </a:r>
            <a:r>
              <a:rPr lang="zh-CN" altLang="en-US" sz="4400" dirty="0"/>
              <a:t> </a:t>
            </a:r>
            <a:r>
              <a:rPr lang="en-US" altLang="zh-CN" sz="4400" dirty="0"/>
              <a:t>Balancing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25</a:t>
            </a:fld>
            <a:endParaRPr lang="en-US"/>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BDC74984-683F-207A-DFEB-E3432BFE7BBA}"/>
                  </a:ext>
                </a:extLst>
              </p:cNvPr>
              <p:cNvSpPr/>
              <p:nvPr/>
            </p:nvSpPr>
            <p:spPr>
              <a:xfrm>
                <a:off x="5570491" y="3418231"/>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 name="Rounded Rectangle 4">
                <a:extLst>
                  <a:ext uri="{FF2B5EF4-FFF2-40B4-BE49-F238E27FC236}">
                    <a16:creationId xmlns:a16="http://schemas.microsoft.com/office/drawing/2014/main" id="{BDC74984-683F-207A-DFEB-E3432BFE7BBA}"/>
                  </a:ext>
                </a:extLst>
              </p:cNvPr>
              <p:cNvSpPr>
                <a:spLocks noRot="1" noChangeAspect="1" noMove="1" noResize="1" noEditPoints="1" noAdjustHandles="1" noChangeArrowheads="1" noChangeShapeType="1" noTextEdit="1"/>
              </p:cNvSpPr>
              <p:nvPr/>
            </p:nvSpPr>
            <p:spPr>
              <a:xfrm>
                <a:off x="5570491" y="3418231"/>
                <a:ext cx="1087530" cy="504458"/>
              </a:xfrm>
              <a:prstGeom prst="roundRect">
                <a:avLst/>
              </a:prstGeom>
              <a:blipFill>
                <a:blip r:embed="rId4"/>
                <a:stretch>
                  <a:fillRect l="-6818" r="-5682" b="-9524"/>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F4A75C17-EBEE-1BF7-DF83-12DF838C2DC9}"/>
                  </a:ext>
                </a:extLst>
              </p:cNvPr>
              <p:cNvSpPr/>
              <p:nvPr/>
            </p:nvSpPr>
            <p:spPr>
              <a:xfrm>
                <a:off x="9693914" y="3418231"/>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6" name="Rounded Rectangle 5">
                <a:extLst>
                  <a:ext uri="{FF2B5EF4-FFF2-40B4-BE49-F238E27FC236}">
                    <a16:creationId xmlns:a16="http://schemas.microsoft.com/office/drawing/2014/main" id="{F4A75C17-EBEE-1BF7-DF83-12DF838C2DC9}"/>
                  </a:ext>
                </a:extLst>
              </p:cNvPr>
              <p:cNvSpPr>
                <a:spLocks noRot="1" noChangeAspect="1" noMove="1" noResize="1" noEditPoints="1" noAdjustHandles="1" noChangeArrowheads="1" noChangeShapeType="1" noTextEdit="1"/>
              </p:cNvSpPr>
              <p:nvPr/>
            </p:nvSpPr>
            <p:spPr>
              <a:xfrm>
                <a:off x="9693914" y="3418231"/>
                <a:ext cx="1087530" cy="504458"/>
              </a:xfrm>
              <a:prstGeom prst="roundRect">
                <a:avLst/>
              </a:prstGeom>
              <a:blipFill>
                <a:blip r:embed="rId5"/>
                <a:stretch>
                  <a:fillRect l="-1124" r="-1124" b="-9524"/>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0989A0-5900-8E71-2F7E-B79B5CA64957}"/>
                  </a:ext>
                </a:extLst>
              </p:cNvPr>
              <p:cNvSpPr txBox="1"/>
              <p:nvPr/>
            </p:nvSpPr>
            <p:spPr>
              <a:xfrm>
                <a:off x="2002468" y="3394064"/>
                <a:ext cx="2849187" cy="523220"/>
              </a:xfrm>
              <a:prstGeom prst="rect">
                <a:avLst/>
              </a:prstGeom>
              <a:noFill/>
            </p:spPr>
            <p:txBody>
              <a:bodyPr wrap="square">
                <a:spAutoFit/>
              </a:bodyPr>
              <a:lstStyle/>
              <a:p>
                <a14:m>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𝐺</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oMath>
                </a14:m>
                <a:r>
                  <a:rPr lang="zh-CN" altLang="en-US" sz="2800" dirty="0">
                    <a:solidFill>
                      <a:schemeClr val="bg2">
                        <a:lumMod val="10000"/>
                      </a:schemeClr>
                    </a:solidFill>
                  </a:rPr>
                  <a:t> </a:t>
                </a:r>
                <a:endParaRPr lang="en-US" dirty="0"/>
              </a:p>
            </p:txBody>
          </p:sp>
        </mc:Choice>
        <mc:Fallback xmlns="">
          <p:sp>
            <p:nvSpPr>
              <p:cNvPr id="9" name="TextBox 8">
                <a:extLst>
                  <a:ext uri="{FF2B5EF4-FFF2-40B4-BE49-F238E27FC236}">
                    <a16:creationId xmlns:a16="http://schemas.microsoft.com/office/drawing/2014/main" id="{9A0989A0-5900-8E71-2F7E-B79B5CA64957}"/>
                  </a:ext>
                </a:extLst>
              </p:cNvPr>
              <p:cNvSpPr txBox="1">
                <a:spLocks noRot="1" noChangeAspect="1" noMove="1" noResize="1" noEditPoints="1" noAdjustHandles="1" noChangeArrowheads="1" noChangeShapeType="1" noTextEdit="1"/>
              </p:cNvSpPr>
              <p:nvPr/>
            </p:nvSpPr>
            <p:spPr>
              <a:xfrm>
                <a:off x="2002468" y="3394064"/>
                <a:ext cx="2849187" cy="523220"/>
              </a:xfrm>
              <a:prstGeom prst="rect">
                <a:avLst/>
              </a:prstGeom>
              <a:blipFill>
                <a:blip r:embed="rId6"/>
                <a:stretch>
                  <a:fillRect l="-88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30E8D9-59B5-1862-E92D-24CCDE6E350C}"/>
                  </a:ext>
                </a:extLst>
              </p:cNvPr>
              <p:cNvSpPr txBox="1"/>
              <p:nvPr/>
            </p:nvSpPr>
            <p:spPr>
              <a:xfrm>
                <a:off x="7380272" y="3386369"/>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𝑑</m:t>
                          </m:r>
                        </m:sup>
                      </m:sSup>
                    </m:oMath>
                  </m:oMathPara>
                </a14:m>
                <a:endParaRPr lang="en-US" dirty="0"/>
              </a:p>
            </p:txBody>
          </p:sp>
        </mc:Choice>
        <mc:Fallback xmlns="">
          <p:sp>
            <p:nvSpPr>
              <p:cNvPr id="11" name="TextBox 10">
                <a:extLst>
                  <a:ext uri="{FF2B5EF4-FFF2-40B4-BE49-F238E27FC236}">
                    <a16:creationId xmlns:a16="http://schemas.microsoft.com/office/drawing/2014/main" id="{3130E8D9-59B5-1862-E92D-24CCDE6E350C}"/>
                  </a:ext>
                </a:extLst>
              </p:cNvPr>
              <p:cNvSpPr txBox="1">
                <a:spLocks noRot="1" noChangeAspect="1" noMove="1" noResize="1" noEditPoints="1" noAdjustHandles="1" noChangeArrowheads="1" noChangeShapeType="1" noTextEdit="1"/>
              </p:cNvSpPr>
              <p:nvPr/>
            </p:nvSpPr>
            <p:spPr>
              <a:xfrm>
                <a:off x="7380272" y="3386369"/>
                <a:ext cx="1495456" cy="5309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49E824B-8A22-0F92-5AD2-6107EC8EB228}"/>
                  </a:ext>
                </a:extLst>
              </p:cNvPr>
              <p:cNvSpPr txBox="1"/>
              <p:nvPr/>
            </p:nvSpPr>
            <p:spPr>
              <a:xfrm>
                <a:off x="11598279" y="3386368"/>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oMath>
                  </m:oMathPara>
                </a14:m>
                <a:endParaRPr lang="en-US" dirty="0"/>
              </a:p>
            </p:txBody>
          </p:sp>
        </mc:Choice>
        <mc:Fallback xmlns="">
          <p:sp>
            <p:nvSpPr>
              <p:cNvPr id="17" name="TextBox 16">
                <a:extLst>
                  <a:ext uri="{FF2B5EF4-FFF2-40B4-BE49-F238E27FC236}">
                    <a16:creationId xmlns:a16="http://schemas.microsoft.com/office/drawing/2014/main" id="{949E824B-8A22-0F92-5AD2-6107EC8EB228}"/>
                  </a:ext>
                </a:extLst>
              </p:cNvPr>
              <p:cNvSpPr txBox="1">
                <a:spLocks noRot="1" noChangeAspect="1" noMove="1" noResize="1" noEditPoints="1" noAdjustHandles="1" noChangeArrowheads="1" noChangeShapeType="1" noTextEdit="1"/>
              </p:cNvSpPr>
              <p:nvPr/>
            </p:nvSpPr>
            <p:spPr>
              <a:xfrm>
                <a:off x="11598279" y="3386368"/>
                <a:ext cx="1495456" cy="530915"/>
              </a:xfrm>
              <a:prstGeom prst="rect">
                <a:avLst/>
              </a:prstGeom>
              <a:blipFill>
                <a:blip r:embed="rId8"/>
                <a:stretch>
                  <a:fillRect b="-6977"/>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4E8D6E16-EE7D-89D9-D903-159E8C8A7A29}"/>
              </a:ext>
            </a:extLst>
          </p:cNvPr>
          <p:cNvGrpSpPr/>
          <p:nvPr/>
        </p:nvGrpSpPr>
        <p:grpSpPr>
          <a:xfrm>
            <a:off x="6658019" y="4811668"/>
            <a:ext cx="5687989" cy="3206821"/>
            <a:chOff x="6658019" y="4811668"/>
            <a:chExt cx="5687989" cy="3206821"/>
          </a:xfrm>
        </p:grpSpPr>
        <p:sp>
          <p:nvSpPr>
            <p:cNvPr id="60" name="Rounded Rectangle 59">
              <a:extLst>
                <a:ext uri="{FF2B5EF4-FFF2-40B4-BE49-F238E27FC236}">
                  <a16:creationId xmlns:a16="http://schemas.microsoft.com/office/drawing/2014/main" id="{79FE77E3-2B41-8CFD-B35E-48928D990324}"/>
                </a:ext>
              </a:extLst>
            </p:cNvPr>
            <p:cNvSpPr/>
            <p:nvPr/>
          </p:nvSpPr>
          <p:spPr>
            <a:xfrm>
              <a:off x="8833411" y="7406443"/>
              <a:ext cx="2754902" cy="612046"/>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lumMod val="10000"/>
                    </a:schemeClr>
                  </a:solidFill>
                  <a:latin typeface="Arial" panose="020B0604020202020204" pitchFamily="34" charset="0"/>
                  <a:cs typeface="Arial" panose="020B0604020202020204" pitchFamily="34" charset="0"/>
                </a:rPr>
                <a:t>Data</a:t>
              </a:r>
              <a:r>
                <a:rPr lang="zh-CN" altLang="en-US" sz="2000" b="1" dirty="0">
                  <a:solidFill>
                    <a:schemeClr val="bg2">
                      <a:lumMod val="10000"/>
                    </a:schemeClr>
                  </a:solidFill>
                  <a:latin typeface="Arial" panose="020B0604020202020204" pitchFamily="34" charset="0"/>
                  <a:cs typeface="Arial" panose="020B0604020202020204" pitchFamily="34" charset="0"/>
                </a:rPr>
                <a:t> </a:t>
              </a:r>
              <a:r>
                <a:rPr lang="en-US" altLang="zh-CN" sz="2000" b="1" dirty="0">
                  <a:solidFill>
                    <a:schemeClr val="bg2">
                      <a:lumMod val="10000"/>
                    </a:schemeClr>
                  </a:solidFill>
                  <a:latin typeface="Arial" panose="020B0604020202020204" pitchFamily="34" charset="0"/>
                  <a:cs typeface="Arial" panose="020B0604020202020204" pitchFamily="34" charset="0"/>
                </a:rPr>
                <a:t>Augmentation</a:t>
              </a:r>
              <a:endParaRPr lang="en-US" sz="2000" b="1" dirty="0">
                <a:solidFill>
                  <a:schemeClr val="bg2">
                    <a:lumMod val="10000"/>
                  </a:schemeClr>
                </a:solidFill>
                <a:latin typeface="Arial" panose="020B0604020202020204" pitchFamily="34" charset="0"/>
                <a:cs typeface="Arial" panose="020B0604020202020204" pitchFamily="34" charset="0"/>
              </a:endParaRPr>
            </a:p>
          </p:txBody>
        </p:sp>
        <p:cxnSp>
          <p:nvCxnSpPr>
            <p:cNvPr id="61" name="Elbow Connector 60">
              <a:extLst>
                <a:ext uri="{FF2B5EF4-FFF2-40B4-BE49-F238E27FC236}">
                  <a16:creationId xmlns:a16="http://schemas.microsoft.com/office/drawing/2014/main" id="{81FC982B-08B2-D50C-229B-72E95FB1594F}"/>
                </a:ext>
              </a:extLst>
            </p:cNvPr>
            <p:cNvCxnSpPr>
              <a:cxnSpLocks/>
              <a:stCxn id="26" idx="2"/>
              <a:endCxn id="60" idx="3"/>
            </p:cNvCxnSpPr>
            <p:nvPr/>
          </p:nvCxnSpPr>
          <p:spPr>
            <a:xfrm rot="5400000">
              <a:off x="11581594" y="6948052"/>
              <a:ext cx="771133" cy="757694"/>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4EC6D80F-3A54-F529-AF8C-4326636342DF}"/>
                </a:ext>
              </a:extLst>
            </p:cNvPr>
            <p:cNvCxnSpPr>
              <a:cxnSpLocks/>
              <a:stCxn id="60" idx="1"/>
              <a:endCxn id="22" idx="2"/>
            </p:cNvCxnSpPr>
            <p:nvPr/>
          </p:nvCxnSpPr>
          <p:spPr>
            <a:xfrm rot="10800000">
              <a:off x="8128001" y="6949030"/>
              <a:ext cx="705411" cy="763437"/>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2CD9714-DBF3-7C73-AEF3-AB8A0DB303DA}"/>
                    </a:ext>
                  </a:extLst>
                </p:cNvPr>
                <p:cNvSpPr txBox="1"/>
                <p:nvPr/>
              </p:nvSpPr>
              <p:spPr>
                <a:xfrm>
                  <a:off x="6658019" y="4811668"/>
                  <a:ext cx="1874389" cy="649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b="1" i="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altLang="zh-CN" sz="32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p>
              </p:txBody>
            </p:sp>
          </mc:Choice>
          <mc:Fallback xmlns="">
            <p:sp>
              <p:nvSpPr>
                <p:cNvPr id="73" name="TextBox 72">
                  <a:extLst>
                    <a:ext uri="{FF2B5EF4-FFF2-40B4-BE49-F238E27FC236}">
                      <a16:creationId xmlns:a16="http://schemas.microsoft.com/office/drawing/2014/main" id="{C2CD9714-DBF3-7C73-AEF3-AB8A0DB303DA}"/>
                    </a:ext>
                  </a:extLst>
                </p:cNvPr>
                <p:cNvSpPr txBox="1">
                  <a:spLocks noRot="1" noChangeAspect="1" noMove="1" noResize="1" noEditPoints="1" noAdjustHandles="1" noChangeArrowheads="1" noChangeShapeType="1" noTextEdit="1"/>
                </p:cNvSpPr>
                <p:nvPr/>
              </p:nvSpPr>
              <p:spPr>
                <a:xfrm>
                  <a:off x="6658019" y="4811668"/>
                  <a:ext cx="1874389" cy="649199"/>
                </a:xfrm>
                <a:prstGeom prst="rect">
                  <a:avLst/>
                </a:prstGeom>
                <a:blipFill>
                  <a:blip r:embed="rId9"/>
                  <a:stretch>
                    <a:fillRect b="-5660"/>
                  </a:stretch>
                </a:blipFill>
              </p:spPr>
              <p:txBody>
                <a:bodyPr/>
                <a:lstStyle/>
                <a:p>
                  <a:r>
                    <a:rPr lang="en-US">
                      <a:noFill/>
                    </a:rPr>
                    <a:t> </a:t>
                  </a:r>
                </a:p>
              </p:txBody>
            </p:sp>
          </mc:Fallback>
        </mc:AlternateContent>
        <p:cxnSp>
          <p:nvCxnSpPr>
            <p:cNvPr id="74" name="Straight Connector 73">
              <a:extLst>
                <a:ext uri="{FF2B5EF4-FFF2-40B4-BE49-F238E27FC236}">
                  <a16:creationId xmlns:a16="http://schemas.microsoft.com/office/drawing/2014/main" id="{BD3FC45E-62F1-D2F5-B304-E630F00187E6}"/>
                </a:ext>
              </a:extLst>
            </p:cNvPr>
            <p:cNvCxnSpPr>
              <a:cxnSpLocks/>
            </p:cNvCxnSpPr>
            <p:nvPr/>
          </p:nvCxnSpPr>
          <p:spPr>
            <a:xfrm>
              <a:off x="7641386" y="5517688"/>
              <a:ext cx="386508" cy="778422"/>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grpSp>
      <p:cxnSp>
        <p:nvCxnSpPr>
          <p:cNvPr id="10" name="Straight Arrow Connector 9">
            <a:extLst>
              <a:ext uri="{FF2B5EF4-FFF2-40B4-BE49-F238E27FC236}">
                <a16:creationId xmlns:a16="http://schemas.microsoft.com/office/drawing/2014/main" id="{A044B5C2-A8FE-3C0D-B6C8-BEF39C5BFA4E}"/>
              </a:ext>
            </a:extLst>
          </p:cNvPr>
          <p:cNvCxnSpPr>
            <a:cxnSpLocks/>
          </p:cNvCxnSpPr>
          <p:nvPr/>
        </p:nvCxnSpPr>
        <p:spPr>
          <a:xfrm>
            <a:off x="4787919" y="3655673"/>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3A0136-B737-0B9F-8D16-03778D00B291}"/>
              </a:ext>
            </a:extLst>
          </p:cNvPr>
          <p:cNvCxnSpPr>
            <a:cxnSpLocks/>
          </p:cNvCxnSpPr>
          <p:nvPr/>
        </p:nvCxnSpPr>
        <p:spPr>
          <a:xfrm>
            <a:off x="6822907" y="3651826"/>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F7299C-3B76-7F87-C4C3-DB11DB4F3E82}"/>
              </a:ext>
            </a:extLst>
          </p:cNvPr>
          <p:cNvCxnSpPr>
            <a:cxnSpLocks/>
          </p:cNvCxnSpPr>
          <p:nvPr/>
        </p:nvCxnSpPr>
        <p:spPr>
          <a:xfrm>
            <a:off x="8833411" y="3670460"/>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8F3E74B-B4E9-26E5-8E82-9194E50D7857}"/>
              </a:ext>
            </a:extLst>
          </p:cNvPr>
          <p:cNvCxnSpPr>
            <a:cxnSpLocks/>
          </p:cNvCxnSpPr>
          <p:nvPr/>
        </p:nvCxnSpPr>
        <p:spPr>
          <a:xfrm>
            <a:off x="10975976" y="3670460"/>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39BB0117-F66C-24B0-9BF1-F8FF48037FF5}"/>
              </a:ext>
            </a:extLst>
          </p:cNvPr>
          <p:cNvGrpSpPr/>
          <p:nvPr/>
        </p:nvGrpSpPr>
        <p:grpSpPr>
          <a:xfrm>
            <a:off x="2002468" y="4289834"/>
            <a:ext cx="11746948" cy="4469430"/>
            <a:chOff x="2002468" y="4289834"/>
            <a:chExt cx="11746948" cy="4469430"/>
          </a:xfrm>
        </p:grpSpPr>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A2CEE0C8-F0B6-09AF-16A8-D610677B6683}"/>
                    </a:ext>
                  </a:extLst>
                </p:cNvPr>
                <p:cNvSpPr/>
                <p:nvPr/>
              </p:nvSpPr>
              <p:spPr>
                <a:xfrm>
                  <a:off x="5570491" y="6449976"/>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8" name="Rounded Rectangle 17">
                  <a:extLst>
                    <a:ext uri="{FF2B5EF4-FFF2-40B4-BE49-F238E27FC236}">
                      <a16:creationId xmlns:a16="http://schemas.microsoft.com/office/drawing/2014/main" id="{A2CEE0C8-F0B6-09AF-16A8-D610677B6683}"/>
                    </a:ext>
                  </a:extLst>
                </p:cNvPr>
                <p:cNvSpPr>
                  <a:spLocks noRot="1" noChangeAspect="1" noMove="1" noResize="1" noEditPoints="1" noAdjustHandles="1" noChangeArrowheads="1" noChangeShapeType="1" noTextEdit="1"/>
                </p:cNvSpPr>
                <p:nvPr/>
              </p:nvSpPr>
              <p:spPr>
                <a:xfrm>
                  <a:off x="5570491" y="6449976"/>
                  <a:ext cx="1087530" cy="504458"/>
                </a:xfrm>
                <a:prstGeom prst="roundRect">
                  <a:avLst/>
                </a:prstGeom>
                <a:blipFill>
                  <a:blip r:embed="rId10"/>
                  <a:stretch>
                    <a:fillRect l="-6818" r="-5682"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E1816115-391F-346D-0FA7-D7DB93940D26}"/>
                    </a:ext>
                  </a:extLst>
                </p:cNvPr>
                <p:cNvSpPr/>
                <p:nvPr/>
              </p:nvSpPr>
              <p:spPr>
                <a:xfrm>
                  <a:off x="9693914" y="6449976"/>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9" name="Rounded Rectangle 18">
                  <a:extLst>
                    <a:ext uri="{FF2B5EF4-FFF2-40B4-BE49-F238E27FC236}">
                      <a16:creationId xmlns:a16="http://schemas.microsoft.com/office/drawing/2014/main" id="{E1816115-391F-346D-0FA7-D7DB93940D26}"/>
                    </a:ext>
                  </a:extLst>
                </p:cNvPr>
                <p:cNvSpPr>
                  <a:spLocks noRot="1" noChangeAspect="1" noMove="1" noResize="1" noEditPoints="1" noAdjustHandles="1" noChangeArrowheads="1" noChangeShapeType="1" noTextEdit="1"/>
                </p:cNvSpPr>
                <p:nvPr/>
              </p:nvSpPr>
              <p:spPr>
                <a:xfrm>
                  <a:off x="9693914" y="6449976"/>
                  <a:ext cx="1087530" cy="504458"/>
                </a:xfrm>
                <a:prstGeom prst="roundRect">
                  <a:avLst/>
                </a:prstGeom>
                <a:blipFill>
                  <a:blip r:embed="rId11"/>
                  <a:stretch>
                    <a:fillRect l="-1124" r="-1124"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52785A4-5C74-0518-DD17-8D6931B6FB7A}"/>
                    </a:ext>
                  </a:extLst>
                </p:cNvPr>
                <p:cNvSpPr txBox="1"/>
                <p:nvPr/>
              </p:nvSpPr>
              <p:spPr>
                <a:xfrm>
                  <a:off x="2002468" y="6425809"/>
                  <a:ext cx="2849187" cy="563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𝐺</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28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p>
              </p:txBody>
            </p:sp>
          </mc:Choice>
          <mc:Fallback xmlns="">
            <p:sp>
              <p:nvSpPr>
                <p:cNvPr id="20" name="TextBox 19">
                  <a:extLst>
                    <a:ext uri="{FF2B5EF4-FFF2-40B4-BE49-F238E27FC236}">
                      <a16:creationId xmlns:a16="http://schemas.microsoft.com/office/drawing/2014/main" id="{D52785A4-5C74-0518-DD17-8D6931B6FB7A}"/>
                    </a:ext>
                  </a:extLst>
                </p:cNvPr>
                <p:cNvSpPr txBox="1">
                  <a:spLocks noRot="1" noChangeAspect="1" noMove="1" noResize="1" noEditPoints="1" noAdjustHandles="1" noChangeArrowheads="1" noChangeShapeType="1" noTextEdit="1"/>
                </p:cNvSpPr>
                <p:nvPr/>
              </p:nvSpPr>
              <p:spPr>
                <a:xfrm>
                  <a:off x="2002468" y="6425809"/>
                  <a:ext cx="2849187" cy="563872"/>
                </a:xfrm>
                <a:prstGeom prst="rect">
                  <a:avLst/>
                </a:prstGeom>
                <a:blipFill>
                  <a:blip r:embed="rId12"/>
                  <a:stretch>
                    <a:fillRect b="-10870"/>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50BD9A49-B276-D9D2-2F16-AFB57DF57EB8}"/>
                </a:ext>
              </a:extLst>
            </p:cNvPr>
            <p:cNvCxnSpPr>
              <a:cxnSpLocks/>
            </p:cNvCxnSpPr>
            <p:nvPr/>
          </p:nvCxnSpPr>
          <p:spPr>
            <a:xfrm>
              <a:off x="4787919" y="6687418"/>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53F8A34-712A-A95F-A552-038BCEFB3F82}"/>
                    </a:ext>
                  </a:extLst>
                </p:cNvPr>
                <p:cNvSpPr txBox="1"/>
                <p:nvPr/>
              </p:nvSpPr>
              <p:spPr>
                <a:xfrm>
                  <a:off x="7380272" y="6418114"/>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oMath>
                    </m:oMathPara>
                  </a14:m>
                  <a:endParaRPr lang="en-US" dirty="0"/>
                </a:p>
              </p:txBody>
            </p:sp>
          </mc:Choice>
          <mc:Fallback xmlns="">
            <p:sp>
              <p:nvSpPr>
                <p:cNvPr id="22" name="TextBox 21">
                  <a:extLst>
                    <a:ext uri="{FF2B5EF4-FFF2-40B4-BE49-F238E27FC236}">
                      <a16:creationId xmlns:a16="http://schemas.microsoft.com/office/drawing/2014/main" id="{953F8A34-712A-A95F-A552-038BCEFB3F82}"/>
                    </a:ext>
                  </a:extLst>
                </p:cNvPr>
                <p:cNvSpPr txBox="1">
                  <a:spLocks noRot="1" noChangeAspect="1" noMove="1" noResize="1" noEditPoints="1" noAdjustHandles="1" noChangeArrowheads="1" noChangeShapeType="1" noTextEdit="1"/>
                </p:cNvSpPr>
                <p:nvPr/>
              </p:nvSpPr>
              <p:spPr>
                <a:xfrm>
                  <a:off x="7380272" y="6418114"/>
                  <a:ext cx="1495456" cy="530915"/>
                </a:xfrm>
                <a:prstGeom prst="rect">
                  <a:avLst/>
                </a:prstGeom>
                <a:blipFill>
                  <a:blip r:embed="rId13"/>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9DC68919-0B71-6F41-386F-74978540C5F7}"/>
                </a:ext>
              </a:extLst>
            </p:cNvPr>
            <p:cNvCxnSpPr>
              <a:cxnSpLocks/>
            </p:cNvCxnSpPr>
            <p:nvPr/>
          </p:nvCxnSpPr>
          <p:spPr>
            <a:xfrm>
              <a:off x="6822907" y="6683571"/>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EECCF9-75E3-DEEB-240F-E883106C9554}"/>
                </a:ext>
              </a:extLst>
            </p:cNvPr>
            <p:cNvCxnSpPr>
              <a:cxnSpLocks/>
            </p:cNvCxnSpPr>
            <p:nvPr/>
          </p:nvCxnSpPr>
          <p:spPr>
            <a:xfrm>
              <a:off x="8833411" y="6702205"/>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00B1AC9-41F4-DF05-4BAF-6C47DB0756BF}"/>
                </a:ext>
              </a:extLst>
            </p:cNvPr>
            <p:cNvCxnSpPr>
              <a:cxnSpLocks/>
            </p:cNvCxnSpPr>
            <p:nvPr/>
          </p:nvCxnSpPr>
          <p:spPr>
            <a:xfrm>
              <a:off x="10975976" y="6702205"/>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D1F65D0-1466-BEEE-FC4C-4967BA9BC418}"/>
                    </a:ext>
                  </a:extLst>
                </p:cNvPr>
                <p:cNvSpPr txBox="1"/>
                <p:nvPr/>
              </p:nvSpPr>
              <p:spPr>
                <a:xfrm>
                  <a:off x="11598279" y="6418113"/>
                  <a:ext cx="14954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ctrlPr>
                          </m:acc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e>
                        </m:acc>
                      </m:oMath>
                    </m:oMathPara>
                  </a14:m>
                  <a:endParaRPr lang="en-US" dirty="0"/>
                </a:p>
              </p:txBody>
            </p:sp>
          </mc:Choice>
          <mc:Fallback xmlns="">
            <p:sp>
              <p:nvSpPr>
                <p:cNvPr id="26" name="TextBox 25">
                  <a:extLst>
                    <a:ext uri="{FF2B5EF4-FFF2-40B4-BE49-F238E27FC236}">
                      <a16:creationId xmlns:a16="http://schemas.microsoft.com/office/drawing/2014/main" id="{CD1F65D0-1466-BEEE-FC4C-4967BA9BC418}"/>
                    </a:ext>
                  </a:extLst>
                </p:cNvPr>
                <p:cNvSpPr txBox="1">
                  <a:spLocks noRot="1" noChangeAspect="1" noMove="1" noResize="1" noEditPoints="1" noAdjustHandles="1" noChangeArrowheads="1" noChangeShapeType="1" noTextEdit="1"/>
                </p:cNvSpPr>
                <p:nvPr/>
              </p:nvSpPr>
              <p:spPr>
                <a:xfrm>
                  <a:off x="11598279" y="6418113"/>
                  <a:ext cx="1495456" cy="523220"/>
                </a:xfrm>
                <a:prstGeom prst="rect">
                  <a:avLst/>
                </a:prstGeom>
                <a:blipFill>
                  <a:blip r:embed="rId14"/>
                  <a:stretch>
                    <a:fillRect b="-9524"/>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334EBD60-DED1-F7CC-3997-694F722E2418}"/>
                </a:ext>
              </a:extLst>
            </p:cNvPr>
            <p:cNvPicPr>
              <a:picLocks noChangeAspect="1"/>
            </p:cNvPicPr>
            <p:nvPr/>
          </p:nvPicPr>
          <p:blipFill>
            <a:blip r:embed="rId15">
              <a:alphaModFix/>
              <a:lum bright="-20000" contrast="40000"/>
            </a:blip>
            <a:stretch>
              <a:fillRect/>
            </a:stretch>
          </p:blipFill>
          <p:spPr>
            <a:xfrm>
              <a:off x="11006216" y="4289834"/>
              <a:ext cx="2743200" cy="1871663"/>
            </a:xfrm>
            <a:prstGeom prst="rect">
              <a:avLst/>
            </a:prstGeom>
          </p:spPr>
        </p:pic>
        <p:cxnSp>
          <p:nvCxnSpPr>
            <p:cNvPr id="30" name="Straight Connector 29">
              <a:extLst>
                <a:ext uri="{FF2B5EF4-FFF2-40B4-BE49-F238E27FC236}">
                  <a16:creationId xmlns:a16="http://schemas.microsoft.com/office/drawing/2014/main" id="{44E7D93B-167E-0396-8204-EEEA791684AB}"/>
                </a:ext>
              </a:extLst>
            </p:cNvPr>
            <p:cNvCxnSpPr>
              <a:cxnSpLocks/>
            </p:cNvCxnSpPr>
            <p:nvPr/>
          </p:nvCxnSpPr>
          <p:spPr>
            <a:xfrm flipH="1">
              <a:off x="12510655" y="5715000"/>
              <a:ext cx="583080" cy="734976"/>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F64358E0-A11C-818C-87AF-C1E85E0FED37}"/>
                </a:ext>
              </a:extLst>
            </p:cNvPr>
            <p:cNvSpPr/>
            <p:nvPr/>
          </p:nvSpPr>
          <p:spPr>
            <a:xfrm>
              <a:off x="4456111" y="8228349"/>
              <a:ext cx="2201910" cy="53091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Graph</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Generator</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34" name="Elbow Connector 33">
              <a:extLst>
                <a:ext uri="{FF2B5EF4-FFF2-40B4-BE49-F238E27FC236}">
                  <a16:creationId xmlns:a16="http://schemas.microsoft.com/office/drawing/2014/main" id="{67F6A603-C0EB-E2A2-E69E-C2128044D55E}"/>
                </a:ext>
              </a:extLst>
            </p:cNvPr>
            <p:cNvCxnSpPr>
              <a:cxnSpLocks/>
              <a:stCxn id="26" idx="2"/>
              <a:endCxn id="33" idx="3"/>
            </p:cNvCxnSpPr>
            <p:nvPr/>
          </p:nvCxnSpPr>
          <p:spPr>
            <a:xfrm rot="5400000">
              <a:off x="8725777" y="4873577"/>
              <a:ext cx="1552474" cy="5687986"/>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D4037ABE-B879-061E-6740-D7CFCF8229DE}"/>
                </a:ext>
              </a:extLst>
            </p:cNvPr>
            <p:cNvCxnSpPr>
              <a:cxnSpLocks/>
              <a:stCxn id="33" idx="1"/>
              <a:endCxn id="20" idx="2"/>
            </p:cNvCxnSpPr>
            <p:nvPr/>
          </p:nvCxnSpPr>
          <p:spPr>
            <a:xfrm rot="10800000">
              <a:off x="3427063" y="6989681"/>
              <a:ext cx="1029049" cy="1504126"/>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44FC78E3-894E-0AC8-BFC1-4210E887D4DC}"/>
                </a:ext>
              </a:extLst>
            </p:cNvPr>
            <p:cNvPicPr>
              <a:picLocks noChangeAspect="1"/>
            </p:cNvPicPr>
            <p:nvPr/>
          </p:nvPicPr>
          <p:blipFill>
            <a:blip r:embed="rId16"/>
            <a:stretch>
              <a:fillRect/>
            </a:stretch>
          </p:blipFill>
          <p:spPr>
            <a:xfrm>
              <a:off x="4368801" y="4321697"/>
              <a:ext cx="2743200" cy="1871663"/>
            </a:xfrm>
            <a:prstGeom prst="rect">
              <a:avLst/>
            </a:prstGeom>
          </p:spPr>
        </p:pic>
      </p:grpSp>
      <p:grpSp>
        <p:nvGrpSpPr>
          <p:cNvPr id="13" name="Group 12">
            <a:extLst>
              <a:ext uri="{FF2B5EF4-FFF2-40B4-BE49-F238E27FC236}">
                <a16:creationId xmlns:a16="http://schemas.microsoft.com/office/drawing/2014/main" id="{BA8A00C8-634E-147B-86D8-1232B365C48C}"/>
              </a:ext>
            </a:extLst>
          </p:cNvPr>
          <p:cNvGrpSpPr/>
          <p:nvPr/>
        </p:nvGrpSpPr>
        <p:grpSpPr>
          <a:xfrm>
            <a:off x="1963560" y="6130893"/>
            <a:ext cx="4694459" cy="2871589"/>
            <a:chOff x="1963560" y="6130893"/>
            <a:chExt cx="4694459" cy="2871589"/>
          </a:xfrm>
        </p:grpSpPr>
        <p:cxnSp>
          <p:nvCxnSpPr>
            <p:cNvPr id="44" name="Straight Connector 43">
              <a:extLst>
                <a:ext uri="{FF2B5EF4-FFF2-40B4-BE49-F238E27FC236}">
                  <a16:creationId xmlns:a16="http://schemas.microsoft.com/office/drawing/2014/main" id="{2788AE3D-AC52-F5B5-E504-7F5E4333CFE1}"/>
                </a:ext>
              </a:extLst>
            </p:cNvPr>
            <p:cNvCxnSpPr/>
            <p:nvPr/>
          </p:nvCxnSpPr>
          <p:spPr>
            <a:xfrm>
              <a:off x="1963560" y="6130893"/>
              <a:ext cx="1828800" cy="1153703"/>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DEDFB412-D6FC-D5ED-0498-E6A1C2DA2A41}"/>
                </a:ext>
              </a:extLst>
            </p:cNvPr>
            <p:cNvCxnSpPr>
              <a:cxnSpLocks/>
            </p:cNvCxnSpPr>
            <p:nvPr/>
          </p:nvCxnSpPr>
          <p:spPr>
            <a:xfrm flipV="1">
              <a:off x="1963560" y="6130893"/>
              <a:ext cx="1786966" cy="1153703"/>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45527B8-6A06-1A87-7AF7-E34013366197}"/>
                </a:ext>
              </a:extLst>
            </p:cNvPr>
            <p:cNvCxnSpPr>
              <a:cxnSpLocks/>
            </p:cNvCxnSpPr>
            <p:nvPr/>
          </p:nvCxnSpPr>
          <p:spPr>
            <a:xfrm flipV="1">
              <a:off x="4562846" y="8091736"/>
              <a:ext cx="2095173" cy="910746"/>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3F8410D-A484-6D61-C686-592AD9AE8FDA}"/>
                </a:ext>
              </a:extLst>
            </p:cNvPr>
            <p:cNvCxnSpPr>
              <a:cxnSpLocks/>
            </p:cNvCxnSpPr>
            <p:nvPr/>
          </p:nvCxnSpPr>
          <p:spPr>
            <a:xfrm>
              <a:off x="4562844" y="8086331"/>
              <a:ext cx="2095175" cy="916151"/>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0171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Mixing-up</a:t>
            </a:r>
            <a:r>
              <a:rPr lang="zh-CN" altLang="en-US" dirty="0">
                <a:solidFill>
                  <a:schemeClr val="bg2">
                    <a:lumMod val="10000"/>
                  </a:schemeClr>
                </a:solidFill>
              </a:rPr>
              <a:t> </a:t>
            </a:r>
            <a:r>
              <a:rPr lang="en-US" altLang="zh-CN" dirty="0">
                <a:solidFill>
                  <a:schemeClr val="bg2">
                    <a:lumMod val="10000"/>
                  </a:schemeClr>
                </a:solidFill>
              </a:rPr>
              <a:t>graph</a:t>
            </a:r>
            <a:r>
              <a:rPr lang="zh-CN" altLang="en-US" dirty="0">
                <a:solidFill>
                  <a:schemeClr val="bg2">
                    <a:lumMod val="10000"/>
                  </a:schemeClr>
                </a:solidFill>
              </a:rPr>
              <a:t> </a:t>
            </a:r>
            <a:r>
              <a:rPr lang="en-US" altLang="zh-CN" b="1" dirty="0">
                <a:solidFill>
                  <a:schemeClr val="bg2">
                    <a:lumMod val="10000"/>
                  </a:schemeClr>
                </a:solidFill>
              </a:rPr>
              <a:t>representations</a:t>
            </a:r>
            <a:r>
              <a:rPr lang="zh-CN" altLang="en-US" dirty="0">
                <a:solidFill>
                  <a:schemeClr val="bg2">
                    <a:lumMod val="10000"/>
                  </a:schemeClr>
                </a:solidFill>
              </a:rPr>
              <a:t> </a:t>
            </a:r>
            <a:r>
              <a:rPr lang="en-US" altLang="zh-CN" dirty="0">
                <a:solidFill>
                  <a:schemeClr val="bg2">
                    <a:lumMod val="10000"/>
                  </a:schemeClr>
                </a:solidFill>
              </a:rPr>
              <a:t>for</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given</a:t>
            </a:r>
            <a:r>
              <a:rPr lang="zh-CN" altLang="en-US" dirty="0">
                <a:solidFill>
                  <a:schemeClr val="bg2">
                    <a:lumMod val="10000"/>
                  </a:schemeClr>
                </a:solidFill>
              </a:rPr>
              <a:t> </a:t>
            </a:r>
            <a:r>
              <a:rPr lang="en-US" altLang="zh-CN" dirty="0">
                <a:solidFill>
                  <a:schemeClr val="bg2">
                    <a:lumMod val="10000"/>
                  </a:schemeClr>
                </a:solidFill>
              </a:rPr>
              <a:t>label</a:t>
            </a:r>
            <a:r>
              <a:rPr lang="zh-CN" altLang="en-US" dirty="0">
                <a:solidFill>
                  <a:schemeClr val="bg2">
                    <a:lumMod val="10000"/>
                  </a:schemeClr>
                </a:solidFill>
              </a:rPr>
              <a:t> </a:t>
            </a:r>
            <a:r>
              <a:rPr lang="en-US" altLang="zh-CN" dirty="0">
                <a:solidFill>
                  <a:schemeClr val="bg2">
                    <a:lumMod val="10000"/>
                  </a:schemeClr>
                </a:solidFill>
              </a:rPr>
              <a:t>value!</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2:</a:t>
            </a:r>
            <a:r>
              <a:rPr lang="zh-CN" altLang="en-US" sz="4400" dirty="0"/>
              <a:t> </a:t>
            </a:r>
            <a:r>
              <a:rPr lang="en-US" altLang="zh-CN" sz="4400" dirty="0"/>
              <a:t>Label-Anchored</a:t>
            </a:r>
            <a:r>
              <a:rPr lang="zh-CN" altLang="en-US" sz="4400" dirty="0"/>
              <a:t> </a:t>
            </a:r>
            <a:r>
              <a:rPr lang="en-US" altLang="zh-CN" sz="4400" dirty="0"/>
              <a:t>Augmentation</a:t>
            </a:r>
            <a:r>
              <a:rPr lang="zh-CN" altLang="en-US" sz="4400" dirty="0"/>
              <a:t> </a:t>
            </a:r>
            <a:r>
              <a:rPr lang="en-US" altLang="zh-CN" sz="4400" dirty="0"/>
              <a:t>for</a:t>
            </a:r>
            <a:r>
              <a:rPr lang="zh-CN" altLang="en-US" sz="4400" dirty="0"/>
              <a:t> </a:t>
            </a:r>
            <a:r>
              <a:rPr lang="en-US" altLang="zh-CN" sz="4400" dirty="0"/>
              <a:t>Balancing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26</a:t>
            </a:fld>
            <a:endParaRPr lang="en-US"/>
          </a:p>
        </p:txBody>
      </p:sp>
      <p:pic>
        <p:nvPicPr>
          <p:cNvPr id="5" name="Picture 4">
            <a:extLst>
              <a:ext uri="{FF2B5EF4-FFF2-40B4-BE49-F238E27FC236}">
                <a16:creationId xmlns:a16="http://schemas.microsoft.com/office/drawing/2014/main" id="{AB2C284A-284A-A001-AE19-F08337A64C30}"/>
              </a:ext>
            </a:extLst>
          </p:cNvPr>
          <p:cNvPicPr>
            <a:picLocks noChangeAspect="1"/>
          </p:cNvPicPr>
          <p:nvPr/>
        </p:nvPicPr>
        <p:blipFill>
          <a:blip r:embed="rId3"/>
          <a:stretch>
            <a:fillRect/>
          </a:stretch>
        </p:blipFill>
        <p:spPr>
          <a:xfrm>
            <a:off x="1079963" y="5500926"/>
            <a:ext cx="4572000" cy="3119439"/>
          </a:xfrm>
          <a:prstGeom prst="rect">
            <a:avLst/>
          </a:prstGeom>
          <a:ln w="57150">
            <a:noFill/>
          </a:ln>
        </p:spPr>
      </p:pic>
      <p:graphicFrame>
        <p:nvGraphicFramePr>
          <p:cNvPr id="12" name="Table 12">
            <a:extLst>
              <a:ext uri="{FF2B5EF4-FFF2-40B4-BE49-F238E27FC236}">
                <a16:creationId xmlns:a16="http://schemas.microsoft.com/office/drawing/2014/main" id="{41750DC5-BAB5-0A43-BD94-E43846AAA5B2}"/>
              </a:ext>
            </a:extLst>
          </p:cNvPr>
          <p:cNvGraphicFramePr>
            <a:graphicFrameLocks noGrp="1"/>
          </p:cNvGraphicFramePr>
          <p:nvPr>
            <p:extLst>
              <p:ext uri="{D42A27DB-BD31-4B8C-83A1-F6EECF244321}">
                <p14:modId xmlns:p14="http://schemas.microsoft.com/office/powerpoint/2010/main" val="1481430019"/>
              </p:ext>
            </p:extLst>
          </p:nvPr>
        </p:nvGraphicFramePr>
        <p:xfrm>
          <a:off x="1492836" y="5793609"/>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5BCE7B8-7089-3C59-233B-8B6817978CCA}"/>
                  </a:ext>
                </a:extLst>
              </p:cNvPr>
              <p:cNvSpPr txBox="1"/>
              <p:nvPr/>
            </p:nvSpPr>
            <p:spPr>
              <a:xfrm>
                <a:off x="6076857" y="6920839"/>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13" name="TextBox 12">
                <a:extLst>
                  <a:ext uri="{FF2B5EF4-FFF2-40B4-BE49-F238E27FC236}">
                    <a16:creationId xmlns:a16="http://schemas.microsoft.com/office/drawing/2014/main" id="{75BCE7B8-7089-3C59-233B-8B6817978CCA}"/>
                  </a:ext>
                </a:extLst>
              </p:cNvPr>
              <p:cNvSpPr txBox="1">
                <a:spLocks noRot="1" noChangeAspect="1" noMove="1" noResize="1" noEditPoints="1" noAdjustHandles="1" noChangeArrowheads="1" noChangeShapeType="1" noTextEdit="1"/>
              </p:cNvSpPr>
              <p:nvPr/>
            </p:nvSpPr>
            <p:spPr>
              <a:xfrm>
                <a:off x="6076857" y="6920839"/>
                <a:ext cx="2885827" cy="954107"/>
              </a:xfrm>
              <a:prstGeom prst="rect">
                <a:avLst/>
              </a:prstGeom>
              <a:blipFill>
                <a:blip r:embed="rId5"/>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8F6E29BF-1DB3-FD17-04CE-754DC3E9D29F}"/>
              </a:ext>
            </a:extLst>
          </p:cNvPr>
          <p:cNvPicPr>
            <a:picLocks noChangeAspect="1"/>
          </p:cNvPicPr>
          <p:nvPr/>
        </p:nvPicPr>
        <p:blipFill>
          <a:blip r:embed="rId6"/>
          <a:stretch>
            <a:fillRect/>
          </a:stretch>
        </p:blipFill>
        <p:spPr>
          <a:xfrm>
            <a:off x="5826812" y="4490645"/>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0314D9-5B5B-0D66-9CFB-16094BDD02BE}"/>
                  </a:ext>
                </a:extLst>
              </p:cNvPr>
              <p:cNvSpPr txBox="1"/>
              <p:nvPr/>
            </p:nvSpPr>
            <p:spPr>
              <a:xfrm>
                <a:off x="1399400" y="8496816"/>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25" name="TextBox 24">
                <a:extLst>
                  <a:ext uri="{FF2B5EF4-FFF2-40B4-BE49-F238E27FC236}">
                    <a16:creationId xmlns:a16="http://schemas.microsoft.com/office/drawing/2014/main" id="{8E0314D9-5B5B-0D66-9CFB-16094BDD02BE}"/>
                  </a:ext>
                </a:extLst>
              </p:cNvPr>
              <p:cNvSpPr txBox="1">
                <a:spLocks noRot="1" noChangeAspect="1" noMove="1" noResize="1" noEditPoints="1" noAdjustHandles="1" noChangeArrowheads="1" noChangeShapeType="1" noTextEdit="1"/>
              </p:cNvSpPr>
              <p:nvPr/>
            </p:nvSpPr>
            <p:spPr>
              <a:xfrm>
                <a:off x="1399400" y="8496816"/>
                <a:ext cx="1153308" cy="538609"/>
              </a:xfrm>
              <a:prstGeom prst="rect">
                <a:avLst/>
              </a:prstGeom>
              <a:blipFill>
                <a:blip r:embed="rId7"/>
                <a:stretch>
                  <a:fillRect l="-3261" r="-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A7A4548-32C3-C9E1-544A-860EDC04AAFC}"/>
                  </a:ext>
                </a:extLst>
              </p:cNvPr>
              <p:cNvSpPr txBox="1"/>
              <p:nvPr/>
            </p:nvSpPr>
            <p:spPr>
              <a:xfrm>
                <a:off x="3467965" y="8495642"/>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27" name="TextBox 26">
                <a:extLst>
                  <a:ext uri="{FF2B5EF4-FFF2-40B4-BE49-F238E27FC236}">
                    <a16:creationId xmlns:a16="http://schemas.microsoft.com/office/drawing/2014/main" id="{DA7A4548-32C3-C9E1-544A-860EDC04AAFC}"/>
                  </a:ext>
                </a:extLst>
              </p:cNvPr>
              <p:cNvSpPr txBox="1">
                <a:spLocks noRot="1" noChangeAspect="1" noMove="1" noResize="1" noEditPoints="1" noAdjustHandles="1" noChangeArrowheads="1" noChangeShapeType="1" noTextEdit="1"/>
              </p:cNvSpPr>
              <p:nvPr/>
            </p:nvSpPr>
            <p:spPr>
              <a:xfrm>
                <a:off x="3467965" y="8495642"/>
                <a:ext cx="2608892" cy="53860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FE0FF3F-A1C8-AEFD-0AB4-8AEB7FC3DA70}"/>
                  </a:ext>
                </a:extLst>
              </p:cNvPr>
              <p:cNvSpPr txBox="1"/>
              <p:nvPr/>
            </p:nvSpPr>
            <p:spPr>
              <a:xfrm>
                <a:off x="2393461" y="4877952"/>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9" name="TextBox 28">
                <a:extLst>
                  <a:ext uri="{FF2B5EF4-FFF2-40B4-BE49-F238E27FC236}">
                    <a16:creationId xmlns:a16="http://schemas.microsoft.com/office/drawing/2014/main" id="{2FE0FF3F-A1C8-AEFD-0AB4-8AEB7FC3DA70}"/>
                  </a:ext>
                </a:extLst>
              </p:cNvPr>
              <p:cNvSpPr txBox="1">
                <a:spLocks noRot="1" noChangeAspect="1" noMove="1" noResize="1" noEditPoints="1" noAdjustHandles="1" noChangeArrowheads="1" noChangeShapeType="1" noTextEdit="1"/>
              </p:cNvSpPr>
              <p:nvPr/>
            </p:nvSpPr>
            <p:spPr>
              <a:xfrm>
                <a:off x="2393461" y="4877952"/>
                <a:ext cx="3229099" cy="528350"/>
              </a:xfrm>
              <a:prstGeom prst="rect">
                <a:avLst/>
              </a:prstGeom>
              <a:blipFill>
                <a:blip r:embed="rId9"/>
                <a:stretch>
                  <a:fillRect l="-1176" t="-9524" b="-30952"/>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551D662C-6CA2-308D-C90E-479BE70BBD18}"/>
              </a:ext>
            </a:extLst>
          </p:cNvPr>
          <p:cNvCxnSpPr>
            <a:cxnSpLocks/>
          </p:cNvCxnSpPr>
          <p:nvPr/>
        </p:nvCxnSpPr>
        <p:spPr>
          <a:xfrm flipV="1">
            <a:off x="4955699" y="4490645"/>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2A04F98-B47C-5E86-927A-723745CC1DC9}"/>
              </a:ext>
            </a:extLst>
          </p:cNvPr>
          <p:cNvCxnSpPr>
            <a:cxnSpLocks/>
          </p:cNvCxnSpPr>
          <p:nvPr/>
        </p:nvCxnSpPr>
        <p:spPr>
          <a:xfrm flipV="1">
            <a:off x="4955699" y="7892213"/>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DFB623B-5F8B-F75A-26AC-A9CF9D3AC5F6}"/>
                  </a:ext>
                </a:extLst>
              </p:cNvPr>
              <p:cNvSpPr txBox="1"/>
              <p:nvPr/>
            </p:nvSpPr>
            <p:spPr>
              <a:xfrm>
                <a:off x="9038708" y="2211584"/>
                <a:ext cx="6137329" cy="6351419"/>
              </a:xfrm>
              <a:prstGeom prst="rect">
                <a:avLst/>
              </a:prstGeom>
              <a:noFill/>
              <a:ln w="19050">
                <a:solidFill>
                  <a:schemeClr val="bg2">
                    <a:lumMod val="10000"/>
                  </a:schemeClr>
                </a:solid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b="1" i="1" smtClean="0">
                            <a:solidFill>
                              <a:schemeClr val="bg2">
                                <a:lumMod val="10000"/>
                              </a:schemeClr>
                            </a:solidFill>
                            <a:latin typeface="Cambria Math" panose="02040503050406030204" pitchFamily="18" charset="0"/>
                            <a:cs typeface="Helvetica Neue"/>
                          </a:rPr>
                        </m:ctrlPr>
                      </m:accPr>
                      <m:e>
                        <m:r>
                          <a:rPr lang="en-US" altLang="zh-CN" sz="2800" b="1" i="1" smtClean="0">
                            <a:solidFill>
                              <a:schemeClr val="bg2">
                                <a:lumMod val="10000"/>
                              </a:schemeClr>
                            </a:solidFill>
                            <a:latin typeface="Cambria Math" panose="02040503050406030204" pitchFamily="18" charset="0"/>
                            <a:cs typeface="Helvetica Neue"/>
                          </a:rPr>
                          <m:t>𝒉</m:t>
                        </m:r>
                      </m:e>
                    </m:acc>
                    <m:r>
                      <a:rPr lang="en-US" altLang="zh-CN" sz="2800" b="0" i="1" smtClean="0">
                        <a:solidFill>
                          <a:schemeClr val="bg2">
                            <a:lumMod val="10000"/>
                          </a:schemeClr>
                        </a:solidFill>
                        <a:latin typeface="Cambria Math" panose="02040503050406030204" pitchFamily="18" charset="0"/>
                        <a:cs typeface="Helvetica Neue"/>
                      </a:rPr>
                      <m:t>=</m:t>
                    </m:r>
                  </m:oMath>
                </a14:m>
                <a:r>
                  <a:rPr lang="en-US" altLang="zh-CN" sz="2800" dirty="0">
                    <a:solidFill>
                      <a:schemeClr val="bg2">
                        <a:lumMod val="10000"/>
                      </a:schemeClr>
                    </a:solidFill>
                    <a:ea typeface="Cambria Math" panose="02040503050406030204" pitchFamily="18" charset="0"/>
                    <a:cs typeface="Helvetica Neue"/>
                  </a:rPr>
                  <a:t> </a:t>
                </a:r>
                <a14:m>
                  <m:oMath xmlns:m="http://schemas.openxmlformats.org/officeDocument/2006/math">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acc>
                          <m:accPr>
                            <m:chr m:val="̃"/>
                            <m:ctrlPr>
                              <a:rPr lang="zh-CN" altLang="en-US" sz="2800" b="1" i="1">
                                <a:solidFill>
                                  <a:schemeClr val="bg2">
                                    <a:lumMod val="10000"/>
                                  </a:schemeClr>
                                </a:solidFill>
                                <a:latin typeface="Cambria Math" panose="02040503050406030204" pitchFamily="18" charset="0"/>
                                <a:cs typeface="Helvetica Neue"/>
                              </a:rPr>
                            </m:ctrlPr>
                          </m:accPr>
                          <m:e>
                            <m:r>
                              <a:rPr lang="en-US" altLang="zh-CN" sz="2800" b="1" i="1">
                                <a:solidFill>
                                  <a:schemeClr val="bg2">
                                    <a:lumMod val="10000"/>
                                  </a:schemeClr>
                                </a:solidFill>
                                <a:latin typeface="Cambria Math" panose="02040503050406030204" pitchFamily="18" charset="0"/>
                                <a:cs typeface="Helvetica Neue"/>
                              </a:rPr>
                              <m:t>𝒉</m:t>
                            </m:r>
                          </m:e>
                        </m:acc>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acc>
                          <m:accPr>
                            <m:chr m:val="̃"/>
                            <m:ctrlPr>
                              <a:rPr lang="zh-CN" altLang="en-US" sz="2800" i="1">
                                <a:solidFill>
                                  <a:schemeClr val="bg2">
                                    <a:lumMod val="10000"/>
                                  </a:schemeClr>
                                </a:solidFill>
                                <a:latin typeface="Cambria Math" panose="02040503050406030204" pitchFamily="18" charset="0"/>
                                <a:cs typeface="Helvetica Neue"/>
                              </a:rPr>
                            </m:ctrlPr>
                          </m:accPr>
                          <m:e>
                            <m:r>
                              <a:rPr lang="en-US" altLang="zh-CN" sz="2800" i="1">
                                <a:solidFill>
                                  <a:schemeClr val="bg2">
                                    <a:lumMod val="10000"/>
                                  </a:schemeClr>
                                </a:solidFill>
                                <a:latin typeface="Cambria Math" panose="02040503050406030204" pitchFamily="18" charset="0"/>
                                <a:cs typeface="Helvetica Neue"/>
                              </a:rPr>
                              <m:t>𝑦</m:t>
                            </m:r>
                          </m:e>
                        </m:acc>
                      </m:e>
                    </m:d>
                  </m:oMath>
                </a14:m>
                <a:endParaRPr lang="en-US" altLang="zh-CN" sz="2800" dirty="0">
                  <a:solidFill>
                    <a:schemeClr val="bg2">
                      <a:lumMod val="10000"/>
                    </a:schemeClr>
                  </a:solidFill>
                  <a:latin typeface="Helvetica Neue"/>
                  <a:cs typeface="Helvetica Neue"/>
                </a:endParaRPr>
              </a:p>
            </p:txBody>
          </p:sp>
        </mc:Choice>
        <mc:Fallback xmlns="">
          <p:sp>
            <p:nvSpPr>
              <p:cNvPr id="36" name="TextBox 35">
                <a:extLst>
                  <a:ext uri="{FF2B5EF4-FFF2-40B4-BE49-F238E27FC236}">
                    <a16:creationId xmlns:a16="http://schemas.microsoft.com/office/drawing/2014/main" id="{9DFB623B-5F8B-F75A-26AC-A9CF9D3AC5F6}"/>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10"/>
                <a:stretch>
                  <a:fillRect l="-2058" t="-994" r="-1029" b="-994"/>
                </a:stretch>
              </a:blipFill>
              <a:ln w="19050">
                <a:solidFill>
                  <a:schemeClr val="bg2">
                    <a:lumMod val="10000"/>
                  </a:schemeClr>
                </a:solidFill>
                <a:prstDash val="dash"/>
              </a:ln>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957E349E-FE4F-09F9-1332-EAFC7B8C0A09}"/>
              </a:ext>
            </a:extLst>
          </p:cNvPr>
          <p:cNvGrpSpPr/>
          <p:nvPr/>
        </p:nvGrpSpPr>
        <p:grpSpPr>
          <a:xfrm>
            <a:off x="1159475" y="2149898"/>
            <a:ext cx="6811966" cy="1944926"/>
            <a:chOff x="1159475" y="2149898"/>
            <a:chExt cx="6811966" cy="1944926"/>
          </a:xfrm>
        </p:grpSpPr>
        <p:pic>
          <p:nvPicPr>
            <p:cNvPr id="9" name="Picture 8">
              <a:extLst>
                <a:ext uri="{FF2B5EF4-FFF2-40B4-BE49-F238E27FC236}">
                  <a16:creationId xmlns:a16="http://schemas.microsoft.com/office/drawing/2014/main" id="{ABDF8919-DD01-133B-EE2C-72F44413DA08}"/>
                </a:ext>
              </a:extLst>
            </p:cNvPr>
            <p:cNvPicPr>
              <a:picLocks noChangeAspect="1"/>
            </p:cNvPicPr>
            <p:nvPr/>
          </p:nvPicPr>
          <p:blipFill>
            <a:blip r:embed="rId11">
              <a:alphaModFix/>
              <a:lum bright="-20000" contrast="40000"/>
            </a:blip>
            <a:stretch>
              <a:fillRect/>
            </a:stretch>
          </p:blipFill>
          <p:spPr>
            <a:xfrm>
              <a:off x="1159475" y="2223161"/>
              <a:ext cx="2743200" cy="1871663"/>
            </a:xfrm>
            <a:prstGeom prst="rect">
              <a:avLst/>
            </a:prstGeom>
          </p:spPr>
        </p:pic>
        <p:pic>
          <p:nvPicPr>
            <p:cNvPr id="10" name="Picture 9">
              <a:extLst>
                <a:ext uri="{FF2B5EF4-FFF2-40B4-BE49-F238E27FC236}">
                  <a16:creationId xmlns:a16="http://schemas.microsoft.com/office/drawing/2014/main" id="{A2051BC2-9A56-FF36-AEB1-9E536007B20C}"/>
                </a:ext>
              </a:extLst>
            </p:cNvPr>
            <p:cNvPicPr>
              <a:picLocks noChangeAspect="1"/>
            </p:cNvPicPr>
            <p:nvPr/>
          </p:nvPicPr>
          <p:blipFill>
            <a:blip r:embed="rId12"/>
            <a:stretch>
              <a:fillRect/>
            </a:stretch>
          </p:blipFill>
          <p:spPr>
            <a:xfrm>
              <a:off x="5228241" y="2223161"/>
              <a:ext cx="2743200" cy="1871663"/>
            </a:xfrm>
            <a:prstGeom prst="rect">
              <a:avLst/>
            </a:prstGeom>
          </p:spPr>
        </p:pic>
        <p:sp>
          <p:nvSpPr>
            <p:cNvPr id="11" name="Right Arrow 10">
              <a:extLst>
                <a:ext uri="{FF2B5EF4-FFF2-40B4-BE49-F238E27FC236}">
                  <a16:creationId xmlns:a16="http://schemas.microsoft.com/office/drawing/2014/main" id="{B0C2C3E7-D1CA-D4F5-7DE5-364397EE0DDD}"/>
                </a:ext>
              </a:extLst>
            </p:cNvPr>
            <p:cNvSpPr/>
            <p:nvPr/>
          </p:nvSpPr>
          <p:spPr>
            <a:xfrm>
              <a:off x="4295197" y="2893458"/>
              <a:ext cx="540522" cy="468609"/>
            </a:xfrm>
            <a:prstGeom prst="rightArrow">
              <a:avLst/>
            </a:prstGeom>
            <a:solidFill>
              <a:schemeClr val="accent1">
                <a:lumMod val="20000"/>
                <a:lumOff val="80000"/>
              </a:schemeClr>
            </a:solidFill>
            <a:ln>
              <a:solidFill>
                <a:srgbClr val="FF2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6" name="Straight Connector 15">
              <a:extLst>
                <a:ext uri="{FF2B5EF4-FFF2-40B4-BE49-F238E27FC236}">
                  <a16:creationId xmlns:a16="http://schemas.microsoft.com/office/drawing/2014/main" id="{9D656D37-3181-1FE6-90B9-CAD264C05B80}"/>
                </a:ext>
              </a:extLst>
            </p:cNvPr>
            <p:cNvCxnSpPr/>
            <p:nvPr/>
          </p:nvCxnSpPr>
          <p:spPr>
            <a:xfrm>
              <a:off x="3400298" y="217979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A5A723-4839-CB71-6E16-C7B0E19ABF66}"/>
                    </a:ext>
                  </a:extLst>
                </p:cNvPr>
                <p:cNvSpPr txBox="1"/>
                <p:nvPr/>
              </p:nvSpPr>
              <p:spPr>
                <a:xfrm>
                  <a:off x="1977241" y="2149898"/>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endParaRPr lang="en-US" sz="2800" dirty="0"/>
                </a:p>
              </p:txBody>
            </p:sp>
          </mc:Choice>
          <mc:Fallback xmlns="">
            <p:sp>
              <p:nvSpPr>
                <p:cNvPr id="38" name="TextBox 37">
                  <a:extLst>
                    <a:ext uri="{FF2B5EF4-FFF2-40B4-BE49-F238E27FC236}">
                      <a16:creationId xmlns:a16="http://schemas.microsoft.com/office/drawing/2014/main" id="{90A5A723-4839-CB71-6E16-C7B0E19ABF66}"/>
                    </a:ext>
                  </a:extLst>
                </p:cNvPr>
                <p:cNvSpPr txBox="1">
                  <a:spLocks noRot="1" noChangeAspect="1" noMove="1" noResize="1" noEditPoints="1" noAdjustHandles="1" noChangeArrowheads="1" noChangeShapeType="1" noTextEdit="1"/>
                </p:cNvSpPr>
                <p:nvPr/>
              </p:nvSpPr>
              <p:spPr>
                <a:xfrm>
                  <a:off x="1977241" y="2149898"/>
                  <a:ext cx="2048854" cy="523220"/>
                </a:xfrm>
                <a:prstGeom prst="rect">
                  <a:avLst/>
                </a:prstGeom>
                <a:blipFill>
                  <a:blip r:embed="rId13"/>
                  <a:stretch>
                    <a:fillRect l="-6173" t="-14286" b="-28571"/>
                  </a:stretch>
                </a:blipFill>
              </p:spPr>
              <p:txBody>
                <a:bodyPr/>
                <a:lstStyle/>
                <a:p>
                  <a:r>
                    <a:rPr lang="en-US">
                      <a:noFill/>
                    </a:rPr>
                    <a:t> </a:t>
                  </a:r>
                </a:p>
              </p:txBody>
            </p:sp>
          </mc:Fallback>
        </mc:AlternateContent>
      </p:grpSp>
    </p:spTree>
    <p:extLst>
      <p:ext uri="{BB962C8B-B14F-4D97-AF65-F5344CB8AC3E}">
        <p14:creationId xmlns:p14="http://schemas.microsoft.com/office/powerpoint/2010/main" val="1635390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p:bldP spid="27" grpId="0"/>
      <p:bldP spid="29" grpId="0"/>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Framework</a:t>
            </a:r>
            <a:r>
              <a:rPr lang="zh-CN" altLang="en-US" sz="4400" dirty="0"/>
              <a:t> </a:t>
            </a:r>
            <a:r>
              <a:rPr lang="en-US" altLang="zh-CN" sz="4400" dirty="0"/>
              <a:t>&amp;</a:t>
            </a:r>
            <a:r>
              <a:rPr lang="zh-CN" altLang="en-US" sz="4400" dirty="0"/>
              <a:t> </a:t>
            </a:r>
            <a:r>
              <a:rPr lang="en-US" altLang="zh-CN" sz="4400" dirty="0"/>
              <a:t>Optimization</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grpSp>
        <p:nvGrpSpPr>
          <p:cNvPr id="119" name="Group 118">
            <a:extLst>
              <a:ext uri="{FF2B5EF4-FFF2-40B4-BE49-F238E27FC236}">
                <a16:creationId xmlns:a16="http://schemas.microsoft.com/office/drawing/2014/main" id="{303D6D84-7260-6E6C-DC33-01C2A1FD0565}"/>
              </a:ext>
            </a:extLst>
          </p:cNvPr>
          <p:cNvGrpSpPr/>
          <p:nvPr/>
        </p:nvGrpSpPr>
        <p:grpSpPr>
          <a:xfrm>
            <a:off x="818201" y="2213258"/>
            <a:ext cx="14559228" cy="3234468"/>
            <a:chOff x="818201" y="2213258"/>
            <a:chExt cx="14559228" cy="3234468"/>
          </a:xfrm>
        </p:grpSpPr>
        <p:pic>
          <p:nvPicPr>
            <p:cNvPr id="2" name="Picture 1">
              <a:extLst>
                <a:ext uri="{FF2B5EF4-FFF2-40B4-BE49-F238E27FC236}">
                  <a16:creationId xmlns:a16="http://schemas.microsoft.com/office/drawing/2014/main" id="{8E89F460-9E24-51DB-C63C-08DDF403D9A5}"/>
                </a:ext>
              </a:extLst>
            </p:cNvPr>
            <p:cNvPicPr>
              <a:picLocks noChangeAspect="1"/>
            </p:cNvPicPr>
            <p:nvPr/>
          </p:nvPicPr>
          <p:blipFill>
            <a:blip r:embed="rId3"/>
            <a:stretch>
              <a:fillRect/>
            </a:stretch>
          </p:blipFill>
          <p:spPr>
            <a:xfrm>
              <a:off x="818201" y="2294567"/>
              <a:ext cx="2010284" cy="1371600"/>
            </a:xfrm>
            <a:prstGeom prst="rect">
              <a:avLst/>
            </a:prstGeom>
          </p:spPr>
        </p:pic>
        <p:sp>
          <p:nvSpPr>
            <p:cNvPr id="5" name="Can 4">
              <a:extLst>
                <a:ext uri="{FF2B5EF4-FFF2-40B4-BE49-F238E27FC236}">
                  <a16:creationId xmlns:a16="http://schemas.microsoft.com/office/drawing/2014/main" id="{E02CBFE6-AC4D-5EB9-6373-5A305B247A93}"/>
                </a:ext>
              </a:extLst>
            </p:cNvPr>
            <p:cNvSpPr>
              <a:spLocks noChangeAspect="1"/>
            </p:cNvSpPr>
            <p:nvPr/>
          </p:nvSpPr>
          <p:spPr>
            <a:xfrm>
              <a:off x="1316258" y="4195197"/>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6" name="Picture 5">
              <a:extLst>
                <a:ext uri="{FF2B5EF4-FFF2-40B4-BE49-F238E27FC236}">
                  <a16:creationId xmlns:a16="http://schemas.microsoft.com/office/drawing/2014/main" id="{5CBCD000-5059-8E5D-D06B-ADE71E372421}"/>
                </a:ext>
              </a:extLst>
            </p:cNvPr>
            <p:cNvPicPr>
              <a:picLocks noChangeAspect="1"/>
            </p:cNvPicPr>
            <p:nvPr/>
          </p:nvPicPr>
          <p:blipFill>
            <a:blip r:embed="rId4"/>
            <a:stretch>
              <a:fillRect/>
            </a:stretch>
          </p:blipFill>
          <p:spPr>
            <a:xfrm>
              <a:off x="3547905" y="4058037"/>
              <a:ext cx="2010283" cy="1371600"/>
            </a:xfrm>
            <a:prstGeom prst="rect">
              <a:avLst/>
            </a:prstGeom>
          </p:spPr>
        </p:pic>
        <p:pic>
          <p:nvPicPr>
            <p:cNvPr id="9" name="Picture 8">
              <a:extLst>
                <a:ext uri="{FF2B5EF4-FFF2-40B4-BE49-F238E27FC236}">
                  <a16:creationId xmlns:a16="http://schemas.microsoft.com/office/drawing/2014/main" id="{3A83F614-FA8A-666E-7C05-F56ED9DE7C9A}"/>
                </a:ext>
              </a:extLst>
            </p:cNvPr>
            <p:cNvPicPr>
              <a:picLocks noChangeAspect="1"/>
            </p:cNvPicPr>
            <p:nvPr/>
          </p:nvPicPr>
          <p:blipFill>
            <a:blip r:embed="rId5">
              <a:alphaModFix/>
              <a:lum bright="-20000" contrast="40000"/>
            </a:blip>
            <a:stretch>
              <a:fillRect/>
            </a:stretch>
          </p:blipFill>
          <p:spPr>
            <a:xfrm>
              <a:off x="3547903" y="2294567"/>
              <a:ext cx="2010285" cy="1371600"/>
            </a:xfrm>
            <a:prstGeom prst="rect">
              <a:avLst/>
            </a:prstGeom>
          </p:spPr>
        </p:pic>
        <p:pic>
          <p:nvPicPr>
            <p:cNvPr id="10" name="Picture 9">
              <a:extLst>
                <a:ext uri="{FF2B5EF4-FFF2-40B4-BE49-F238E27FC236}">
                  <a16:creationId xmlns:a16="http://schemas.microsoft.com/office/drawing/2014/main" id="{FC21E709-31B5-CA5C-E1E8-449C8885FA3C}"/>
                </a:ext>
              </a:extLst>
            </p:cNvPr>
            <p:cNvPicPr>
              <a:picLocks noChangeAspect="1"/>
            </p:cNvPicPr>
            <p:nvPr/>
          </p:nvPicPr>
          <p:blipFill>
            <a:blip r:embed="rId6"/>
            <a:stretch>
              <a:fillRect/>
            </a:stretch>
          </p:blipFill>
          <p:spPr>
            <a:xfrm>
              <a:off x="6237161" y="4058037"/>
              <a:ext cx="2010283" cy="1371600"/>
            </a:xfrm>
            <a:prstGeom prst="rect">
              <a:avLst/>
            </a:prstGeom>
          </p:spPr>
        </p:pic>
        <p:pic>
          <p:nvPicPr>
            <p:cNvPr id="12" name="Picture 11">
              <a:extLst>
                <a:ext uri="{FF2B5EF4-FFF2-40B4-BE49-F238E27FC236}">
                  <a16:creationId xmlns:a16="http://schemas.microsoft.com/office/drawing/2014/main" id="{C97185D3-1C31-5870-720A-8FE8A84CCF0C}"/>
                </a:ext>
              </a:extLst>
            </p:cNvPr>
            <p:cNvPicPr>
              <a:picLocks noChangeAspect="1"/>
            </p:cNvPicPr>
            <p:nvPr/>
          </p:nvPicPr>
          <p:blipFill>
            <a:blip r:embed="rId7"/>
            <a:stretch>
              <a:fillRect/>
            </a:stretch>
          </p:blipFill>
          <p:spPr>
            <a:xfrm>
              <a:off x="6237160" y="2259274"/>
              <a:ext cx="2010283" cy="1371600"/>
            </a:xfrm>
            <a:prstGeom prst="rect">
              <a:avLst/>
            </a:prstGeom>
            <a:ln w="57150">
              <a:noFill/>
            </a:ln>
          </p:spPr>
        </p:pic>
        <p:pic>
          <p:nvPicPr>
            <p:cNvPr id="13" name="Picture 12">
              <a:extLst>
                <a:ext uri="{FF2B5EF4-FFF2-40B4-BE49-F238E27FC236}">
                  <a16:creationId xmlns:a16="http://schemas.microsoft.com/office/drawing/2014/main" id="{884D2242-09A1-BF09-FF59-5A79B7A71385}"/>
                </a:ext>
              </a:extLst>
            </p:cNvPr>
            <p:cNvPicPr>
              <a:picLocks noChangeAspect="1"/>
            </p:cNvPicPr>
            <p:nvPr/>
          </p:nvPicPr>
          <p:blipFill>
            <a:blip r:embed="rId8">
              <a:alphaModFix/>
              <a:lum bright="-20000" contrast="40000"/>
            </a:blip>
            <a:stretch>
              <a:fillRect/>
            </a:stretch>
          </p:blipFill>
          <p:spPr>
            <a:xfrm>
              <a:off x="8845781" y="2259274"/>
              <a:ext cx="2010283" cy="1371600"/>
            </a:xfrm>
            <a:prstGeom prst="rect">
              <a:avLst/>
            </a:prstGeom>
          </p:spPr>
        </p:pic>
        <p:pic>
          <p:nvPicPr>
            <p:cNvPr id="22" name="Picture 21">
              <a:extLst>
                <a:ext uri="{FF2B5EF4-FFF2-40B4-BE49-F238E27FC236}">
                  <a16:creationId xmlns:a16="http://schemas.microsoft.com/office/drawing/2014/main" id="{5BA9277C-043C-F53B-9522-3FF65827647C}"/>
                </a:ext>
              </a:extLst>
            </p:cNvPr>
            <p:cNvPicPr>
              <a:picLocks noChangeAspect="1"/>
            </p:cNvPicPr>
            <p:nvPr/>
          </p:nvPicPr>
          <p:blipFill>
            <a:blip r:embed="rId9"/>
            <a:stretch>
              <a:fillRect/>
            </a:stretch>
          </p:blipFill>
          <p:spPr>
            <a:xfrm>
              <a:off x="11451845" y="4076126"/>
              <a:ext cx="2010283" cy="1371600"/>
            </a:xfrm>
            <a:prstGeom prst="rect">
              <a:avLst/>
            </a:prstGeom>
          </p:spPr>
        </p:pic>
        <p:pic>
          <p:nvPicPr>
            <p:cNvPr id="25" name="Picture 24">
              <a:extLst>
                <a:ext uri="{FF2B5EF4-FFF2-40B4-BE49-F238E27FC236}">
                  <a16:creationId xmlns:a16="http://schemas.microsoft.com/office/drawing/2014/main" id="{B4B67A5D-9F58-CD5D-4BF7-B26A233B48FC}"/>
                </a:ext>
              </a:extLst>
            </p:cNvPr>
            <p:cNvPicPr>
              <a:picLocks noChangeAspect="1"/>
            </p:cNvPicPr>
            <p:nvPr/>
          </p:nvPicPr>
          <p:blipFill>
            <a:blip r:embed="rId10"/>
            <a:stretch>
              <a:fillRect/>
            </a:stretch>
          </p:blipFill>
          <p:spPr>
            <a:xfrm>
              <a:off x="11407161" y="2294567"/>
              <a:ext cx="2010283" cy="1371600"/>
            </a:xfrm>
            <a:prstGeom prst="rect">
              <a:avLst/>
            </a:prstGeom>
          </p:spPr>
        </p:pic>
        <p:cxnSp>
          <p:nvCxnSpPr>
            <p:cNvPr id="26" name="Straight Arrow Connector 25">
              <a:extLst>
                <a:ext uri="{FF2B5EF4-FFF2-40B4-BE49-F238E27FC236}">
                  <a16:creationId xmlns:a16="http://schemas.microsoft.com/office/drawing/2014/main" id="{467DF61F-8D2B-8981-F1CE-0A9EB6107C56}"/>
                </a:ext>
              </a:extLst>
            </p:cNvPr>
            <p:cNvCxnSpPr>
              <a:cxnSpLocks/>
            </p:cNvCxnSpPr>
            <p:nvPr/>
          </p:nvCxnSpPr>
          <p:spPr>
            <a:xfrm>
              <a:off x="2911613" y="3001148"/>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6AAD7E-037B-2CCF-7B26-EC093D87F6CD}"/>
                </a:ext>
              </a:extLst>
            </p:cNvPr>
            <p:cNvCxnSpPr>
              <a:cxnSpLocks/>
            </p:cNvCxnSpPr>
            <p:nvPr/>
          </p:nvCxnSpPr>
          <p:spPr>
            <a:xfrm>
              <a:off x="2911613" y="4743837"/>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EA0CC43-F5EF-684E-5F7F-B12B013F2AD1}"/>
                </a:ext>
              </a:extLst>
            </p:cNvPr>
            <p:cNvCxnSpPr>
              <a:cxnSpLocks/>
            </p:cNvCxnSpPr>
            <p:nvPr/>
          </p:nvCxnSpPr>
          <p:spPr>
            <a:xfrm>
              <a:off x="2911613" y="3557153"/>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EA18ABA9-1489-06C2-2B63-6726BED2B882}"/>
                </a:ext>
              </a:extLst>
            </p:cNvPr>
            <p:cNvCxnSpPr>
              <a:cxnSpLocks/>
            </p:cNvCxnSpPr>
            <p:nvPr/>
          </p:nvCxnSpPr>
          <p:spPr>
            <a:xfrm>
              <a:off x="5594883" y="4804178"/>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AC95708-659D-2ACB-57D8-C151BDED53F4}"/>
                </a:ext>
              </a:extLst>
            </p:cNvPr>
            <p:cNvCxnSpPr>
              <a:cxnSpLocks/>
            </p:cNvCxnSpPr>
            <p:nvPr/>
          </p:nvCxnSpPr>
          <p:spPr>
            <a:xfrm>
              <a:off x="5656113" y="3427358"/>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96257250-6657-248D-6BBE-D4D4C2F8C2D3}"/>
                </a:ext>
              </a:extLst>
            </p:cNvPr>
            <p:cNvCxnSpPr>
              <a:cxnSpLocks/>
              <a:stCxn id="2" idx="0"/>
              <a:endCxn id="12" idx="0"/>
            </p:cNvCxnSpPr>
            <p:nvPr/>
          </p:nvCxnSpPr>
          <p:spPr>
            <a:xfrm rot="5400000" flipH="1" flipV="1">
              <a:off x="4515176" y="-432558"/>
              <a:ext cx="35293" cy="5418959"/>
            </a:xfrm>
            <a:prstGeom prst="bentConnector3">
              <a:avLst>
                <a:gd name="adj1" fmla="val 1336560"/>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27AB1A0F-7A67-7A13-3BC4-C6F2EEEEBD44}"/>
                </a:ext>
              </a:extLst>
            </p:cNvPr>
            <p:cNvCxnSpPr>
              <a:cxnSpLocks/>
              <a:endCxn id="12" idx="2"/>
            </p:cNvCxnSpPr>
            <p:nvPr/>
          </p:nvCxnSpPr>
          <p:spPr>
            <a:xfrm flipV="1">
              <a:off x="7242302" y="3630874"/>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DB4013EC-2AA6-7A79-9BB7-D2F7A0252586}"/>
                </a:ext>
              </a:extLst>
            </p:cNvPr>
            <p:cNvCxnSpPr>
              <a:cxnSpLocks/>
            </p:cNvCxnSpPr>
            <p:nvPr/>
          </p:nvCxnSpPr>
          <p:spPr>
            <a:xfrm>
              <a:off x="8294684" y="2898222"/>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02AE257F-018B-26F6-EAA2-9B08C34A65D6}"/>
                </a:ext>
              </a:extLst>
            </p:cNvPr>
            <p:cNvCxnSpPr>
              <a:cxnSpLocks/>
            </p:cNvCxnSpPr>
            <p:nvPr/>
          </p:nvCxnSpPr>
          <p:spPr>
            <a:xfrm>
              <a:off x="10887346" y="3350827"/>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CB53BD17-EA97-121C-8FC4-9550F9FA9EDC}"/>
                </a:ext>
              </a:extLst>
            </p:cNvPr>
            <p:cNvCxnSpPr>
              <a:cxnSpLocks/>
            </p:cNvCxnSpPr>
            <p:nvPr/>
          </p:nvCxnSpPr>
          <p:spPr>
            <a:xfrm>
              <a:off x="8325966" y="3427358"/>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D9658942-59EF-6E19-487E-79243A1D8F9F}"/>
                </a:ext>
              </a:extLst>
            </p:cNvPr>
            <p:cNvCxnSpPr>
              <a:cxnSpLocks/>
              <a:stCxn id="66" idx="0"/>
              <a:endCxn id="25" idx="0"/>
            </p:cNvCxnSpPr>
            <p:nvPr/>
          </p:nvCxnSpPr>
          <p:spPr>
            <a:xfrm rot="16200000" flipH="1">
              <a:off x="9996746" y="-120989"/>
              <a:ext cx="81309" cy="4749803"/>
            </a:xfrm>
            <a:prstGeom prst="bentConnector3">
              <a:avLst>
                <a:gd name="adj1" fmla="val -536740"/>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8C697C5F-9E07-0ACD-6800-05CF630F0484}"/>
                </a:ext>
              </a:extLst>
            </p:cNvPr>
            <p:cNvSpPr>
              <a:spLocks noChangeAspect="1"/>
            </p:cNvSpPr>
            <p:nvPr/>
          </p:nvSpPr>
          <p:spPr>
            <a:xfrm>
              <a:off x="7342460" y="2213258"/>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72" name="Straight Arrow Connector 71">
              <a:extLst>
                <a:ext uri="{FF2B5EF4-FFF2-40B4-BE49-F238E27FC236}">
                  <a16:creationId xmlns:a16="http://schemas.microsoft.com/office/drawing/2014/main" id="{917C2D5E-32D9-0010-92C3-97B0ED64F281}"/>
                </a:ext>
              </a:extLst>
            </p:cNvPr>
            <p:cNvCxnSpPr>
              <a:cxnSpLocks/>
            </p:cNvCxnSpPr>
            <p:nvPr/>
          </p:nvCxnSpPr>
          <p:spPr>
            <a:xfrm flipV="1">
              <a:off x="12456986" y="3612719"/>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Cube 73">
              <a:extLst>
                <a:ext uri="{FF2B5EF4-FFF2-40B4-BE49-F238E27FC236}">
                  <a16:creationId xmlns:a16="http://schemas.microsoft.com/office/drawing/2014/main" id="{520E5C99-23D1-2849-32B0-9112BA71D950}"/>
                </a:ext>
              </a:extLst>
            </p:cNvPr>
            <p:cNvSpPr/>
            <p:nvPr/>
          </p:nvSpPr>
          <p:spPr>
            <a:xfrm>
              <a:off x="9219214" y="4005392"/>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75" name="Straight Arrow Connector 74">
              <a:extLst>
                <a:ext uri="{FF2B5EF4-FFF2-40B4-BE49-F238E27FC236}">
                  <a16:creationId xmlns:a16="http://schemas.microsoft.com/office/drawing/2014/main" id="{E866BA35-493E-6C09-5D7B-8981DEA0D66E}"/>
                </a:ext>
              </a:extLst>
            </p:cNvPr>
            <p:cNvCxnSpPr>
              <a:cxnSpLocks/>
            </p:cNvCxnSpPr>
            <p:nvPr/>
          </p:nvCxnSpPr>
          <p:spPr>
            <a:xfrm>
              <a:off x="10812453" y="477312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B82FCB1-1C0F-8C1D-B664-8BA835DAA0B9}"/>
                    </a:ext>
                  </a:extLst>
                </p:cNvPr>
                <p:cNvSpPr txBox="1"/>
                <p:nvPr/>
              </p:nvSpPr>
              <p:spPr>
                <a:xfrm>
                  <a:off x="1086636" y="2632122"/>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79" name="TextBox 78">
                  <a:extLst>
                    <a:ext uri="{FF2B5EF4-FFF2-40B4-BE49-F238E27FC236}">
                      <a16:creationId xmlns:a16="http://schemas.microsoft.com/office/drawing/2014/main" id="{4B82FCB1-1C0F-8C1D-B664-8BA835DAA0B9}"/>
                    </a:ext>
                  </a:extLst>
                </p:cNvPr>
                <p:cNvSpPr txBox="1">
                  <a:spLocks noRot="1" noChangeAspect="1" noMove="1" noResize="1" noEditPoints="1" noAdjustHandles="1" noChangeArrowheads="1" noChangeShapeType="1" noTextEdit="1"/>
                </p:cNvSpPr>
                <p:nvPr/>
              </p:nvSpPr>
              <p:spPr>
                <a:xfrm>
                  <a:off x="1086636" y="2632122"/>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6A39580-D4CA-DCE8-F08D-2EE41C24FA9B}"/>
                    </a:ext>
                  </a:extLst>
                </p:cNvPr>
                <p:cNvSpPr txBox="1"/>
                <p:nvPr/>
              </p:nvSpPr>
              <p:spPr>
                <a:xfrm>
                  <a:off x="1089351" y="451179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80" name="TextBox 79">
                  <a:extLst>
                    <a:ext uri="{FF2B5EF4-FFF2-40B4-BE49-F238E27FC236}">
                      <a16:creationId xmlns:a16="http://schemas.microsoft.com/office/drawing/2014/main" id="{96A39580-D4CA-DCE8-F08D-2EE41C24FA9B}"/>
                    </a:ext>
                  </a:extLst>
                </p:cNvPr>
                <p:cNvSpPr txBox="1">
                  <a:spLocks noRot="1" noChangeAspect="1" noMove="1" noResize="1" noEditPoints="1" noAdjustHandles="1" noChangeArrowheads="1" noChangeShapeType="1" noTextEdit="1"/>
                </p:cNvSpPr>
                <p:nvPr/>
              </p:nvSpPr>
              <p:spPr>
                <a:xfrm>
                  <a:off x="1089351" y="4511790"/>
                  <a:ext cx="1473412" cy="584775"/>
                </a:xfrm>
                <a:prstGeom prst="rect">
                  <a:avLst/>
                </a:prstGeom>
                <a:blipFill>
                  <a:blip r:embed="rId12"/>
                  <a:stretch>
                    <a:fillRect l="-5983" r="-1709"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0CC3AFAC-21E1-84C0-477D-A760232E58AC}"/>
                    </a:ext>
                  </a:extLst>
                </p:cNvPr>
                <p:cNvSpPr txBox="1"/>
                <p:nvPr/>
              </p:nvSpPr>
              <p:spPr>
                <a:xfrm>
                  <a:off x="6500195" y="451179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81" name="TextBox 80">
                  <a:extLst>
                    <a:ext uri="{FF2B5EF4-FFF2-40B4-BE49-F238E27FC236}">
                      <a16:creationId xmlns:a16="http://schemas.microsoft.com/office/drawing/2014/main" id="{0CC3AFAC-21E1-84C0-477D-A760232E58AC}"/>
                    </a:ext>
                  </a:extLst>
                </p:cNvPr>
                <p:cNvSpPr txBox="1">
                  <a:spLocks noRot="1" noChangeAspect="1" noMove="1" noResize="1" noEditPoints="1" noAdjustHandles="1" noChangeArrowheads="1" noChangeShapeType="1" noTextEdit="1"/>
                </p:cNvSpPr>
                <p:nvPr/>
              </p:nvSpPr>
              <p:spPr>
                <a:xfrm>
                  <a:off x="6500195" y="4511790"/>
                  <a:ext cx="1473412" cy="584775"/>
                </a:xfrm>
                <a:prstGeom prst="rect">
                  <a:avLst/>
                </a:prstGeom>
                <a:blipFill>
                  <a:blip r:embed="rId13"/>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8A31DF0-2576-E95C-5CA3-D75014787009}"/>
                    </a:ext>
                  </a:extLst>
                </p:cNvPr>
                <p:cNvSpPr txBox="1"/>
                <p:nvPr/>
              </p:nvSpPr>
              <p:spPr>
                <a:xfrm>
                  <a:off x="5721498" y="2606336"/>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83" name="TextBox 82">
                  <a:extLst>
                    <a:ext uri="{FF2B5EF4-FFF2-40B4-BE49-F238E27FC236}">
                      <a16:creationId xmlns:a16="http://schemas.microsoft.com/office/drawing/2014/main" id="{D8A31DF0-2576-E95C-5CA3-D75014787009}"/>
                    </a:ext>
                  </a:extLst>
                </p:cNvPr>
                <p:cNvSpPr txBox="1">
                  <a:spLocks noRot="1" noChangeAspect="1" noMove="1" noResize="1" noEditPoints="1" noAdjustHandles="1" noChangeArrowheads="1" noChangeShapeType="1" noTextEdit="1"/>
                </p:cNvSpPr>
                <p:nvPr/>
              </p:nvSpPr>
              <p:spPr>
                <a:xfrm>
                  <a:off x="5721498" y="2606336"/>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45CBE12-82B2-E9FF-B8C1-5BDFA87E32AC}"/>
                    </a:ext>
                  </a:extLst>
                </p:cNvPr>
                <p:cNvSpPr txBox="1"/>
                <p:nvPr/>
              </p:nvSpPr>
              <p:spPr>
                <a:xfrm>
                  <a:off x="8203980" y="4500000"/>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3200" b="1" i="0" smtClean="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3200" b="1" i="0" smtClean="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85" name="TextBox 84">
                  <a:extLst>
                    <a:ext uri="{FF2B5EF4-FFF2-40B4-BE49-F238E27FC236}">
                      <a16:creationId xmlns:a16="http://schemas.microsoft.com/office/drawing/2014/main" id="{445CBE12-82B2-E9FF-B8C1-5BDFA87E32AC}"/>
                    </a:ext>
                  </a:extLst>
                </p:cNvPr>
                <p:cNvSpPr txBox="1">
                  <a:spLocks noRot="1" noChangeAspect="1" noMove="1" noResize="1" noEditPoints="1" noAdjustHandles="1" noChangeArrowheads="1" noChangeShapeType="1" noTextEdit="1"/>
                </p:cNvSpPr>
                <p:nvPr/>
              </p:nvSpPr>
              <p:spPr>
                <a:xfrm>
                  <a:off x="8203980" y="4500000"/>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0049AD4-94B9-6649-E37B-A60FC7E30FC2}"/>
                    </a:ext>
                  </a:extLst>
                </p:cNvPr>
                <p:cNvSpPr txBox="1"/>
                <p:nvPr/>
              </p:nvSpPr>
              <p:spPr>
                <a:xfrm>
                  <a:off x="11731770" y="4465302"/>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3200" b="1" i="0" smtClean="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86" name="TextBox 85">
                  <a:extLst>
                    <a:ext uri="{FF2B5EF4-FFF2-40B4-BE49-F238E27FC236}">
                      <a16:creationId xmlns:a16="http://schemas.microsoft.com/office/drawing/2014/main" id="{E0049AD4-94B9-6649-E37B-A60FC7E30FC2}"/>
                    </a:ext>
                  </a:extLst>
                </p:cNvPr>
                <p:cNvSpPr txBox="1">
                  <a:spLocks noRot="1" noChangeAspect="1" noMove="1" noResize="1" noEditPoints="1" noAdjustHandles="1" noChangeArrowheads="1" noChangeShapeType="1" noTextEdit="1"/>
                </p:cNvSpPr>
                <p:nvPr/>
              </p:nvSpPr>
              <p:spPr>
                <a:xfrm>
                  <a:off x="11731770" y="4465302"/>
                  <a:ext cx="1361064" cy="631263"/>
                </a:xfrm>
                <a:prstGeom prst="rect">
                  <a:avLst/>
                </a:prstGeom>
                <a:blipFill>
                  <a:blip r:embed="rId16"/>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DC0E7F1-7685-9D0C-21BE-0BBDFD71EB3D}"/>
                    </a:ext>
                  </a:extLst>
                </p:cNvPr>
                <p:cNvSpPr txBox="1"/>
                <p:nvPr/>
              </p:nvSpPr>
              <p:spPr>
                <a:xfrm>
                  <a:off x="11405683" y="2559848"/>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87" name="TextBox 86">
                  <a:extLst>
                    <a:ext uri="{FF2B5EF4-FFF2-40B4-BE49-F238E27FC236}">
                      <a16:creationId xmlns:a16="http://schemas.microsoft.com/office/drawing/2014/main" id="{FDC0E7F1-7685-9D0C-21BE-0BBDFD71EB3D}"/>
                    </a:ext>
                  </a:extLst>
                </p:cNvPr>
                <p:cNvSpPr txBox="1">
                  <a:spLocks noRot="1" noChangeAspect="1" noMove="1" noResize="1" noEditPoints="1" noAdjustHandles="1" noChangeArrowheads="1" noChangeShapeType="1" noTextEdit="1"/>
                </p:cNvSpPr>
                <p:nvPr/>
              </p:nvSpPr>
              <p:spPr>
                <a:xfrm>
                  <a:off x="11405683" y="2559848"/>
                  <a:ext cx="3971746" cy="631263"/>
                </a:xfrm>
                <a:prstGeom prst="rect">
                  <a:avLst/>
                </a:prstGeom>
                <a:blipFill>
                  <a:blip r:embed="rId17"/>
                  <a:stretch>
                    <a:fillRect t="-9804" b="-17647"/>
                  </a:stretch>
                </a:blipFill>
              </p:spPr>
              <p:txBody>
                <a:bodyPr/>
                <a:lstStyle/>
                <a:p>
                  <a:r>
                    <a:rPr lang="en-US">
                      <a:noFill/>
                    </a:rPr>
                    <a:t> </a:t>
                  </a:r>
                </a:p>
              </p:txBody>
            </p:sp>
          </mc:Fallback>
        </mc:AlternateContent>
      </p:grpSp>
      <p:grpSp>
        <p:nvGrpSpPr>
          <p:cNvPr id="118" name="Group 117">
            <a:extLst>
              <a:ext uri="{FF2B5EF4-FFF2-40B4-BE49-F238E27FC236}">
                <a16:creationId xmlns:a16="http://schemas.microsoft.com/office/drawing/2014/main" id="{16BD704C-2F17-6F55-30C1-7CC6C5F7970D}"/>
              </a:ext>
            </a:extLst>
          </p:cNvPr>
          <p:cNvGrpSpPr/>
          <p:nvPr/>
        </p:nvGrpSpPr>
        <p:grpSpPr>
          <a:xfrm>
            <a:off x="1316258" y="5715000"/>
            <a:ext cx="12334428" cy="3084285"/>
            <a:chOff x="1316258" y="5715000"/>
            <a:chExt cx="12334428" cy="3084285"/>
          </a:xfrm>
        </p:grpSpPr>
        <mc:AlternateContent xmlns:mc="http://schemas.openxmlformats.org/markup-compatibility/2006" xmlns:a14="http://schemas.microsoft.com/office/drawing/2010/main">
          <mc:Choice Requires="a14">
            <p:sp>
              <p:nvSpPr>
                <p:cNvPr id="88" name="Rounded Rectangle 87">
                  <a:extLst>
                    <a:ext uri="{FF2B5EF4-FFF2-40B4-BE49-F238E27FC236}">
                      <a16:creationId xmlns:a16="http://schemas.microsoft.com/office/drawing/2014/main" id="{D4A7931D-1663-3488-23B7-9B3807ABBAAB}"/>
                    </a:ext>
                  </a:extLst>
                </p:cNvPr>
                <p:cNvSpPr/>
                <p:nvPr/>
              </p:nvSpPr>
              <p:spPr>
                <a:xfrm>
                  <a:off x="5304480" y="5928008"/>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88" name="Rounded Rectangle 87">
                  <a:extLst>
                    <a:ext uri="{FF2B5EF4-FFF2-40B4-BE49-F238E27FC236}">
                      <a16:creationId xmlns:a16="http://schemas.microsoft.com/office/drawing/2014/main" id="{D4A7931D-1663-3488-23B7-9B3807ABBAAB}"/>
                    </a:ext>
                  </a:extLst>
                </p:cNvPr>
                <p:cNvSpPr>
                  <a:spLocks noRot="1" noChangeAspect="1" noMove="1" noResize="1" noEditPoints="1" noAdjustHandles="1" noChangeArrowheads="1" noChangeShapeType="1" noTextEdit="1"/>
                </p:cNvSpPr>
                <p:nvPr/>
              </p:nvSpPr>
              <p:spPr>
                <a:xfrm>
                  <a:off x="5304480" y="5928008"/>
                  <a:ext cx="1087530" cy="504458"/>
                </a:xfrm>
                <a:prstGeom prst="roundRect">
                  <a:avLst/>
                </a:prstGeom>
                <a:blipFill>
                  <a:blip r:embed="rId18"/>
                  <a:stretch>
                    <a:fillRect l="-6818" r="-5682"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ounded Rectangle 88">
                  <a:extLst>
                    <a:ext uri="{FF2B5EF4-FFF2-40B4-BE49-F238E27FC236}">
                      <a16:creationId xmlns:a16="http://schemas.microsoft.com/office/drawing/2014/main" id="{8CFDE24D-403E-1E0D-F6EC-D1F1B3668D06}"/>
                    </a:ext>
                  </a:extLst>
                </p:cNvPr>
                <p:cNvSpPr/>
                <p:nvPr/>
              </p:nvSpPr>
              <p:spPr>
                <a:xfrm>
                  <a:off x="9427903" y="5928008"/>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89" name="Rounded Rectangle 88">
                  <a:extLst>
                    <a:ext uri="{FF2B5EF4-FFF2-40B4-BE49-F238E27FC236}">
                      <a16:creationId xmlns:a16="http://schemas.microsoft.com/office/drawing/2014/main" id="{8CFDE24D-403E-1E0D-F6EC-D1F1B3668D06}"/>
                    </a:ext>
                  </a:extLst>
                </p:cNvPr>
                <p:cNvSpPr>
                  <a:spLocks noRot="1" noChangeAspect="1" noMove="1" noResize="1" noEditPoints="1" noAdjustHandles="1" noChangeArrowheads="1" noChangeShapeType="1" noTextEdit="1"/>
                </p:cNvSpPr>
                <p:nvPr/>
              </p:nvSpPr>
              <p:spPr>
                <a:xfrm>
                  <a:off x="9427903" y="5928008"/>
                  <a:ext cx="1087530" cy="504458"/>
                </a:xfrm>
                <a:prstGeom prst="roundRect">
                  <a:avLst/>
                </a:prstGeom>
                <a:blipFill>
                  <a:blip r:embed="rId19"/>
                  <a:stretch>
                    <a:fillRect l="-2299" r="-1149"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83CC5F49-8CA8-4DDC-B3E2-4091685C9701}"/>
                    </a:ext>
                  </a:extLst>
                </p:cNvPr>
                <p:cNvSpPr txBox="1"/>
                <p:nvPr/>
              </p:nvSpPr>
              <p:spPr>
                <a:xfrm>
                  <a:off x="1736457" y="5903841"/>
                  <a:ext cx="2849187" cy="523220"/>
                </a:xfrm>
                <a:prstGeom prst="rect">
                  <a:avLst/>
                </a:prstGeom>
                <a:noFill/>
              </p:spPr>
              <p:txBody>
                <a:bodyPr wrap="square">
                  <a:spAutoFit/>
                </a:bodyPr>
                <a:lstStyle/>
                <a:p>
                  <a14:m>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𝐺</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oMath>
                  </a14:m>
                  <a:r>
                    <a:rPr lang="zh-CN" altLang="en-US" sz="2800" dirty="0">
                      <a:solidFill>
                        <a:schemeClr val="bg2">
                          <a:lumMod val="10000"/>
                        </a:schemeClr>
                      </a:solidFill>
                    </a:rPr>
                    <a:t> </a:t>
                  </a:r>
                  <a:endParaRPr lang="en-US" dirty="0"/>
                </a:p>
              </p:txBody>
            </p:sp>
          </mc:Choice>
          <mc:Fallback xmlns="">
            <p:sp>
              <p:nvSpPr>
                <p:cNvPr id="90" name="TextBox 89">
                  <a:extLst>
                    <a:ext uri="{FF2B5EF4-FFF2-40B4-BE49-F238E27FC236}">
                      <a16:creationId xmlns:a16="http://schemas.microsoft.com/office/drawing/2014/main" id="{83CC5F49-8CA8-4DDC-B3E2-4091685C9701}"/>
                    </a:ext>
                  </a:extLst>
                </p:cNvPr>
                <p:cNvSpPr txBox="1">
                  <a:spLocks noRot="1" noChangeAspect="1" noMove="1" noResize="1" noEditPoints="1" noAdjustHandles="1" noChangeArrowheads="1" noChangeShapeType="1" noTextEdit="1"/>
                </p:cNvSpPr>
                <p:nvPr/>
              </p:nvSpPr>
              <p:spPr>
                <a:xfrm>
                  <a:off x="1736457" y="5903841"/>
                  <a:ext cx="2849187" cy="523220"/>
                </a:xfrm>
                <a:prstGeom prst="rect">
                  <a:avLst/>
                </a:prstGeom>
                <a:blipFill>
                  <a:blip r:embed="rId20"/>
                  <a:stretch>
                    <a:fillRect l="-889"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23423243-8CBD-5ECF-D846-B1B252A9B0D8}"/>
                    </a:ext>
                  </a:extLst>
                </p:cNvPr>
                <p:cNvSpPr txBox="1"/>
                <p:nvPr/>
              </p:nvSpPr>
              <p:spPr>
                <a:xfrm>
                  <a:off x="7114261" y="5896146"/>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𝑑</m:t>
                            </m:r>
                          </m:sup>
                        </m:sSup>
                      </m:oMath>
                    </m:oMathPara>
                  </a14:m>
                  <a:endParaRPr lang="en-US" dirty="0"/>
                </a:p>
              </p:txBody>
            </p:sp>
          </mc:Choice>
          <mc:Fallback xmlns="">
            <p:sp>
              <p:nvSpPr>
                <p:cNvPr id="91" name="TextBox 90">
                  <a:extLst>
                    <a:ext uri="{FF2B5EF4-FFF2-40B4-BE49-F238E27FC236}">
                      <a16:creationId xmlns:a16="http://schemas.microsoft.com/office/drawing/2014/main" id="{23423243-8CBD-5ECF-D846-B1B252A9B0D8}"/>
                    </a:ext>
                  </a:extLst>
                </p:cNvPr>
                <p:cNvSpPr txBox="1">
                  <a:spLocks noRot="1" noChangeAspect="1" noMove="1" noResize="1" noEditPoints="1" noAdjustHandles="1" noChangeArrowheads="1" noChangeShapeType="1" noTextEdit="1"/>
                </p:cNvSpPr>
                <p:nvPr/>
              </p:nvSpPr>
              <p:spPr>
                <a:xfrm>
                  <a:off x="7114261" y="5896146"/>
                  <a:ext cx="1495456" cy="53091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4279361-BB23-5AAD-5CE4-0C150598BBAE}"/>
                    </a:ext>
                  </a:extLst>
                </p:cNvPr>
                <p:cNvSpPr txBox="1"/>
                <p:nvPr/>
              </p:nvSpPr>
              <p:spPr>
                <a:xfrm>
                  <a:off x="11332268" y="5896145"/>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oMath>
                    </m:oMathPara>
                  </a14:m>
                  <a:endParaRPr lang="en-US" dirty="0"/>
                </a:p>
              </p:txBody>
            </p:sp>
          </mc:Choice>
          <mc:Fallback xmlns="">
            <p:sp>
              <p:nvSpPr>
                <p:cNvPr id="92" name="TextBox 91">
                  <a:extLst>
                    <a:ext uri="{FF2B5EF4-FFF2-40B4-BE49-F238E27FC236}">
                      <a16:creationId xmlns:a16="http://schemas.microsoft.com/office/drawing/2014/main" id="{24279361-BB23-5AAD-5CE4-0C150598BBAE}"/>
                    </a:ext>
                  </a:extLst>
                </p:cNvPr>
                <p:cNvSpPr txBox="1">
                  <a:spLocks noRot="1" noChangeAspect="1" noMove="1" noResize="1" noEditPoints="1" noAdjustHandles="1" noChangeArrowheads="1" noChangeShapeType="1" noTextEdit="1"/>
                </p:cNvSpPr>
                <p:nvPr/>
              </p:nvSpPr>
              <p:spPr>
                <a:xfrm>
                  <a:off x="11332268" y="5896145"/>
                  <a:ext cx="1495456" cy="530915"/>
                </a:xfrm>
                <a:prstGeom prst="rect">
                  <a:avLst/>
                </a:prstGeom>
                <a:blipFill>
                  <a:blip r:embed="rId22"/>
                  <a:stretch>
                    <a:fillRect b="-9524"/>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636F92B7-3297-170E-E136-6E6E5424B908}"/>
                </a:ext>
              </a:extLst>
            </p:cNvPr>
            <p:cNvCxnSpPr>
              <a:cxnSpLocks/>
            </p:cNvCxnSpPr>
            <p:nvPr/>
          </p:nvCxnSpPr>
          <p:spPr>
            <a:xfrm>
              <a:off x="4521908" y="6165450"/>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705536D-3B2A-7F5E-C0D0-4EDBD26917BA}"/>
                </a:ext>
              </a:extLst>
            </p:cNvPr>
            <p:cNvCxnSpPr>
              <a:cxnSpLocks/>
            </p:cNvCxnSpPr>
            <p:nvPr/>
          </p:nvCxnSpPr>
          <p:spPr>
            <a:xfrm>
              <a:off x="6556896" y="6161603"/>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8E515B1-E48E-88DC-1ED4-704A42849D90}"/>
                </a:ext>
              </a:extLst>
            </p:cNvPr>
            <p:cNvCxnSpPr>
              <a:cxnSpLocks/>
            </p:cNvCxnSpPr>
            <p:nvPr/>
          </p:nvCxnSpPr>
          <p:spPr>
            <a:xfrm>
              <a:off x="8567400" y="6180237"/>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9237C65-D176-AB62-715A-39FBAAE73522}"/>
                </a:ext>
              </a:extLst>
            </p:cNvPr>
            <p:cNvCxnSpPr>
              <a:cxnSpLocks/>
            </p:cNvCxnSpPr>
            <p:nvPr/>
          </p:nvCxnSpPr>
          <p:spPr>
            <a:xfrm>
              <a:off x="10709965" y="6180237"/>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CE0EF35-F842-E1C7-BA50-2196D8AC95A0}"/>
                    </a:ext>
                  </a:extLst>
                </p:cNvPr>
                <p:cNvSpPr txBox="1"/>
                <p:nvPr/>
              </p:nvSpPr>
              <p:spPr>
                <a:xfrm>
                  <a:off x="7105326" y="6876388"/>
                  <a:ext cx="1768242" cy="563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8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97" name="TextBox 96">
                  <a:extLst>
                    <a:ext uri="{FF2B5EF4-FFF2-40B4-BE49-F238E27FC236}">
                      <a16:creationId xmlns:a16="http://schemas.microsoft.com/office/drawing/2014/main" id="{BCE0EF35-F842-E1C7-BA50-2196D8AC95A0}"/>
                    </a:ext>
                  </a:extLst>
                </p:cNvPr>
                <p:cNvSpPr txBox="1">
                  <a:spLocks noRot="1" noChangeAspect="1" noMove="1" noResize="1" noEditPoints="1" noAdjustHandles="1" noChangeArrowheads="1" noChangeShapeType="1" noTextEdit="1"/>
                </p:cNvSpPr>
                <p:nvPr/>
              </p:nvSpPr>
              <p:spPr>
                <a:xfrm>
                  <a:off x="7105326" y="6876388"/>
                  <a:ext cx="1768242" cy="563872"/>
                </a:xfrm>
                <a:prstGeom prst="rect">
                  <a:avLst/>
                </a:prstGeom>
                <a:blipFill>
                  <a:blip r:embed="rId2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ounded Rectangle 97">
                  <a:extLst>
                    <a:ext uri="{FF2B5EF4-FFF2-40B4-BE49-F238E27FC236}">
                      <a16:creationId xmlns:a16="http://schemas.microsoft.com/office/drawing/2014/main" id="{A95F80FA-3207-1EBF-C1F0-7ACA8513EF97}"/>
                    </a:ext>
                  </a:extLst>
                </p:cNvPr>
                <p:cNvSpPr/>
                <p:nvPr/>
              </p:nvSpPr>
              <p:spPr>
                <a:xfrm>
                  <a:off x="9427903" y="6803563"/>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98" name="Rounded Rectangle 97">
                  <a:extLst>
                    <a:ext uri="{FF2B5EF4-FFF2-40B4-BE49-F238E27FC236}">
                      <a16:creationId xmlns:a16="http://schemas.microsoft.com/office/drawing/2014/main" id="{A95F80FA-3207-1EBF-C1F0-7ACA8513EF97}"/>
                    </a:ext>
                  </a:extLst>
                </p:cNvPr>
                <p:cNvSpPr>
                  <a:spLocks noRot="1" noChangeAspect="1" noMove="1" noResize="1" noEditPoints="1" noAdjustHandles="1" noChangeArrowheads="1" noChangeShapeType="1" noTextEdit="1"/>
                </p:cNvSpPr>
                <p:nvPr/>
              </p:nvSpPr>
              <p:spPr>
                <a:xfrm>
                  <a:off x="9427903" y="6803563"/>
                  <a:ext cx="1087530" cy="504458"/>
                </a:xfrm>
                <a:prstGeom prst="roundRect">
                  <a:avLst/>
                </a:prstGeom>
                <a:blipFill>
                  <a:blip r:embed="rId24"/>
                  <a:stretch>
                    <a:fillRect l="-2299" r="-1149"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0C5AC9B-2A02-0216-0477-B13771B8A10E}"/>
                    </a:ext>
                  </a:extLst>
                </p:cNvPr>
                <p:cNvSpPr txBox="1"/>
                <p:nvPr/>
              </p:nvSpPr>
              <p:spPr>
                <a:xfrm>
                  <a:off x="11332268" y="6771700"/>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oMath>
                    </m:oMathPara>
                  </a14:m>
                  <a:endParaRPr lang="en-US" dirty="0"/>
                </a:p>
              </p:txBody>
            </p:sp>
          </mc:Choice>
          <mc:Fallback xmlns="">
            <p:sp>
              <p:nvSpPr>
                <p:cNvPr id="99" name="TextBox 98">
                  <a:extLst>
                    <a:ext uri="{FF2B5EF4-FFF2-40B4-BE49-F238E27FC236}">
                      <a16:creationId xmlns:a16="http://schemas.microsoft.com/office/drawing/2014/main" id="{60C5AC9B-2A02-0216-0477-B13771B8A10E}"/>
                    </a:ext>
                  </a:extLst>
                </p:cNvPr>
                <p:cNvSpPr txBox="1">
                  <a:spLocks noRot="1" noChangeAspect="1" noMove="1" noResize="1" noEditPoints="1" noAdjustHandles="1" noChangeArrowheads="1" noChangeShapeType="1" noTextEdit="1"/>
                </p:cNvSpPr>
                <p:nvPr/>
              </p:nvSpPr>
              <p:spPr>
                <a:xfrm>
                  <a:off x="11332268" y="6771700"/>
                  <a:ext cx="1495456" cy="530915"/>
                </a:xfrm>
                <a:prstGeom prst="rect">
                  <a:avLst/>
                </a:prstGeom>
                <a:blipFill>
                  <a:blip r:embed="rId22"/>
                  <a:stretch>
                    <a:fillRect b="-6977"/>
                  </a:stretch>
                </a:blipFill>
              </p:spPr>
              <p:txBody>
                <a:bodyPr/>
                <a:lstStyle/>
                <a:p>
                  <a:r>
                    <a:rPr lang="en-US">
                      <a:noFill/>
                    </a:rPr>
                    <a:t> </a:t>
                  </a:r>
                </a:p>
              </p:txBody>
            </p:sp>
          </mc:Fallback>
        </mc:AlternateContent>
        <p:cxnSp>
          <p:nvCxnSpPr>
            <p:cNvPr id="100" name="Straight Arrow Connector 99">
              <a:extLst>
                <a:ext uri="{FF2B5EF4-FFF2-40B4-BE49-F238E27FC236}">
                  <a16:creationId xmlns:a16="http://schemas.microsoft.com/office/drawing/2014/main" id="{C8CFC90F-97BA-9519-00F6-593E7D5E98C2}"/>
                </a:ext>
              </a:extLst>
            </p:cNvPr>
            <p:cNvCxnSpPr>
              <a:cxnSpLocks/>
            </p:cNvCxnSpPr>
            <p:nvPr/>
          </p:nvCxnSpPr>
          <p:spPr>
            <a:xfrm>
              <a:off x="8567400" y="7055792"/>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1C80978-1095-AD11-5A49-FBE6B2963BFC}"/>
                </a:ext>
              </a:extLst>
            </p:cNvPr>
            <p:cNvCxnSpPr>
              <a:cxnSpLocks/>
            </p:cNvCxnSpPr>
            <p:nvPr/>
          </p:nvCxnSpPr>
          <p:spPr>
            <a:xfrm>
              <a:off x="10709965" y="7055792"/>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A2368C9B-2F80-1DA0-DA82-34EBFE07F350}"/>
                </a:ext>
              </a:extLst>
            </p:cNvPr>
            <p:cNvSpPr/>
            <p:nvPr/>
          </p:nvSpPr>
          <p:spPr>
            <a:xfrm>
              <a:off x="1316258" y="5715000"/>
              <a:ext cx="12334428" cy="3084285"/>
            </a:xfrm>
            <a:prstGeom prst="rect">
              <a:avLst/>
            </a:prstGeom>
            <a:noFill/>
            <a:ln w="19050">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858066F-7ECE-0DC7-F0D6-54EE69658D99}"/>
                    </a:ext>
                  </a:extLst>
                </p:cNvPr>
                <p:cNvSpPr txBox="1"/>
                <p:nvPr/>
              </p:nvSpPr>
              <p:spPr>
                <a:xfrm>
                  <a:off x="3758590" y="7589931"/>
                  <a:ext cx="8206798" cy="1019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cs typeface="Helvetica Neue"/>
                          </a:rPr>
                          <m:t>ℒ</m:t>
                        </m:r>
                        <m:r>
                          <a:rPr lang="en-US" altLang="zh-CN" sz="2500" b="0" i="1" smtClean="0">
                            <a:latin typeface="Cambria Math" panose="02040503050406030204" pitchFamily="18" charset="0"/>
                            <a:ea typeface="Cambria Math" panose="02040503050406030204" pitchFamily="18" charset="0"/>
                            <a:cs typeface="Helvetica Neue"/>
                          </a:rPr>
                          <m:t>=</m:t>
                        </m:r>
                        <m:nary>
                          <m:naryPr>
                            <m:chr m:val="∑"/>
                            <m:supHide m:val="on"/>
                            <m:ctrlPr>
                              <a:rPr lang="en-US" altLang="zh-CN" sz="2500" b="0" i="1" smtClean="0">
                                <a:latin typeface="Cambria Math" panose="02040503050406030204" pitchFamily="18" charset="0"/>
                                <a:ea typeface="Cambria Math" panose="02040503050406030204" pitchFamily="18" charset="0"/>
                                <a:cs typeface="Helvetica Neue"/>
                              </a:rPr>
                            </m:ctrlPr>
                          </m:naryPr>
                          <m:sub>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𝐺</m:t>
                            </m:r>
                            <m:r>
                              <a:rPr lang="en-US" altLang="zh-CN"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imb</m:t>
                                    </m:r>
                                  </m:sub>
                                </m:sSub>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conf</m:t>
                                </m:r>
                              </m:sub>
                            </m:sSub>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sub>
                          <m:sup/>
                          <m:e>
                            <m:sSub>
                              <m:sSubPr>
                                <m:ctrlPr>
                                  <a:rPr lang="en-US" altLang="zh-CN" sz="2500" b="0" i="1" smtClean="0">
                                    <a:latin typeface="Cambria Math" panose="02040503050406030204" pitchFamily="18" charset="0"/>
                                    <a:ea typeface="Cambria Math" panose="02040503050406030204" pitchFamily="18" charset="0"/>
                                    <a:cs typeface="Helvetica Neue"/>
                                  </a:rPr>
                                </m:ctrlPr>
                              </m:sSubPr>
                              <m:e>
                                <m:r>
                                  <a:rPr lang="en-US" sz="2500" i="1">
                                    <a:latin typeface="Cambria Math" panose="02040503050406030204" pitchFamily="18" charset="0"/>
                                    <a:ea typeface="Cambria Math" panose="02040503050406030204" pitchFamily="18" charset="0"/>
                                    <a:cs typeface="Helvetica Neue"/>
                                  </a:rPr>
                                  <m:t>ℒ</m:t>
                                </m:r>
                              </m:e>
                              <m:sub>
                                <m:r>
                                  <m:rPr>
                                    <m:sty m:val="p"/>
                                  </m:rPr>
                                  <a:rPr lang="en-US" altLang="zh-CN" sz="2500" b="0" i="0" smtClean="0">
                                    <a:latin typeface="Cambria Math" panose="02040503050406030204" pitchFamily="18" charset="0"/>
                                    <a:ea typeface="Cambria Math" panose="02040503050406030204" pitchFamily="18" charset="0"/>
                                    <a:cs typeface="Helvetica Neue"/>
                                  </a:rPr>
                                  <m:t>GNN</m:t>
                                </m:r>
                                <m:r>
                                  <a:rPr lang="en-US" altLang="zh-CN" sz="2500" b="0" i="0" smtClean="0">
                                    <a:latin typeface="Cambria Math" panose="02040503050406030204" pitchFamily="18" charset="0"/>
                                    <a:ea typeface="Cambria Math" panose="02040503050406030204" pitchFamily="18" charset="0"/>
                                    <a:cs typeface="Helvetica Neue"/>
                                  </a:rPr>
                                  <m:t>/</m:t>
                                </m:r>
                                <m:r>
                                  <m:rPr>
                                    <m:sty m:val="p"/>
                                  </m:rPr>
                                  <a:rPr lang="en-US" altLang="zh-CN" sz="2500" b="0" i="0" smtClean="0">
                                    <a:latin typeface="Cambria Math" panose="02040503050406030204" pitchFamily="18" charset="0"/>
                                    <a:ea typeface="Cambria Math" panose="02040503050406030204" pitchFamily="18" charset="0"/>
                                    <a:cs typeface="Helvetica Neue"/>
                                  </a:rPr>
                                  <m:t>MLP</m:t>
                                </m:r>
                              </m:sub>
                            </m:sSub>
                            <m: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𝐺</m:t>
                            </m:r>
                            <m: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e>
                        </m:nary>
                        <m:r>
                          <a:rPr lang="en-US" altLang="zh-CN" sz="2500" b="0" i="1" smtClean="0">
                            <a:latin typeface="Cambria Math" panose="02040503050406030204" pitchFamily="18" charset="0"/>
                            <a:ea typeface="Cambria Math" panose="02040503050406030204" pitchFamily="18" charset="0"/>
                            <a:cs typeface="Helvetica Neue"/>
                          </a:rPr>
                          <m:t>+</m:t>
                        </m:r>
                        <m:nary>
                          <m:naryPr>
                            <m:chr m:val="∑"/>
                            <m:supHide m:val="on"/>
                            <m:ctrlPr>
                              <a:rPr lang="en-US" altLang="zh-CN" sz="2500" b="0" i="1" smtClean="0">
                                <a:latin typeface="Cambria Math" panose="02040503050406030204" pitchFamily="18" charset="0"/>
                                <a:ea typeface="Cambria Math" panose="02040503050406030204" pitchFamily="18" charset="0"/>
                                <a:cs typeface="Helvetica Neue"/>
                              </a:rPr>
                            </m:ctrlPr>
                          </m:naryPr>
                          <m:sub>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400" b="1" i="1">
                                <a:solidFill>
                                  <a:schemeClr val="bg2">
                                    <a:lumMod val="10000"/>
                                  </a:schemeClr>
                                </a:solidFill>
                                <a:latin typeface="Cambria Math" panose="02040503050406030204" pitchFamily="18" charset="0"/>
                                <a:cs typeface="Times New Roman" panose="02020603050405020304" pitchFamily="18" charset="0"/>
                              </a:rPr>
                              <m:t>𝒉</m:t>
                            </m:r>
                            <m:r>
                              <a:rPr lang="en-US" altLang="zh-CN"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400" b="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400">
                                    <a:solidFill>
                                      <a:schemeClr val="bg2">
                                        <a:lumMod val="10000"/>
                                      </a:schemeClr>
                                    </a:solidFill>
                                    <a:latin typeface="Cambria Math" panose="02040503050406030204" pitchFamily="18" charset="0"/>
                                    <a:cs typeface="Times New Roman" panose="02020603050405020304" pitchFamily="18" charset="0"/>
                                  </a:rPr>
                                  <m:t>aug</m:t>
                                </m:r>
                              </m:sub>
                            </m:sSub>
                            <m:r>
                              <m:rPr>
                                <m:nor/>
                              </m:rPr>
                              <a:rPr lang="en-US" sz="2800" dirty="0">
                                <a:solidFill>
                                  <a:schemeClr val="bg2">
                                    <a:lumMod val="10000"/>
                                  </a:schemeClr>
                                </a:solidFill>
                              </a:rPr>
                              <m:t> </m:t>
                            </m:r>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sub>
                          <m:sup/>
                          <m:e>
                            <m:sSub>
                              <m:sSubPr>
                                <m:ctrlPr>
                                  <a:rPr lang="en-US" altLang="zh-CN" sz="2500" b="0" i="1" smtClean="0">
                                    <a:latin typeface="Cambria Math" panose="02040503050406030204" pitchFamily="18" charset="0"/>
                                    <a:ea typeface="Cambria Math" panose="02040503050406030204" pitchFamily="18" charset="0"/>
                                    <a:cs typeface="Helvetica Neue"/>
                                  </a:rPr>
                                </m:ctrlPr>
                              </m:sSubPr>
                              <m:e>
                                <m:r>
                                  <a:rPr lang="en-US" sz="2500" i="1">
                                    <a:latin typeface="Cambria Math" panose="02040503050406030204" pitchFamily="18" charset="0"/>
                                    <a:ea typeface="Cambria Math" panose="02040503050406030204" pitchFamily="18" charset="0"/>
                                    <a:cs typeface="Helvetica Neue"/>
                                  </a:rPr>
                                  <m:t>ℒ</m:t>
                                </m:r>
                              </m:e>
                              <m:sub>
                                <m:r>
                                  <m:rPr>
                                    <m:sty m:val="p"/>
                                  </m:rPr>
                                  <a:rPr lang="en-US" altLang="zh-CN" sz="2500" b="0" i="0" smtClean="0">
                                    <a:latin typeface="Cambria Math" panose="02040503050406030204" pitchFamily="18" charset="0"/>
                                    <a:ea typeface="Cambria Math" panose="02040503050406030204" pitchFamily="18" charset="0"/>
                                    <a:cs typeface="Helvetica Neue"/>
                                  </a:rPr>
                                  <m:t>MLP</m:t>
                                </m:r>
                              </m:sub>
                            </m:sSub>
                            <m:r>
                              <a:rPr lang="en-US" altLang="zh-CN" sz="2500" b="0" i="1" smtClean="0">
                                <a:latin typeface="Cambria Math" panose="02040503050406030204" pitchFamily="18" charset="0"/>
                                <a:ea typeface="Cambria Math" panose="02040503050406030204" pitchFamily="18" charset="0"/>
                                <a:cs typeface="Helvetica Neue"/>
                              </a:rPr>
                              <m:t>(</m:t>
                            </m:r>
                            <m:r>
                              <a:rPr lang="en-US" altLang="zh-CN" sz="2400" b="1" i="1">
                                <a:solidFill>
                                  <a:schemeClr val="bg2">
                                    <a:lumMod val="10000"/>
                                  </a:schemeClr>
                                </a:solidFill>
                                <a:latin typeface="Cambria Math" panose="02040503050406030204" pitchFamily="18" charset="0"/>
                                <a:cs typeface="Times New Roman" panose="02020603050405020304" pitchFamily="18" charset="0"/>
                              </a:rPr>
                              <m:t>𝒉</m:t>
                            </m:r>
                            <m: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e>
                        </m:nary>
                      </m:oMath>
                    </m:oMathPara>
                  </a14:m>
                  <a:endParaRPr lang="en-US" sz="2500" dirty="0" err="1">
                    <a:latin typeface="Helvetica Neue"/>
                    <a:cs typeface="Helvetica Neue"/>
                  </a:endParaRPr>
                </a:p>
              </p:txBody>
            </p:sp>
          </mc:Choice>
          <mc:Fallback xmlns="">
            <p:sp>
              <p:nvSpPr>
                <p:cNvPr id="117" name="TextBox 116">
                  <a:extLst>
                    <a:ext uri="{FF2B5EF4-FFF2-40B4-BE49-F238E27FC236}">
                      <a16:creationId xmlns:a16="http://schemas.microsoft.com/office/drawing/2014/main" id="{E858066F-7ECE-0DC7-F0D6-54EE69658D99}"/>
                    </a:ext>
                  </a:extLst>
                </p:cNvPr>
                <p:cNvSpPr txBox="1">
                  <a:spLocks noRot="1" noChangeAspect="1" noMove="1" noResize="1" noEditPoints="1" noAdjustHandles="1" noChangeArrowheads="1" noChangeShapeType="1" noTextEdit="1"/>
                </p:cNvSpPr>
                <p:nvPr/>
              </p:nvSpPr>
              <p:spPr>
                <a:xfrm>
                  <a:off x="3758590" y="7589931"/>
                  <a:ext cx="8206798" cy="1019510"/>
                </a:xfrm>
                <a:prstGeom prst="rect">
                  <a:avLst/>
                </a:prstGeom>
                <a:blipFill>
                  <a:blip r:embed="rId25"/>
                  <a:stretch>
                    <a:fillRect t="-135802" b="-180247"/>
                  </a:stretch>
                </a:blipFill>
              </p:spPr>
              <p:txBody>
                <a:bodyPr/>
                <a:lstStyle/>
                <a:p>
                  <a:r>
                    <a:rPr lang="en-US">
                      <a:noFill/>
                    </a:rPr>
                    <a:t> </a:t>
                  </a:r>
                </a:p>
              </p:txBody>
            </p:sp>
          </mc:Fallback>
        </mc:AlternateContent>
      </p:grpSp>
    </p:spTree>
    <p:extLst>
      <p:ext uri="{BB962C8B-B14F-4D97-AF65-F5344CB8AC3E}">
        <p14:creationId xmlns:p14="http://schemas.microsoft.com/office/powerpoint/2010/main" val="2467843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3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wipe(left)">
                                      <p:cBhvr>
                                        <p:cTn id="12" dur="3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Imbalanced</a:t>
            </a:r>
            <a:r>
              <a:rPr lang="zh-CN" altLang="en-US" sz="4000" dirty="0"/>
              <a:t> </a:t>
            </a:r>
            <a:r>
              <a:rPr lang="en-US" altLang="zh-CN" sz="4000" dirty="0"/>
              <a:t>Graph</a:t>
            </a:r>
            <a:r>
              <a:rPr lang="zh-CN" altLang="en-US" sz="4000" dirty="0"/>
              <a:t> </a:t>
            </a:r>
            <a:r>
              <a:rPr lang="en-US" altLang="zh-CN" sz="4000" dirty="0"/>
              <a:t>Regression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graphicFrame>
        <p:nvGraphicFramePr>
          <p:cNvPr id="2" name="Table 82">
            <a:extLst>
              <a:ext uri="{FF2B5EF4-FFF2-40B4-BE49-F238E27FC236}">
                <a16:creationId xmlns:a16="http://schemas.microsoft.com/office/drawing/2014/main" id="{82AA129C-D536-AFA3-A87F-96B61EB575DE}"/>
              </a:ext>
            </a:extLst>
          </p:cNvPr>
          <p:cNvGraphicFramePr>
            <a:graphicFrameLocks noGrp="1"/>
          </p:cNvGraphicFramePr>
          <p:nvPr>
            <p:extLst>
              <p:ext uri="{D42A27DB-BD31-4B8C-83A1-F6EECF244321}">
                <p14:modId xmlns:p14="http://schemas.microsoft.com/office/powerpoint/2010/main" val="2042922259"/>
              </p:ext>
            </p:extLst>
          </p:nvPr>
        </p:nvGraphicFramePr>
        <p:xfrm>
          <a:off x="286872" y="1636765"/>
          <a:ext cx="5789901" cy="3962400"/>
        </p:xfrm>
        <a:graphic>
          <a:graphicData uri="http://schemas.openxmlformats.org/drawingml/2006/table">
            <a:tbl>
              <a:tblPr firstRow="1" bandRow="1">
                <a:tableStyleId>{073A0DAA-6AF3-43AB-8588-CEC1D06C72B9}</a:tableStyleId>
              </a:tblPr>
              <a:tblGrid>
                <a:gridCol w="1757951">
                  <a:extLst>
                    <a:ext uri="{9D8B030D-6E8A-4147-A177-3AD203B41FA5}">
                      <a16:colId xmlns:a16="http://schemas.microsoft.com/office/drawing/2014/main" val="3677785608"/>
                    </a:ext>
                  </a:extLst>
                </a:gridCol>
                <a:gridCol w="1370336">
                  <a:extLst>
                    <a:ext uri="{9D8B030D-6E8A-4147-A177-3AD203B41FA5}">
                      <a16:colId xmlns:a16="http://schemas.microsoft.com/office/drawing/2014/main" val="2459052491"/>
                    </a:ext>
                  </a:extLst>
                </a:gridCol>
                <a:gridCol w="1370336">
                  <a:extLst>
                    <a:ext uri="{9D8B030D-6E8A-4147-A177-3AD203B41FA5}">
                      <a16:colId xmlns:a16="http://schemas.microsoft.com/office/drawing/2014/main" val="4283755192"/>
                    </a:ext>
                  </a:extLst>
                </a:gridCol>
                <a:gridCol w="1291278">
                  <a:extLst>
                    <a:ext uri="{9D8B030D-6E8A-4147-A177-3AD203B41FA5}">
                      <a16:colId xmlns:a16="http://schemas.microsoft.com/office/drawing/2014/main" val="4033208821"/>
                    </a:ext>
                  </a:extLst>
                </a:gridCol>
              </a:tblGrid>
              <a:tr h="0">
                <a:tc rowSpan="2">
                  <a:txBody>
                    <a:bodyPr/>
                    <a:lstStyle/>
                    <a:p>
                      <a:pPr algn="l"/>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960263"/>
                  </a:ext>
                </a:extLst>
              </a:tr>
              <a:tr h="0">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Mean</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Max</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0">
                <a:tc gridSpan="4">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Molecule</a:t>
                      </a:r>
                      <a:r>
                        <a:rPr lang="zh-CN" alt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Datasets: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7,174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166</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919725355"/>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Lipo</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4,200</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27.0</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115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82244808"/>
                  </a:ext>
                </a:extLst>
              </a:tr>
              <a:tr h="0">
                <a:tc>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ESOL</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1,128</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13.3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55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144952970"/>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FreeSolv</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642</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8.7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39491736"/>
                  </a:ext>
                </a:extLst>
              </a:tr>
              <a:tr h="0">
                <a:tc gridSpan="4">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Datasets: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7,174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166</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16161824"/>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MeltingTemp</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3,651</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26.9</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102</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07710283"/>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PolyDensity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1,694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93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61649078"/>
                  </a:ext>
                </a:extLst>
              </a:tr>
              <a:tr h="0">
                <a:tc>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O</a:t>
                      </a:r>
                      <a:r>
                        <a:rPr lang="en-US" altLang="zh-CN" sz="20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Perm</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595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94327690"/>
                  </a:ext>
                </a:extLst>
              </a:tr>
            </a:tbl>
          </a:graphicData>
        </a:graphic>
      </p:graphicFrame>
      <p:pic>
        <p:nvPicPr>
          <p:cNvPr id="3" name="Picture 2">
            <a:extLst>
              <a:ext uri="{FF2B5EF4-FFF2-40B4-BE49-F238E27FC236}">
                <a16:creationId xmlns:a16="http://schemas.microsoft.com/office/drawing/2014/main" id="{122B4105-1876-DEDD-EE63-04EB14580DC5}"/>
              </a:ext>
            </a:extLst>
          </p:cNvPr>
          <p:cNvPicPr>
            <a:picLocks noChangeAspect="1"/>
          </p:cNvPicPr>
          <p:nvPr/>
        </p:nvPicPr>
        <p:blipFill>
          <a:blip r:embed="rId3"/>
          <a:stretch>
            <a:fillRect/>
          </a:stretch>
        </p:blipFill>
        <p:spPr>
          <a:xfrm>
            <a:off x="6582099" y="1636765"/>
            <a:ext cx="8787040" cy="7132270"/>
          </a:xfrm>
          <a:prstGeom prst="rect">
            <a:avLst/>
          </a:prstGeom>
        </p:spPr>
      </p:pic>
      <p:sp>
        <p:nvSpPr>
          <p:cNvPr id="16" name="TextBox 15">
            <a:extLst>
              <a:ext uri="{FF2B5EF4-FFF2-40B4-BE49-F238E27FC236}">
                <a16:creationId xmlns:a16="http://schemas.microsoft.com/office/drawing/2014/main" id="{D5951F2F-5224-FD82-186D-46EAB3FD2224}"/>
              </a:ext>
            </a:extLst>
          </p:cNvPr>
          <p:cNvSpPr txBox="1"/>
          <p:nvPr/>
        </p:nvSpPr>
        <p:spPr>
          <a:xfrm>
            <a:off x="275666" y="5847391"/>
            <a:ext cx="6306433" cy="2893100"/>
          </a:xfrm>
          <a:prstGeom prst="rect">
            <a:avLst/>
          </a:prstGeom>
          <a:noFill/>
        </p:spPr>
        <p:txBody>
          <a:bodyPr wrap="square">
            <a:spAutoFit/>
          </a:bodyPr>
          <a:lstStyle/>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Many-shot,</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Medium-shot,</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Few-shot</a:t>
            </a:r>
          </a:p>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Evaluated</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Mean</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Absolute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Smaller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better.</a:t>
            </a:r>
          </a:p>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shots,</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smaller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errors.</a:t>
            </a:r>
          </a:p>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framework</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achieve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smaller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errors,</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both</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generally</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specifically</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few-shot</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region?</a:t>
            </a:r>
          </a:p>
        </p:txBody>
      </p:sp>
    </p:spTree>
    <p:extLst>
      <p:ext uri="{BB962C8B-B14F-4D97-AF65-F5344CB8AC3E}">
        <p14:creationId xmlns:p14="http://schemas.microsoft.com/office/powerpoint/2010/main" val="3560416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Molecule</a:t>
            </a:r>
            <a:r>
              <a:rPr lang="zh-CN" altLang="en-US" sz="4000" dirty="0"/>
              <a:t> </a:t>
            </a:r>
            <a:r>
              <a:rPr lang="en-US" altLang="zh-CN" sz="4000" dirty="0"/>
              <a:t>Property</a:t>
            </a:r>
            <a:r>
              <a:rPr lang="zh-CN" altLang="en-US" sz="4000" dirty="0"/>
              <a:t> </a:t>
            </a:r>
            <a:r>
              <a:rPr lang="en-US" altLang="zh-CN" sz="4000" dirty="0"/>
              <a:t>Prediction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869033382"/>
              </p:ext>
            </p:extLst>
          </p:nvPr>
        </p:nvGraphicFramePr>
        <p:xfrm>
          <a:off x="288757" y="1670822"/>
          <a:ext cx="15734296" cy="6309360"/>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0">
                <a:tc rowSpan="2">
                  <a:txBody>
                    <a:bodyPr/>
                    <a:lstStyle/>
                    <a:p>
                      <a:r>
                        <a:rPr lang="en-US" altLang="zh-CN" sz="2000" dirty="0"/>
                        <a:t>MAE</a:t>
                      </a:r>
                    </a:p>
                    <a:p>
                      <a:r>
                        <a:rPr lang="en-US" altLang="zh-CN" sz="2000" dirty="0"/>
                        <a:t>(Smaller</a:t>
                      </a:r>
                      <a:r>
                        <a:rPr lang="zh-CN" altLang="en-US" sz="2000" dirty="0"/>
                        <a:t> </a:t>
                      </a:r>
                      <a:r>
                        <a:rPr lang="en-US" altLang="zh-CN" sz="2000" dirty="0"/>
                        <a:t>is</a:t>
                      </a:r>
                      <a:r>
                        <a:rPr lang="zh-CN" altLang="en-US" sz="2000" dirty="0"/>
                        <a:t> </a:t>
                      </a:r>
                      <a:r>
                        <a:rPr lang="en-US" altLang="zh-CN" sz="2000" dirty="0"/>
                        <a:t>better)</a:t>
                      </a:r>
                      <a:endParaRPr lang="en-US" sz="2000" dirty="0"/>
                    </a:p>
                  </a:txBody>
                  <a:tcPr/>
                </a:tc>
                <a:tc gridSpan="4">
                  <a:txBody>
                    <a:bodyPr/>
                    <a:lstStyle/>
                    <a:p>
                      <a:pPr algn="ctr"/>
                      <a:r>
                        <a:rPr lang="en-US" altLang="zh-CN" sz="2000" dirty="0" err="1"/>
                        <a:t>Lipo</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a:t>ESOL</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err="1"/>
                        <a:t>FreeSolv</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684689">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extLst>
                  <a:ext uri="{0D108BD9-81ED-4DB2-BD59-A6C34878D82A}">
                    <a16:rowId xmlns:a16="http://schemas.microsoft.com/office/drawing/2014/main" val="2035142676"/>
                  </a:ext>
                </a:extLst>
              </a:tr>
              <a:tr h="0">
                <a:tc>
                  <a:txBody>
                    <a:bodyPr/>
                    <a:lstStyle/>
                    <a:p>
                      <a:r>
                        <a:rPr lang="en-US" altLang="zh-CN" sz="2000" dirty="0"/>
                        <a:t>GIN</a:t>
                      </a:r>
                    </a:p>
                    <a:p>
                      <a:r>
                        <a:rPr lang="en-US" sz="2000" dirty="0"/>
                        <a:t>(Xu et al. 2019)</a:t>
                      </a:r>
                    </a:p>
                  </a:txBody>
                  <a:tcPr>
                    <a:solidFill>
                      <a:schemeClr val="bg1">
                        <a:lumMod val="95000"/>
                      </a:schemeClr>
                    </a:solidFill>
                  </a:tcPr>
                </a:tc>
                <a:tc>
                  <a:txBody>
                    <a:bodyPr/>
                    <a:lstStyle/>
                    <a:p>
                      <a:pPr algn="r"/>
                      <a:r>
                        <a:rPr lang="en-US" altLang="zh-CN" sz="2400" dirty="0"/>
                        <a:t>.485</a:t>
                      </a:r>
                      <a:endParaRPr lang="en-US" sz="2400" dirty="0"/>
                    </a:p>
                  </a:txBody>
                  <a:tcPr anchor="ctr">
                    <a:solidFill>
                      <a:schemeClr val="accent4">
                        <a:lumMod val="20000"/>
                        <a:lumOff val="80000"/>
                      </a:schemeClr>
                    </a:solidFill>
                  </a:tcPr>
                </a:tc>
                <a:tc>
                  <a:txBody>
                    <a:bodyPr/>
                    <a:lstStyle/>
                    <a:p>
                      <a:pPr algn="r"/>
                      <a:r>
                        <a:rPr lang="en-US" altLang="zh-CN" sz="2400" dirty="0"/>
                        <a:t>.421</a:t>
                      </a:r>
                      <a:endParaRPr lang="en-US" sz="2400" dirty="0"/>
                    </a:p>
                  </a:txBody>
                  <a:tcPr anchor="ctr">
                    <a:solidFill>
                      <a:schemeClr val="accent4">
                        <a:lumMod val="20000"/>
                        <a:lumOff val="80000"/>
                      </a:schemeClr>
                    </a:solidFill>
                  </a:tcPr>
                </a:tc>
                <a:tc>
                  <a:txBody>
                    <a:bodyPr/>
                    <a:lstStyle/>
                    <a:p>
                      <a:pPr algn="r"/>
                      <a:r>
                        <a:rPr lang="en-US" altLang="zh-CN" sz="2400" dirty="0"/>
                        <a:t>.462</a:t>
                      </a:r>
                      <a:endParaRPr lang="en-US" sz="2400" dirty="0"/>
                    </a:p>
                  </a:txBody>
                  <a:tcPr anchor="ctr">
                    <a:solidFill>
                      <a:schemeClr val="accent4">
                        <a:lumMod val="20000"/>
                        <a:lumOff val="80000"/>
                      </a:schemeClr>
                    </a:solidFill>
                  </a:tcPr>
                </a:tc>
                <a:tc>
                  <a:txBody>
                    <a:bodyPr/>
                    <a:lstStyle/>
                    <a:p>
                      <a:pPr algn="r"/>
                      <a:r>
                        <a:rPr lang="en-US" altLang="zh-CN" sz="2400" dirty="0"/>
                        <a:t>.566</a:t>
                      </a:r>
                      <a:endParaRPr lang="en-US" sz="2400" dirty="0"/>
                    </a:p>
                  </a:txBody>
                  <a:tcPr anchor="ctr">
                    <a:solidFill>
                      <a:schemeClr val="accent4">
                        <a:lumMod val="20000"/>
                        <a:lumOff val="80000"/>
                      </a:schemeClr>
                    </a:solidFill>
                  </a:tcPr>
                </a:tc>
                <a:tc>
                  <a:txBody>
                    <a:bodyPr/>
                    <a:lstStyle/>
                    <a:p>
                      <a:pPr algn="r"/>
                      <a:r>
                        <a:rPr lang="en-US" altLang="zh-CN" sz="2400" dirty="0"/>
                        <a:t>.508</a:t>
                      </a:r>
                      <a:endParaRPr lang="en-US" sz="2400" dirty="0"/>
                    </a:p>
                  </a:txBody>
                  <a:tcPr anchor="ctr">
                    <a:solidFill>
                      <a:schemeClr val="accent5">
                        <a:lumMod val="20000"/>
                        <a:lumOff val="80000"/>
                      </a:schemeClr>
                    </a:solidFill>
                  </a:tcPr>
                </a:tc>
                <a:tc>
                  <a:txBody>
                    <a:bodyPr/>
                    <a:lstStyle/>
                    <a:p>
                      <a:pPr algn="r"/>
                      <a:r>
                        <a:rPr lang="en-US" altLang="zh-CN" sz="2400" dirty="0"/>
                        <a:t>.398</a:t>
                      </a:r>
                      <a:endParaRPr lang="en-US" sz="2400" dirty="0"/>
                    </a:p>
                  </a:txBody>
                  <a:tcPr anchor="ctr">
                    <a:solidFill>
                      <a:schemeClr val="accent5">
                        <a:lumMod val="20000"/>
                        <a:lumOff val="80000"/>
                      </a:schemeClr>
                    </a:solidFill>
                  </a:tcPr>
                </a:tc>
                <a:tc>
                  <a:txBody>
                    <a:bodyPr/>
                    <a:lstStyle/>
                    <a:p>
                      <a:pPr algn="r"/>
                      <a:r>
                        <a:rPr lang="en-US" altLang="zh-CN" sz="2400" dirty="0"/>
                        <a:t>.448</a:t>
                      </a:r>
                      <a:endParaRPr lang="en-US" sz="2400" dirty="0"/>
                    </a:p>
                  </a:txBody>
                  <a:tcPr anchor="ctr">
                    <a:solidFill>
                      <a:schemeClr val="accent5">
                        <a:lumMod val="20000"/>
                        <a:lumOff val="80000"/>
                      </a:schemeClr>
                    </a:solidFill>
                  </a:tcPr>
                </a:tc>
                <a:tc>
                  <a:txBody>
                    <a:bodyPr/>
                    <a:lstStyle/>
                    <a:p>
                      <a:pPr algn="r"/>
                      <a:r>
                        <a:rPr lang="en-US" altLang="zh-CN" sz="2400" dirty="0"/>
                        <a:t>.696</a:t>
                      </a:r>
                      <a:endParaRPr lang="en-US" sz="2400" dirty="0"/>
                    </a:p>
                  </a:txBody>
                  <a:tcPr anchor="ctr">
                    <a:solidFill>
                      <a:schemeClr val="accent5">
                        <a:lumMod val="20000"/>
                        <a:lumOff val="80000"/>
                      </a:schemeClr>
                    </a:solidFill>
                  </a:tcPr>
                </a:tc>
                <a:tc>
                  <a:txBody>
                    <a:bodyPr/>
                    <a:lstStyle/>
                    <a:p>
                      <a:pPr algn="r"/>
                      <a:r>
                        <a:rPr lang="en-US" altLang="zh-CN" sz="2400" dirty="0"/>
                        <a:t>.726</a:t>
                      </a:r>
                      <a:endParaRPr lang="en-US" sz="2400" dirty="0"/>
                    </a:p>
                  </a:txBody>
                  <a:tcPr anchor="ctr">
                    <a:solidFill>
                      <a:schemeClr val="accent6">
                        <a:lumMod val="20000"/>
                        <a:lumOff val="80000"/>
                      </a:schemeClr>
                    </a:solidFill>
                  </a:tcPr>
                </a:tc>
                <a:tc>
                  <a:txBody>
                    <a:bodyPr/>
                    <a:lstStyle/>
                    <a:p>
                      <a:pPr algn="r"/>
                      <a:r>
                        <a:rPr lang="en-US" altLang="zh-CN" sz="2400" dirty="0"/>
                        <a:t>.617</a:t>
                      </a:r>
                      <a:endParaRPr lang="en-US" sz="2400" dirty="0"/>
                    </a:p>
                  </a:txBody>
                  <a:tcPr anchor="ctr">
                    <a:solidFill>
                      <a:schemeClr val="accent6">
                        <a:lumMod val="20000"/>
                        <a:lumOff val="80000"/>
                      </a:schemeClr>
                    </a:solidFill>
                  </a:tcPr>
                </a:tc>
                <a:tc>
                  <a:txBody>
                    <a:bodyPr/>
                    <a:lstStyle/>
                    <a:p>
                      <a:pPr algn="r"/>
                      <a:r>
                        <a:rPr lang="en-US" altLang="zh-CN" sz="2400" dirty="0"/>
                        <a:t>.695</a:t>
                      </a:r>
                      <a:endParaRPr lang="en-US" sz="2400" dirty="0"/>
                    </a:p>
                  </a:txBody>
                  <a:tcPr anchor="ctr">
                    <a:solidFill>
                      <a:schemeClr val="accent6">
                        <a:lumMod val="20000"/>
                        <a:lumOff val="80000"/>
                      </a:schemeClr>
                    </a:solidFill>
                  </a:tcPr>
                </a:tc>
                <a:tc>
                  <a:txBody>
                    <a:bodyPr/>
                    <a:lstStyle/>
                    <a:p>
                      <a:pPr algn="r"/>
                      <a:r>
                        <a:rPr lang="en-US" altLang="zh-CN" sz="2400" dirty="0"/>
                        <a:t>1.154</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2251701010"/>
                  </a:ext>
                </a:extLst>
              </a:tr>
              <a:tr h="0">
                <a:tc>
                  <a:txBody>
                    <a:bodyPr/>
                    <a:lstStyle/>
                    <a:p>
                      <a:r>
                        <a:rPr lang="en-US" altLang="zh-CN" sz="2000" dirty="0" err="1"/>
                        <a:t>RankSim</a:t>
                      </a:r>
                      <a:endParaRPr lang="en-US" altLang="zh-CN" sz="2000" dirty="0"/>
                    </a:p>
                    <a:p>
                      <a:r>
                        <a:rPr lang="en-US" altLang="zh-CN" sz="2000" dirty="0"/>
                        <a:t>(Gong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p>
                  </a:txBody>
                  <a:tcPr>
                    <a:solidFill>
                      <a:schemeClr val="bg1">
                        <a:lumMod val="95000"/>
                      </a:schemeClr>
                    </a:solidFill>
                  </a:tcPr>
                </a:tc>
                <a:tc>
                  <a:txBody>
                    <a:bodyPr/>
                    <a:lstStyle/>
                    <a:p>
                      <a:pPr algn="r"/>
                      <a:r>
                        <a:rPr lang="en-US" altLang="zh-CN" sz="2400" dirty="0"/>
                        <a:t>.475</a:t>
                      </a:r>
                      <a:endParaRPr lang="en-US" sz="2400" dirty="0"/>
                    </a:p>
                  </a:txBody>
                  <a:tcPr anchor="ctr">
                    <a:solidFill>
                      <a:schemeClr val="accent4">
                        <a:lumMod val="20000"/>
                        <a:lumOff val="80000"/>
                      </a:schemeClr>
                    </a:solidFill>
                  </a:tcPr>
                </a:tc>
                <a:tc>
                  <a:txBody>
                    <a:bodyPr/>
                    <a:lstStyle/>
                    <a:p>
                      <a:pPr algn="r"/>
                      <a:r>
                        <a:rPr lang="en-US" altLang="zh-CN" sz="2400" dirty="0"/>
                        <a:t>.388</a:t>
                      </a:r>
                      <a:endParaRPr lang="en-US" sz="2400" dirty="0"/>
                    </a:p>
                  </a:txBody>
                  <a:tcPr anchor="ctr">
                    <a:solidFill>
                      <a:schemeClr val="accent4">
                        <a:lumMod val="20000"/>
                        <a:lumOff val="80000"/>
                      </a:schemeClr>
                    </a:solidFill>
                  </a:tcPr>
                </a:tc>
                <a:tc>
                  <a:txBody>
                    <a:bodyPr/>
                    <a:lstStyle/>
                    <a:p>
                      <a:pPr algn="r"/>
                      <a:r>
                        <a:rPr lang="en-US" altLang="zh-CN" sz="2400" dirty="0"/>
                        <a:t>.438</a:t>
                      </a:r>
                      <a:endParaRPr lang="en-US" sz="2400" dirty="0"/>
                    </a:p>
                  </a:txBody>
                  <a:tcPr anchor="ctr">
                    <a:solidFill>
                      <a:schemeClr val="accent4">
                        <a:lumMod val="20000"/>
                        <a:lumOff val="80000"/>
                      </a:schemeClr>
                    </a:solidFill>
                  </a:tcPr>
                </a:tc>
                <a:tc>
                  <a:txBody>
                    <a:bodyPr/>
                    <a:lstStyle/>
                    <a:p>
                      <a:pPr algn="r"/>
                      <a:r>
                        <a:rPr lang="en-US" altLang="zh-CN" sz="2400" dirty="0"/>
                        <a:t>.587</a:t>
                      </a:r>
                      <a:endParaRPr lang="en-US" sz="2400" dirty="0"/>
                    </a:p>
                  </a:txBody>
                  <a:tcPr anchor="ctr">
                    <a:solidFill>
                      <a:schemeClr val="accent4">
                        <a:lumMod val="20000"/>
                        <a:lumOff val="80000"/>
                      </a:schemeClr>
                    </a:solidFill>
                  </a:tcPr>
                </a:tc>
                <a:tc>
                  <a:txBody>
                    <a:bodyPr/>
                    <a:lstStyle/>
                    <a:p>
                      <a:pPr algn="r"/>
                      <a:r>
                        <a:rPr lang="en-US" altLang="zh-CN" sz="2400" dirty="0"/>
                        <a:t>.501</a:t>
                      </a:r>
                      <a:endParaRPr lang="en-US" sz="2400" dirty="0"/>
                    </a:p>
                  </a:txBody>
                  <a:tcPr anchor="ctr">
                    <a:solidFill>
                      <a:schemeClr val="accent5">
                        <a:lumMod val="20000"/>
                        <a:lumOff val="80000"/>
                      </a:schemeClr>
                    </a:solidFill>
                  </a:tcPr>
                </a:tc>
                <a:tc>
                  <a:txBody>
                    <a:bodyPr/>
                    <a:lstStyle/>
                    <a:p>
                      <a:pPr algn="r"/>
                      <a:r>
                        <a:rPr lang="en-US" altLang="zh-CN" sz="2400" dirty="0"/>
                        <a:t>.389</a:t>
                      </a:r>
                      <a:endParaRPr lang="en-US" sz="2400" dirty="0"/>
                    </a:p>
                  </a:txBody>
                  <a:tcPr anchor="ctr">
                    <a:solidFill>
                      <a:schemeClr val="accent5">
                        <a:lumMod val="20000"/>
                        <a:lumOff val="80000"/>
                      </a:schemeClr>
                    </a:solidFill>
                  </a:tcPr>
                </a:tc>
                <a:tc>
                  <a:txBody>
                    <a:bodyPr/>
                    <a:lstStyle/>
                    <a:p>
                      <a:pPr algn="r"/>
                      <a:r>
                        <a:rPr lang="en-US" altLang="zh-CN" sz="2400" dirty="0"/>
                        <a:t>.443</a:t>
                      </a:r>
                      <a:endParaRPr lang="en-US" sz="2400" dirty="0"/>
                    </a:p>
                  </a:txBody>
                  <a:tcPr anchor="ctr">
                    <a:solidFill>
                      <a:schemeClr val="accent5">
                        <a:lumMod val="20000"/>
                        <a:lumOff val="80000"/>
                      </a:schemeClr>
                    </a:solidFill>
                  </a:tcPr>
                </a:tc>
                <a:tc>
                  <a:txBody>
                    <a:bodyPr/>
                    <a:lstStyle/>
                    <a:p>
                      <a:pPr algn="r"/>
                      <a:r>
                        <a:rPr lang="en-US" altLang="zh-CN" sz="2400" dirty="0"/>
                        <a:t>.689</a:t>
                      </a:r>
                      <a:endParaRPr lang="en-US" sz="2400" dirty="0"/>
                    </a:p>
                  </a:txBody>
                  <a:tcPr anchor="ctr">
                    <a:solidFill>
                      <a:schemeClr val="accent5">
                        <a:lumMod val="20000"/>
                        <a:lumOff val="80000"/>
                      </a:schemeClr>
                    </a:solidFill>
                  </a:tcPr>
                </a:tc>
                <a:tc>
                  <a:txBody>
                    <a:bodyPr/>
                    <a:lstStyle/>
                    <a:p>
                      <a:pPr algn="r"/>
                      <a:r>
                        <a:rPr lang="en-US" altLang="zh-CN" sz="2400" dirty="0"/>
                        <a:t>.779</a:t>
                      </a:r>
                      <a:endParaRPr lang="en-US" sz="2400" dirty="0"/>
                    </a:p>
                  </a:txBody>
                  <a:tcPr anchor="ctr">
                    <a:solidFill>
                      <a:schemeClr val="accent6">
                        <a:lumMod val="20000"/>
                        <a:lumOff val="80000"/>
                      </a:schemeClr>
                    </a:solidFill>
                  </a:tcPr>
                </a:tc>
                <a:tc>
                  <a:txBody>
                    <a:bodyPr/>
                    <a:lstStyle/>
                    <a:p>
                      <a:pPr algn="r"/>
                      <a:r>
                        <a:rPr lang="en-US" altLang="zh-CN" sz="2400" dirty="0"/>
                        <a:t>.764</a:t>
                      </a:r>
                      <a:endParaRPr lang="en-US" sz="2400" dirty="0"/>
                    </a:p>
                  </a:txBody>
                  <a:tcPr anchor="ctr">
                    <a:solidFill>
                      <a:schemeClr val="accent6">
                        <a:lumMod val="20000"/>
                        <a:lumOff val="80000"/>
                      </a:schemeClr>
                    </a:solidFill>
                  </a:tcPr>
                </a:tc>
                <a:tc>
                  <a:txBody>
                    <a:bodyPr/>
                    <a:lstStyle/>
                    <a:p>
                      <a:pPr algn="r"/>
                      <a:r>
                        <a:rPr lang="en-US" altLang="zh-CN" sz="2400" dirty="0"/>
                        <a:t>.674</a:t>
                      </a:r>
                      <a:endParaRPr lang="en-US" sz="2400" dirty="0"/>
                    </a:p>
                  </a:txBody>
                  <a:tcPr anchor="ctr">
                    <a:solidFill>
                      <a:schemeClr val="accent6">
                        <a:lumMod val="20000"/>
                        <a:lumOff val="80000"/>
                      </a:schemeClr>
                    </a:solidFill>
                  </a:tcPr>
                </a:tc>
                <a:tc>
                  <a:txBody>
                    <a:bodyPr/>
                    <a:lstStyle/>
                    <a:p>
                      <a:pPr algn="r"/>
                      <a:r>
                        <a:rPr lang="en-US" altLang="zh-CN" sz="2400" dirty="0"/>
                        <a:t>1.220</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0">
                <a:tc>
                  <a:txBody>
                    <a:bodyPr/>
                    <a:lstStyle/>
                    <a:p>
                      <a:r>
                        <a:rPr lang="en-US" altLang="zh-CN" sz="2000" dirty="0"/>
                        <a:t>BMSE</a:t>
                      </a:r>
                    </a:p>
                    <a:p>
                      <a:r>
                        <a:rPr lang="en-US" altLang="zh-CN" sz="2000" dirty="0"/>
                        <a:t>(Ren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endParaRPr lang="en-US" sz="2000" dirty="0"/>
                    </a:p>
                  </a:txBody>
                  <a:tcPr>
                    <a:solidFill>
                      <a:schemeClr val="bg1">
                        <a:lumMod val="95000"/>
                      </a:schemeClr>
                    </a:solidFill>
                  </a:tcPr>
                </a:tc>
                <a:tc>
                  <a:txBody>
                    <a:bodyPr/>
                    <a:lstStyle/>
                    <a:p>
                      <a:pPr algn="r"/>
                      <a:r>
                        <a:rPr lang="en-US" altLang="zh-CN" sz="2400" dirty="0"/>
                        <a:t>.494</a:t>
                      </a:r>
                      <a:endParaRPr lang="en-US" sz="2400" dirty="0"/>
                    </a:p>
                  </a:txBody>
                  <a:tcPr anchor="ctr">
                    <a:solidFill>
                      <a:schemeClr val="accent4">
                        <a:lumMod val="20000"/>
                        <a:lumOff val="80000"/>
                      </a:schemeClr>
                    </a:solidFill>
                  </a:tcPr>
                </a:tc>
                <a:tc>
                  <a:txBody>
                    <a:bodyPr/>
                    <a:lstStyle/>
                    <a:p>
                      <a:pPr algn="r"/>
                      <a:r>
                        <a:rPr lang="en-US" altLang="zh-CN" sz="2400" dirty="0"/>
                        <a:t>.409</a:t>
                      </a:r>
                      <a:endParaRPr lang="en-US" sz="2400" dirty="0"/>
                    </a:p>
                  </a:txBody>
                  <a:tcPr anchor="ctr">
                    <a:solidFill>
                      <a:schemeClr val="accent4">
                        <a:lumMod val="20000"/>
                        <a:lumOff val="80000"/>
                      </a:schemeClr>
                    </a:solidFill>
                  </a:tcPr>
                </a:tc>
                <a:tc>
                  <a:txBody>
                    <a:bodyPr/>
                    <a:lstStyle/>
                    <a:p>
                      <a:pPr algn="r"/>
                      <a:r>
                        <a:rPr lang="en-US" altLang="zh-CN" sz="2400" dirty="0"/>
                        <a:t>.450</a:t>
                      </a:r>
                      <a:endParaRPr lang="en-US" sz="2400" dirty="0"/>
                    </a:p>
                  </a:txBody>
                  <a:tcPr anchor="ctr">
                    <a:solidFill>
                      <a:schemeClr val="accent4">
                        <a:lumMod val="20000"/>
                        <a:lumOff val="80000"/>
                      </a:schemeClr>
                    </a:solidFill>
                  </a:tcPr>
                </a:tc>
                <a:tc>
                  <a:txBody>
                    <a:bodyPr/>
                    <a:lstStyle/>
                    <a:p>
                      <a:pPr algn="r"/>
                      <a:r>
                        <a:rPr lang="en-US" altLang="zh-CN" sz="2400" dirty="0"/>
                        <a:t>.614</a:t>
                      </a:r>
                      <a:endParaRPr lang="en-US" sz="2400" dirty="0"/>
                    </a:p>
                  </a:txBody>
                  <a:tcPr anchor="ctr">
                    <a:solidFill>
                      <a:schemeClr val="accent4">
                        <a:lumMod val="20000"/>
                        <a:lumOff val="80000"/>
                      </a:schemeClr>
                    </a:solidFill>
                  </a:tcPr>
                </a:tc>
                <a:tc>
                  <a:txBody>
                    <a:bodyPr/>
                    <a:lstStyle/>
                    <a:p>
                      <a:pPr algn="r"/>
                      <a:r>
                        <a:rPr lang="en-US" altLang="zh-CN" sz="2400" dirty="0"/>
                        <a:t>.533</a:t>
                      </a:r>
                      <a:endParaRPr lang="en-US" sz="2400" dirty="0"/>
                    </a:p>
                  </a:txBody>
                  <a:tcPr anchor="ctr">
                    <a:solidFill>
                      <a:schemeClr val="accent5">
                        <a:lumMod val="20000"/>
                        <a:lumOff val="80000"/>
                      </a:schemeClr>
                    </a:solidFill>
                  </a:tcPr>
                </a:tc>
                <a:tc>
                  <a:txBody>
                    <a:bodyPr/>
                    <a:lstStyle/>
                    <a:p>
                      <a:pPr algn="r"/>
                      <a:r>
                        <a:rPr lang="en-US" altLang="zh-CN" sz="2400" dirty="0"/>
                        <a:t>.400</a:t>
                      </a:r>
                      <a:endParaRPr lang="en-US" sz="2400" dirty="0"/>
                    </a:p>
                  </a:txBody>
                  <a:tcPr anchor="ctr">
                    <a:solidFill>
                      <a:schemeClr val="accent5">
                        <a:lumMod val="20000"/>
                        <a:lumOff val="80000"/>
                      </a:schemeClr>
                    </a:solidFill>
                  </a:tcPr>
                </a:tc>
                <a:tc>
                  <a:txBody>
                    <a:bodyPr/>
                    <a:lstStyle/>
                    <a:p>
                      <a:pPr algn="r"/>
                      <a:r>
                        <a:rPr lang="en-US" altLang="zh-CN" sz="2400" dirty="0"/>
                        <a:t>.449</a:t>
                      </a:r>
                      <a:endParaRPr lang="en-US" sz="2400" dirty="0"/>
                    </a:p>
                  </a:txBody>
                  <a:tcPr anchor="ctr">
                    <a:solidFill>
                      <a:schemeClr val="accent5">
                        <a:lumMod val="20000"/>
                        <a:lumOff val="80000"/>
                      </a:schemeClr>
                    </a:solidFill>
                  </a:tcPr>
                </a:tc>
                <a:tc>
                  <a:txBody>
                    <a:bodyPr/>
                    <a:lstStyle/>
                    <a:p>
                      <a:pPr algn="r"/>
                      <a:r>
                        <a:rPr lang="en-US" altLang="zh-CN" sz="2400" dirty="0"/>
                        <a:t>.777</a:t>
                      </a:r>
                      <a:endParaRPr lang="en-US" sz="2400" dirty="0"/>
                    </a:p>
                  </a:txBody>
                  <a:tcPr anchor="ctr">
                    <a:solidFill>
                      <a:schemeClr val="accent5">
                        <a:lumMod val="20000"/>
                        <a:lumOff val="80000"/>
                      </a:schemeClr>
                    </a:solidFill>
                  </a:tcPr>
                </a:tc>
                <a:tc>
                  <a:txBody>
                    <a:bodyPr/>
                    <a:lstStyle/>
                    <a:p>
                      <a:pPr algn="r"/>
                      <a:r>
                        <a:rPr lang="en-US" altLang="zh-CN" sz="2400" dirty="0"/>
                        <a:t>.856</a:t>
                      </a:r>
                      <a:endParaRPr lang="en-US" sz="2400" dirty="0"/>
                    </a:p>
                  </a:txBody>
                  <a:tcPr anchor="ctr">
                    <a:solidFill>
                      <a:schemeClr val="accent6">
                        <a:lumMod val="20000"/>
                        <a:lumOff val="80000"/>
                      </a:schemeClr>
                    </a:solidFill>
                  </a:tcPr>
                </a:tc>
                <a:tc>
                  <a:txBody>
                    <a:bodyPr/>
                    <a:lstStyle/>
                    <a:p>
                      <a:pPr algn="r"/>
                      <a:r>
                        <a:rPr lang="en-US" altLang="zh-CN" sz="2400" dirty="0"/>
                        <a:t>.809</a:t>
                      </a:r>
                      <a:endParaRPr lang="en-US" sz="2400" dirty="0"/>
                    </a:p>
                  </a:txBody>
                  <a:tcPr anchor="ctr">
                    <a:solidFill>
                      <a:schemeClr val="accent6">
                        <a:lumMod val="20000"/>
                        <a:lumOff val="80000"/>
                      </a:schemeClr>
                    </a:solidFill>
                  </a:tcPr>
                </a:tc>
                <a:tc>
                  <a:txBody>
                    <a:bodyPr/>
                    <a:lstStyle/>
                    <a:p>
                      <a:pPr algn="r"/>
                      <a:r>
                        <a:rPr lang="en-US" altLang="zh-CN" sz="2400" dirty="0"/>
                        <a:t>.820</a:t>
                      </a:r>
                      <a:endParaRPr lang="en-US" sz="2400" dirty="0"/>
                    </a:p>
                  </a:txBody>
                  <a:tcPr anchor="ctr">
                    <a:solidFill>
                      <a:schemeClr val="accent6">
                        <a:lumMod val="20000"/>
                        <a:lumOff val="80000"/>
                      </a:schemeClr>
                    </a:solidFill>
                  </a:tcPr>
                </a:tc>
                <a:tc>
                  <a:txBody>
                    <a:bodyPr/>
                    <a:lstStyle/>
                    <a:p>
                      <a:pPr algn="r"/>
                      <a:r>
                        <a:rPr lang="en-US" altLang="zh-CN" sz="2400" dirty="0"/>
                        <a:t>1.122</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0">
                <a:tc>
                  <a:txBody>
                    <a:bodyPr/>
                    <a:lstStyle/>
                    <a:p>
                      <a:r>
                        <a:rPr lang="en-US" altLang="zh-CN" sz="2000" dirty="0"/>
                        <a:t>LDS</a:t>
                      </a:r>
                    </a:p>
                    <a:p>
                      <a:r>
                        <a:rPr lang="en-US" altLang="zh-CN" sz="2000" dirty="0"/>
                        <a:t>(Yang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endParaRPr lang="en-US" sz="2000" dirty="0"/>
                    </a:p>
                  </a:txBody>
                  <a:tcPr>
                    <a:solidFill>
                      <a:schemeClr val="bg1">
                        <a:lumMod val="95000"/>
                      </a:schemeClr>
                    </a:solidFill>
                  </a:tcPr>
                </a:tc>
                <a:tc>
                  <a:txBody>
                    <a:bodyPr/>
                    <a:lstStyle/>
                    <a:p>
                      <a:pPr algn="r"/>
                      <a:r>
                        <a:rPr lang="en-US" altLang="zh-CN" sz="2400" dirty="0"/>
                        <a:t>.468</a:t>
                      </a:r>
                      <a:endParaRPr lang="en-US" sz="2400" dirty="0"/>
                    </a:p>
                  </a:txBody>
                  <a:tcPr anchor="ctr">
                    <a:solidFill>
                      <a:schemeClr val="accent4">
                        <a:lumMod val="20000"/>
                        <a:lumOff val="80000"/>
                      </a:schemeClr>
                    </a:solidFill>
                  </a:tcPr>
                </a:tc>
                <a:tc>
                  <a:txBody>
                    <a:bodyPr/>
                    <a:lstStyle/>
                    <a:p>
                      <a:pPr algn="r"/>
                      <a:r>
                        <a:rPr lang="en-US" altLang="zh-CN" sz="2400" dirty="0"/>
                        <a:t>.394</a:t>
                      </a:r>
                      <a:endParaRPr lang="en-US" sz="2400" dirty="0"/>
                    </a:p>
                  </a:txBody>
                  <a:tcPr anchor="ctr">
                    <a:solidFill>
                      <a:schemeClr val="accent4">
                        <a:lumMod val="20000"/>
                        <a:lumOff val="80000"/>
                      </a:schemeClr>
                    </a:solidFill>
                  </a:tcPr>
                </a:tc>
                <a:tc>
                  <a:txBody>
                    <a:bodyPr/>
                    <a:lstStyle/>
                    <a:p>
                      <a:pPr algn="r"/>
                      <a:r>
                        <a:rPr lang="en-US" altLang="zh-CN" sz="2400" dirty="0"/>
                        <a:t>.449</a:t>
                      </a:r>
                      <a:endParaRPr lang="en-US" sz="2400" dirty="0"/>
                    </a:p>
                  </a:txBody>
                  <a:tcPr anchor="ctr">
                    <a:solidFill>
                      <a:schemeClr val="accent4">
                        <a:lumMod val="20000"/>
                        <a:lumOff val="80000"/>
                      </a:schemeClr>
                    </a:solidFill>
                  </a:tcPr>
                </a:tc>
                <a:tc>
                  <a:txBody>
                    <a:bodyPr/>
                    <a:lstStyle/>
                    <a:p>
                      <a:pPr algn="r"/>
                      <a:r>
                        <a:rPr lang="en-US" altLang="zh-CN" sz="2400" u="sng" dirty="0"/>
                        <a:t>.551</a:t>
                      </a:r>
                      <a:endParaRPr lang="en-US" sz="2400" u="sng" dirty="0"/>
                    </a:p>
                  </a:txBody>
                  <a:tcPr anchor="ctr">
                    <a:solidFill>
                      <a:schemeClr val="accent4">
                        <a:lumMod val="20000"/>
                        <a:lumOff val="80000"/>
                      </a:schemeClr>
                    </a:solidFill>
                  </a:tcPr>
                </a:tc>
                <a:tc>
                  <a:txBody>
                    <a:bodyPr/>
                    <a:lstStyle/>
                    <a:p>
                      <a:pPr algn="r"/>
                      <a:r>
                        <a:rPr lang="en-US" altLang="zh-CN" sz="2400" dirty="0"/>
                        <a:t>.517</a:t>
                      </a:r>
                      <a:endParaRPr lang="en-US" sz="2400" dirty="0"/>
                    </a:p>
                  </a:txBody>
                  <a:tcPr anchor="ctr">
                    <a:solidFill>
                      <a:schemeClr val="accent5">
                        <a:lumMod val="20000"/>
                        <a:lumOff val="80000"/>
                      </a:schemeClr>
                    </a:solidFill>
                  </a:tcPr>
                </a:tc>
                <a:tc>
                  <a:txBody>
                    <a:bodyPr/>
                    <a:lstStyle/>
                    <a:p>
                      <a:pPr algn="r"/>
                      <a:r>
                        <a:rPr lang="en-US" altLang="zh-CN" sz="2400" dirty="0"/>
                        <a:t>.423</a:t>
                      </a:r>
                      <a:endParaRPr lang="en-US" sz="2400" dirty="0"/>
                    </a:p>
                  </a:txBody>
                  <a:tcPr anchor="ctr">
                    <a:solidFill>
                      <a:schemeClr val="accent5">
                        <a:lumMod val="20000"/>
                        <a:lumOff val="80000"/>
                      </a:schemeClr>
                    </a:solidFill>
                  </a:tcPr>
                </a:tc>
                <a:tc>
                  <a:txBody>
                    <a:bodyPr/>
                    <a:lstStyle/>
                    <a:p>
                      <a:pPr algn="r"/>
                      <a:r>
                        <a:rPr lang="en-US" altLang="zh-CN" sz="2400" dirty="0"/>
                        <a:t>.474</a:t>
                      </a:r>
                      <a:endParaRPr lang="en-US" sz="2400" dirty="0"/>
                    </a:p>
                  </a:txBody>
                  <a:tcPr anchor="ctr">
                    <a:solidFill>
                      <a:schemeClr val="accent5">
                        <a:lumMod val="20000"/>
                        <a:lumOff val="80000"/>
                      </a:schemeClr>
                    </a:solidFill>
                  </a:tcPr>
                </a:tc>
                <a:tc>
                  <a:txBody>
                    <a:bodyPr/>
                    <a:lstStyle/>
                    <a:p>
                      <a:pPr algn="r"/>
                      <a:r>
                        <a:rPr lang="en-US" altLang="zh-CN" sz="2400" dirty="0"/>
                        <a:t>.668</a:t>
                      </a:r>
                      <a:endParaRPr lang="en-US" sz="2400" dirty="0"/>
                    </a:p>
                  </a:txBody>
                  <a:tcPr anchor="ctr">
                    <a:solidFill>
                      <a:schemeClr val="accent5">
                        <a:lumMod val="20000"/>
                        <a:lumOff val="80000"/>
                      </a:schemeClr>
                    </a:solidFill>
                  </a:tcPr>
                </a:tc>
                <a:tc>
                  <a:txBody>
                    <a:bodyPr/>
                    <a:lstStyle/>
                    <a:p>
                      <a:pPr algn="r"/>
                      <a:r>
                        <a:rPr lang="en-US" altLang="zh-CN" sz="2400" dirty="0"/>
                        <a:t>.809</a:t>
                      </a:r>
                      <a:endParaRPr lang="en-US" sz="2400" dirty="0"/>
                    </a:p>
                  </a:txBody>
                  <a:tcPr anchor="ctr">
                    <a:solidFill>
                      <a:schemeClr val="accent6">
                        <a:lumMod val="20000"/>
                        <a:lumOff val="80000"/>
                      </a:schemeClr>
                    </a:solidFill>
                  </a:tcPr>
                </a:tc>
                <a:tc>
                  <a:txBody>
                    <a:bodyPr/>
                    <a:lstStyle/>
                    <a:p>
                      <a:pPr algn="r"/>
                      <a:r>
                        <a:rPr lang="en-US" altLang="zh-CN" sz="2400" dirty="0"/>
                        <a:t>.796</a:t>
                      </a:r>
                      <a:endParaRPr lang="en-US" sz="2400" dirty="0"/>
                    </a:p>
                  </a:txBody>
                  <a:tcPr anchor="ctr">
                    <a:solidFill>
                      <a:schemeClr val="accent6">
                        <a:lumMod val="20000"/>
                        <a:lumOff val="80000"/>
                      </a:schemeClr>
                    </a:solidFill>
                  </a:tcPr>
                </a:tc>
                <a:tc>
                  <a:txBody>
                    <a:bodyPr/>
                    <a:lstStyle/>
                    <a:p>
                      <a:pPr algn="r"/>
                      <a:r>
                        <a:rPr lang="en-US" altLang="zh-CN" sz="2400" dirty="0"/>
                        <a:t>.737</a:t>
                      </a:r>
                      <a:endParaRPr lang="en-US" sz="2400" dirty="0"/>
                    </a:p>
                  </a:txBody>
                  <a:tcPr anchor="ctr">
                    <a:solidFill>
                      <a:schemeClr val="accent6">
                        <a:lumMod val="20000"/>
                        <a:lumOff val="80000"/>
                      </a:schemeClr>
                    </a:solidFill>
                  </a:tcPr>
                </a:tc>
                <a:tc>
                  <a:txBody>
                    <a:bodyPr/>
                    <a:lstStyle/>
                    <a:p>
                      <a:pPr algn="r"/>
                      <a:r>
                        <a:rPr lang="en-US" altLang="zh-CN" sz="2400" u="sng" dirty="0"/>
                        <a:t>1.114</a:t>
                      </a:r>
                      <a:endParaRPr lang="en-US" sz="2400" u="sng" dirty="0"/>
                    </a:p>
                  </a:txBody>
                  <a:tcPr anchor="ctr">
                    <a:solidFill>
                      <a:schemeClr val="accent6">
                        <a:lumMod val="20000"/>
                        <a:lumOff val="80000"/>
                      </a:schemeClr>
                    </a:solidFill>
                  </a:tcPr>
                </a:tc>
                <a:extLst>
                  <a:ext uri="{0D108BD9-81ED-4DB2-BD59-A6C34878D82A}">
                    <a16:rowId xmlns:a16="http://schemas.microsoft.com/office/drawing/2014/main" val="1185750055"/>
                  </a:ext>
                </a:extLst>
              </a:tr>
              <a:tr h="0">
                <a:tc>
                  <a:txBody>
                    <a:bodyPr/>
                    <a:lstStyle/>
                    <a:p>
                      <a:r>
                        <a:rPr lang="en-US" altLang="zh-CN" sz="2000" dirty="0" err="1"/>
                        <a:t>InfoGraph</a:t>
                      </a:r>
                      <a:endParaRPr lang="en-US" altLang="zh-CN" sz="2000" dirty="0"/>
                    </a:p>
                    <a:p>
                      <a:r>
                        <a:rPr lang="en-US" altLang="zh-CN" sz="2000" dirty="0"/>
                        <a:t>(Sun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2020)</a:t>
                      </a:r>
                      <a:endParaRPr lang="en-US" sz="2000" dirty="0"/>
                    </a:p>
                  </a:txBody>
                  <a:tcPr>
                    <a:solidFill>
                      <a:schemeClr val="bg1">
                        <a:lumMod val="95000"/>
                      </a:schemeClr>
                    </a:solidFill>
                  </a:tcPr>
                </a:tc>
                <a:tc>
                  <a:txBody>
                    <a:bodyPr/>
                    <a:lstStyle/>
                    <a:p>
                      <a:pPr algn="r"/>
                      <a:r>
                        <a:rPr lang="en-US" altLang="zh-CN" sz="2400" dirty="0"/>
                        <a:t>.499</a:t>
                      </a:r>
                      <a:endParaRPr lang="en-US" sz="2400" dirty="0"/>
                    </a:p>
                  </a:txBody>
                  <a:tcPr anchor="ctr">
                    <a:solidFill>
                      <a:schemeClr val="accent4">
                        <a:lumMod val="20000"/>
                        <a:lumOff val="80000"/>
                      </a:schemeClr>
                    </a:solidFill>
                  </a:tcPr>
                </a:tc>
                <a:tc>
                  <a:txBody>
                    <a:bodyPr/>
                    <a:lstStyle/>
                    <a:p>
                      <a:pPr algn="r"/>
                      <a:r>
                        <a:rPr lang="en-US" altLang="zh-CN" sz="2400" dirty="0"/>
                        <a:t>.421</a:t>
                      </a:r>
                      <a:endParaRPr lang="en-US" sz="2400" dirty="0"/>
                    </a:p>
                  </a:txBody>
                  <a:tcPr anchor="ctr">
                    <a:solidFill>
                      <a:schemeClr val="accent4">
                        <a:lumMod val="20000"/>
                        <a:lumOff val="80000"/>
                      </a:schemeClr>
                    </a:solidFill>
                  </a:tcPr>
                </a:tc>
                <a:tc>
                  <a:txBody>
                    <a:bodyPr/>
                    <a:lstStyle/>
                    <a:p>
                      <a:pPr algn="r"/>
                      <a:r>
                        <a:rPr lang="en-US" altLang="zh-CN" sz="2400" dirty="0"/>
                        <a:t>.471</a:t>
                      </a:r>
                      <a:endParaRPr lang="en-US" sz="2400" dirty="0"/>
                    </a:p>
                  </a:txBody>
                  <a:tcPr anchor="ctr">
                    <a:solidFill>
                      <a:schemeClr val="accent4">
                        <a:lumMod val="20000"/>
                        <a:lumOff val="80000"/>
                      </a:schemeClr>
                    </a:solidFill>
                  </a:tcPr>
                </a:tc>
                <a:tc>
                  <a:txBody>
                    <a:bodyPr/>
                    <a:lstStyle/>
                    <a:p>
                      <a:pPr algn="r"/>
                      <a:r>
                        <a:rPr lang="en-US" altLang="zh-CN" sz="2400" dirty="0"/>
                        <a:t>.596</a:t>
                      </a:r>
                      <a:endParaRPr lang="en-US" sz="2400" dirty="0"/>
                    </a:p>
                  </a:txBody>
                  <a:tcPr anchor="ctr">
                    <a:solidFill>
                      <a:schemeClr val="accent4">
                        <a:lumMod val="20000"/>
                        <a:lumOff val="80000"/>
                      </a:schemeClr>
                    </a:solidFill>
                  </a:tcPr>
                </a:tc>
                <a:tc>
                  <a:txBody>
                    <a:bodyPr/>
                    <a:lstStyle/>
                    <a:p>
                      <a:pPr algn="r"/>
                      <a:r>
                        <a:rPr lang="en-US" altLang="zh-CN" sz="2400" dirty="0"/>
                        <a:t>.561</a:t>
                      </a:r>
                      <a:endParaRPr lang="en-US" sz="2400" dirty="0"/>
                    </a:p>
                  </a:txBody>
                  <a:tcPr anchor="ctr">
                    <a:solidFill>
                      <a:schemeClr val="accent5">
                        <a:lumMod val="20000"/>
                        <a:lumOff val="80000"/>
                      </a:schemeClr>
                    </a:solidFill>
                  </a:tcPr>
                </a:tc>
                <a:tc>
                  <a:txBody>
                    <a:bodyPr/>
                    <a:lstStyle/>
                    <a:p>
                      <a:pPr algn="r"/>
                      <a:r>
                        <a:rPr lang="en-US" altLang="zh-CN" sz="2400" dirty="0"/>
                        <a:t>.475</a:t>
                      </a:r>
                      <a:endParaRPr lang="en-US" sz="2400" dirty="0"/>
                    </a:p>
                  </a:txBody>
                  <a:tcPr anchor="ctr">
                    <a:solidFill>
                      <a:schemeClr val="accent5">
                        <a:lumMod val="20000"/>
                        <a:lumOff val="80000"/>
                      </a:schemeClr>
                    </a:solidFill>
                  </a:tcPr>
                </a:tc>
                <a:tc>
                  <a:txBody>
                    <a:bodyPr/>
                    <a:lstStyle/>
                    <a:p>
                      <a:pPr algn="r"/>
                      <a:r>
                        <a:rPr lang="en-US" altLang="zh-CN" sz="2400" dirty="0"/>
                        <a:t>.466</a:t>
                      </a:r>
                      <a:endParaRPr lang="en-US" sz="2400" dirty="0"/>
                    </a:p>
                  </a:txBody>
                  <a:tcPr anchor="ctr">
                    <a:solidFill>
                      <a:schemeClr val="accent5">
                        <a:lumMod val="20000"/>
                        <a:lumOff val="80000"/>
                      </a:schemeClr>
                    </a:solidFill>
                  </a:tcPr>
                </a:tc>
                <a:tc>
                  <a:txBody>
                    <a:bodyPr/>
                    <a:lstStyle/>
                    <a:p>
                      <a:pPr algn="r"/>
                      <a:r>
                        <a:rPr lang="en-US" altLang="zh-CN" sz="2400" dirty="0"/>
                        <a:t>.776</a:t>
                      </a:r>
                      <a:endParaRPr lang="en-US" sz="2400" dirty="0"/>
                    </a:p>
                  </a:txBody>
                  <a:tcPr anchor="ctr">
                    <a:solidFill>
                      <a:schemeClr val="accent5">
                        <a:lumMod val="20000"/>
                        <a:lumOff val="80000"/>
                      </a:schemeClr>
                    </a:solidFill>
                  </a:tcPr>
                </a:tc>
                <a:tc>
                  <a:txBody>
                    <a:bodyPr/>
                    <a:lstStyle/>
                    <a:p>
                      <a:pPr algn="r"/>
                      <a:r>
                        <a:rPr lang="en-US" altLang="zh-CN" sz="2400" dirty="0"/>
                        <a:t>.933</a:t>
                      </a:r>
                      <a:endParaRPr lang="en-US" sz="2400" dirty="0"/>
                    </a:p>
                  </a:txBody>
                  <a:tcPr anchor="ctr">
                    <a:solidFill>
                      <a:schemeClr val="accent6">
                        <a:lumMod val="20000"/>
                        <a:lumOff val="80000"/>
                      </a:schemeClr>
                    </a:solidFill>
                  </a:tcPr>
                </a:tc>
                <a:tc>
                  <a:txBody>
                    <a:bodyPr/>
                    <a:lstStyle/>
                    <a:p>
                      <a:pPr algn="r"/>
                      <a:r>
                        <a:rPr lang="en-US" altLang="zh-CN" sz="2400" dirty="0"/>
                        <a:t>.830</a:t>
                      </a:r>
                      <a:endParaRPr lang="en-US" sz="2400" dirty="0"/>
                    </a:p>
                  </a:txBody>
                  <a:tcPr anchor="ctr">
                    <a:solidFill>
                      <a:schemeClr val="accent6">
                        <a:lumMod val="20000"/>
                        <a:lumOff val="80000"/>
                      </a:schemeClr>
                    </a:solidFill>
                  </a:tcPr>
                </a:tc>
                <a:tc>
                  <a:txBody>
                    <a:bodyPr/>
                    <a:lstStyle/>
                    <a:p>
                      <a:pPr algn="r"/>
                      <a:r>
                        <a:rPr lang="en-US" altLang="zh-CN" sz="2400" dirty="0"/>
                        <a:t>.913</a:t>
                      </a:r>
                      <a:endParaRPr lang="en-US" sz="2400" dirty="0"/>
                    </a:p>
                  </a:txBody>
                  <a:tcPr anchor="ctr">
                    <a:solidFill>
                      <a:schemeClr val="accent6">
                        <a:lumMod val="20000"/>
                        <a:lumOff val="80000"/>
                      </a:schemeClr>
                    </a:solidFill>
                  </a:tcPr>
                </a:tc>
                <a:tc>
                  <a:txBody>
                    <a:bodyPr/>
                    <a:lstStyle/>
                    <a:p>
                      <a:pPr algn="r"/>
                      <a:r>
                        <a:rPr lang="en-US" altLang="zh-CN" sz="2400" dirty="0"/>
                        <a:t>1.308</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443295939"/>
                  </a:ext>
                </a:extLst>
              </a:tr>
              <a:tr h="0">
                <a:tc>
                  <a:txBody>
                    <a:bodyPr/>
                    <a:lstStyle/>
                    <a:p>
                      <a:r>
                        <a:rPr lang="en-US" sz="2000" dirty="0"/>
                        <a:t>GREA</a:t>
                      </a:r>
                    </a:p>
                    <a:p>
                      <a:r>
                        <a:rPr lang="en-US" sz="2000" dirty="0"/>
                        <a:t>(Liu et al. 2022)</a:t>
                      </a:r>
                    </a:p>
                  </a:txBody>
                  <a:tcPr>
                    <a:solidFill>
                      <a:schemeClr val="bg1">
                        <a:lumMod val="95000"/>
                      </a:schemeClr>
                    </a:solidFill>
                  </a:tcPr>
                </a:tc>
                <a:tc>
                  <a:txBody>
                    <a:bodyPr/>
                    <a:lstStyle/>
                    <a:p>
                      <a:pPr algn="r"/>
                      <a:r>
                        <a:rPr lang="en-US" altLang="zh-CN" sz="2400" dirty="0"/>
                        <a:t>.487</a:t>
                      </a:r>
                      <a:endParaRPr lang="en-US" sz="2400" dirty="0"/>
                    </a:p>
                  </a:txBody>
                  <a:tcPr anchor="ctr">
                    <a:solidFill>
                      <a:schemeClr val="accent4">
                        <a:lumMod val="20000"/>
                        <a:lumOff val="80000"/>
                      </a:schemeClr>
                    </a:solidFill>
                  </a:tcPr>
                </a:tc>
                <a:tc>
                  <a:txBody>
                    <a:bodyPr/>
                    <a:lstStyle/>
                    <a:p>
                      <a:pPr algn="r"/>
                      <a:r>
                        <a:rPr lang="en-US" altLang="zh-CN" sz="2400" dirty="0"/>
                        <a:t>.391</a:t>
                      </a:r>
                      <a:endParaRPr lang="en-US" sz="2400" dirty="0"/>
                    </a:p>
                  </a:txBody>
                  <a:tcPr anchor="ctr">
                    <a:solidFill>
                      <a:schemeClr val="accent4">
                        <a:lumMod val="20000"/>
                        <a:lumOff val="80000"/>
                      </a:schemeClr>
                    </a:solidFill>
                  </a:tcPr>
                </a:tc>
                <a:tc>
                  <a:txBody>
                    <a:bodyPr/>
                    <a:lstStyle/>
                    <a:p>
                      <a:pPr algn="r"/>
                      <a:r>
                        <a:rPr lang="en-US" altLang="zh-CN" sz="2400" dirty="0"/>
                        <a:t>.434</a:t>
                      </a:r>
                      <a:endParaRPr lang="en-US" sz="2400" dirty="0"/>
                    </a:p>
                  </a:txBody>
                  <a:tcPr anchor="ctr">
                    <a:solidFill>
                      <a:schemeClr val="accent4">
                        <a:lumMod val="20000"/>
                        <a:lumOff val="80000"/>
                      </a:schemeClr>
                    </a:solidFill>
                  </a:tcPr>
                </a:tc>
                <a:tc>
                  <a:txBody>
                    <a:bodyPr/>
                    <a:lstStyle/>
                    <a:p>
                      <a:pPr algn="r"/>
                      <a:r>
                        <a:rPr lang="en-US" altLang="zh-CN" sz="2400" dirty="0"/>
                        <a:t>.626</a:t>
                      </a:r>
                      <a:endParaRPr lang="en-US" sz="2400" dirty="0"/>
                    </a:p>
                  </a:txBody>
                  <a:tcPr anchor="ctr">
                    <a:solidFill>
                      <a:schemeClr val="accent4">
                        <a:lumMod val="20000"/>
                        <a:lumOff val="80000"/>
                      </a:schemeClr>
                    </a:solidFill>
                  </a:tcPr>
                </a:tc>
                <a:tc>
                  <a:txBody>
                    <a:bodyPr/>
                    <a:lstStyle/>
                    <a:p>
                      <a:pPr algn="r"/>
                      <a:r>
                        <a:rPr lang="en-US" altLang="zh-CN" sz="2400" dirty="0"/>
                        <a:t>.497</a:t>
                      </a:r>
                      <a:endParaRPr lang="en-US" sz="2400" dirty="0"/>
                    </a:p>
                  </a:txBody>
                  <a:tcPr anchor="ctr">
                    <a:solidFill>
                      <a:schemeClr val="accent5">
                        <a:lumMod val="20000"/>
                        <a:lumOff val="80000"/>
                      </a:schemeClr>
                    </a:solidFill>
                  </a:tcPr>
                </a:tc>
                <a:tc>
                  <a:txBody>
                    <a:bodyPr/>
                    <a:lstStyle/>
                    <a:p>
                      <a:pPr algn="r"/>
                      <a:r>
                        <a:rPr lang="en-US" altLang="zh-CN" sz="2400" dirty="0"/>
                        <a:t>.396</a:t>
                      </a:r>
                      <a:endParaRPr lang="en-US" sz="2400" dirty="0"/>
                    </a:p>
                  </a:txBody>
                  <a:tcPr anchor="ctr">
                    <a:solidFill>
                      <a:schemeClr val="accent5">
                        <a:lumMod val="20000"/>
                        <a:lumOff val="80000"/>
                      </a:schemeClr>
                    </a:solidFill>
                  </a:tcPr>
                </a:tc>
                <a:tc>
                  <a:txBody>
                    <a:bodyPr/>
                    <a:lstStyle/>
                    <a:p>
                      <a:pPr algn="r"/>
                      <a:r>
                        <a:rPr lang="en-US" altLang="zh-CN" sz="2400" dirty="0"/>
                        <a:t>.456</a:t>
                      </a:r>
                      <a:endParaRPr lang="en-US" sz="2400" dirty="0"/>
                    </a:p>
                  </a:txBody>
                  <a:tcPr anchor="ctr">
                    <a:solidFill>
                      <a:schemeClr val="accent5">
                        <a:lumMod val="20000"/>
                        <a:lumOff val="80000"/>
                      </a:schemeClr>
                    </a:solidFill>
                  </a:tcPr>
                </a:tc>
                <a:tc>
                  <a:txBody>
                    <a:bodyPr/>
                    <a:lstStyle/>
                    <a:p>
                      <a:pPr algn="r"/>
                      <a:r>
                        <a:rPr lang="en-US" altLang="zh-CN" sz="2400" u="sng" dirty="0"/>
                        <a:t>.652</a:t>
                      </a:r>
                      <a:endParaRPr lang="en-US" sz="2400" u="sng" dirty="0"/>
                    </a:p>
                  </a:txBody>
                  <a:tcPr anchor="ctr">
                    <a:solidFill>
                      <a:schemeClr val="accent5">
                        <a:lumMod val="20000"/>
                        <a:lumOff val="80000"/>
                      </a:schemeClr>
                    </a:solidFill>
                  </a:tcPr>
                </a:tc>
                <a:tc>
                  <a:txBody>
                    <a:bodyPr/>
                    <a:lstStyle/>
                    <a:p>
                      <a:pPr algn="r"/>
                      <a:r>
                        <a:rPr lang="en-US" altLang="zh-CN" sz="2400" dirty="0"/>
                        <a:t>.642</a:t>
                      </a:r>
                      <a:endParaRPr lang="en-US" sz="2400" dirty="0"/>
                    </a:p>
                  </a:txBody>
                  <a:tcPr anchor="ctr">
                    <a:solidFill>
                      <a:schemeClr val="accent6">
                        <a:lumMod val="20000"/>
                        <a:lumOff val="80000"/>
                      </a:schemeClr>
                    </a:solidFill>
                  </a:tcPr>
                </a:tc>
                <a:tc>
                  <a:txBody>
                    <a:bodyPr/>
                    <a:lstStyle/>
                    <a:p>
                      <a:pPr algn="r"/>
                      <a:r>
                        <a:rPr lang="en-US" altLang="zh-CN" sz="2400" dirty="0"/>
                        <a:t>.541</a:t>
                      </a:r>
                      <a:endParaRPr lang="en-US" sz="2400" dirty="0"/>
                    </a:p>
                  </a:txBody>
                  <a:tcPr anchor="ctr">
                    <a:solidFill>
                      <a:schemeClr val="accent6">
                        <a:lumMod val="20000"/>
                        <a:lumOff val="80000"/>
                      </a:schemeClr>
                    </a:solidFill>
                  </a:tcPr>
                </a:tc>
                <a:tc>
                  <a:txBody>
                    <a:bodyPr/>
                    <a:lstStyle/>
                    <a:p>
                      <a:pPr algn="r"/>
                      <a:r>
                        <a:rPr lang="en-US" altLang="zh-CN" sz="2400" dirty="0"/>
                        <a:t>.570</a:t>
                      </a:r>
                      <a:endParaRPr lang="en-US" sz="2400" dirty="0"/>
                    </a:p>
                  </a:txBody>
                  <a:tcPr anchor="ctr">
                    <a:solidFill>
                      <a:schemeClr val="accent6">
                        <a:lumMod val="20000"/>
                        <a:lumOff val="80000"/>
                      </a:schemeClr>
                    </a:solidFill>
                  </a:tcPr>
                </a:tc>
                <a:tc>
                  <a:txBody>
                    <a:bodyPr/>
                    <a:lstStyle/>
                    <a:p>
                      <a:pPr algn="r"/>
                      <a:r>
                        <a:rPr lang="en-US" altLang="zh-CN" sz="2400" dirty="0"/>
                        <a:t>1.202</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2837584705"/>
                  </a:ext>
                </a:extLst>
              </a:tr>
              <a:tr h="0">
                <a:tc>
                  <a:txBody>
                    <a:bodyPr/>
                    <a:lstStyle/>
                    <a:p>
                      <a:endParaRPr lang="en-US" altLang="zh-CN" sz="2000" b="1" dirty="0"/>
                    </a:p>
                    <a:p>
                      <a:r>
                        <a:rPr lang="en-US" altLang="zh-CN" sz="2000" b="1" dirty="0"/>
                        <a:t>SGIR</a:t>
                      </a:r>
                    </a:p>
                    <a:p>
                      <a:endParaRPr lang="en-US" altLang="zh-CN" sz="2000" b="1" dirty="0"/>
                    </a:p>
                  </a:txBody>
                  <a:tcPr anchor="ctr">
                    <a:solidFill>
                      <a:schemeClr val="bg1">
                        <a:lumMod val="95000"/>
                      </a:schemeClr>
                    </a:solidFill>
                  </a:tcPr>
                </a:tc>
                <a:tc>
                  <a:txBody>
                    <a:bodyPr/>
                    <a:lstStyle/>
                    <a:p>
                      <a:pPr algn="r"/>
                      <a:r>
                        <a:rPr lang="en-US" altLang="zh-CN" sz="2400" b="1" dirty="0"/>
                        <a:t>.432</a:t>
                      </a:r>
                      <a:endParaRPr lang="en-US" sz="2400" b="1" dirty="0"/>
                    </a:p>
                  </a:txBody>
                  <a:tcPr anchor="ctr">
                    <a:solidFill>
                      <a:schemeClr val="accent4">
                        <a:lumMod val="20000"/>
                        <a:lumOff val="80000"/>
                      </a:schemeClr>
                    </a:solidFill>
                  </a:tcPr>
                </a:tc>
                <a:tc>
                  <a:txBody>
                    <a:bodyPr/>
                    <a:lstStyle/>
                    <a:p>
                      <a:pPr algn="r"/>
                      <a:r>
                        <a:rPr lang="en-US" altLang="zh-CN" sz="2400" b="1" dirty="0"/>
                        <a:t>.357</a:t>
                      </a:r>
                      <a:endParaRPr lang="en-US" sz="2400" b="1" dirty="0"/>
                    </a:p>
                  </a:txBody>
                  <a:tcPr anchor="ctr">
                    <a:solidFill>
                      <a:schemeClr val="accent4">
                        <a:lumMod val="20000"/>
                        <a:lumOff val="80000"/>
                      </a:schemeClr>
                    </a:solidFill>
                  </a:tcPr>
                </a:tc>
                <a:tc>
                  <a:txBody>
                    <a:bodyPr/>
                    <a:lstStyle/>
                    <a:p>
                      <a:pPr algn="r"/>
                      <a:r>
                        <a:rPr lang="en-US" altLang="zh-CN" sz="2400" b="1" dirty="0"/>
                        <a:t>.413</a:t>
                      </a:r>
                      <a:endParaRPr lang="en-US" sz="2400" b="1" dirty="0"/>
                    </a:p>
                  </a:txBody>
                  <a:tcPr anchor="ctr">
                    <a:solidFill>
                      <a:schemeClr val="accent4">
                        <a:lumMod val="20000"/>
                        <a:lumOff val="80000"/>
                      </a:schemeClr>
                    </a:solidFill>
                  </a:tcPr>
                </a:tc>
                <a:tc>
                  <a:txBody>
                    <a:bodyPr/>
                    <a:lstStyle/>
                    <a:p>
                      <a:pPr algn="r"/>
                      <a:r>
                        <a:rPr lang="en-US" altLang="zh-CN" sz="2400" b="1" dirty="0"/>
                        <a:t>.515</a:t>
                      </a:r>
                      <a:endParaRPr lang="en-US" sz="2400" b="1" dirty="0"/>
                    </a:p>
                  </a:txBody>
                  <a:tcPr anchor="ctr">
                    <a:solidFill>
                      <a:schemeClr val="accent1">
                        <a:lumMod val="20000"/>
                        <a:lumOff val="80000"/>
                      </a:schemeClr>
                    </a:solidFill>
                  </a:tcPr>
                </a:tc>
                <a:tc>
                  <a:txBody>
                    <a:bodyPr/>
                    <a:lstStyle/>
                    <a:p>
                      <a:pPr algn="r"/>
                      <a:r>
                        <a:rPr lang="en-US" altLang="zh-CN" sz="2400" b="1" dirty="0"/>
                        <a:t>.457</a:t>
                      </a:r>
                      <a:endParaRPr lang="en-US" sz="2400" b="1" dirty="0"/>
                    </a:p>
                  </a:txBody>
                  <a:tcPr anchor="ctr">
                    <a:solidFill>
                      <a:schemeClr val="accent5">
                        <a:lumMod val="20000"/>
                        <a:lumOff val="80000"/>
                      </a:schemeClr>
                    </a:solidFill>
                  </a:tcPr>
                </a:tc>
                <a:tc>
                  <a:txBody>
                    <a:bodyPr/>
                    <a:lstStyle/>
                    <a:p>
                      <a:pPr algn="r"/>
                      <a:r>
                        <a:rPr lang="en-US" altLang="zh-CN" sz="2400" b="1" dirty="0"/>
                        <a:t>.370</a:t>
                      </a:r>
                      <a:endParaRPr lang="en-US" sz="2400" b="1" dirty="0"/>
                    </a:p>
                  </a:txBody>
                  <a:tcPr anchor="ctr">
                    <a:solidFill>
                      <a:schemeClr val="accent5">
                        <a:lumMod val="20000"/>
                        <a:lumOff val="80000"/>
                      </a:schemeClr>
                    </a:solidFill>
                  </a:tcPr>
                </a:tc>
                <a:tc>
                  <a:txBody>
                    <a:bodyPr/>
                    <a:lstStyle/>
                    <a:p>
                      <a:pPr algn="r"/>
                      <a:r>
                        <a:rPr lang="en-US" altLang="zh-CN" sz="2400" b="1" dirty="0"/>
                        <a:t>.411</a:t>
                      </a:r>
                      <a:endParaRPr lang="en-US" sz="2400" b="1" dirty="0"/>
                    </a:p>
                  </a:txBody>
                  <a:tcPr anchor="ctr">
                    <a:solidFill>
                      <a:schemeClr val="accent5">
                        <a:lumMod val="20000"/>
                        <a:lumOff val="80000"/>
                      </a:schemeClr>
                    </a:solidFill>
                  </a:tcPr>
                </a:tc>
                <a:tc>
                  <a:txBody>
                    <a:bodyPr/>
                    <a:lstStyle/>
                    <a:p>
                      <a:pPr algn="r"/>
                      <a:r>
                        <a:rPr lang="en-US" altLang="zh-CN" sz="2400" b="1" dirty="0"/>
                        <a:t>.604</a:t>
                      </a:r>
                      <a:endParaRPr lang="en-US" sz="2400" b="1" dirty="0"/>
                    </a:p>
                  </a:txBody>
                  <a:tcPr anchor="ctr">
                    <a:solidFill>
                      <a:schemeClr val="accent1">
                        <a:lumMod val="20000"/>
                        <a:lumOff val="80000"/>
                      </a:schemeClr>
                    </a:solidFill>
                  </a:tcPr>
                </a:tc>
                <a:tc>
                  <a:txBody>
                    <a:bodyPr/>
                    <a:lstStyle/>
                    <a:p>
                      <a:pPr algn="r"/>
                      <a:r>
                        <a:rPr lang="en-US" altLang="zh-CN" sz="2400" b="1" dirty="0"/>
                        <a:t>.563</a:t>
                      </a:r>
                      <a:endParaRPr lang="en-US" sz="2400" b="1" dirty="0"/>
                    </a:p>
                  </a:txBody>
                  <a:tcPr anchor="ctr">
                    <a:solidFill>
                      <a:schemeClr val="accent6">
                        <a:lumMod val="20000"/>
                        <a:lumOff val="80000"/>
                      </a:schemeClr>
                    </a:solidFill>
                  </a:tcPr>
                </a:tc>
                <a:tc>
                  <a:txBody>
                    <a:bodyPr/>
                    <a:lstStyle/>
                    <a:p>
                      <a:pPr algn="r"/>
                      <a:r>
                        <a:rPr lang="en-US" altLang="zh-CN" sz="2400" b="1" dirty="0"/>
                        <a:t>.535</a:t>
                      </a:r>
                      <a:endParaRPr lang="en-US" sz="2400" b="1" dirty="0"/>
                    </a:p>
                  </a:txBody>
                  <a:tcPr anchor="ctr">
                    <a:solidFill>
                      <a:schemeClr val="accent6">
                        <a:lumMod val="20000"/>
                        <a:lumOff val="80000"/>
                      </a:schemeClr>
                    </a:solidFill>
                  </a:tcPr>
                </a:tc>
                <a:tc>
                  <a:txBody>
                    <a:bodyPr/>
                    <a:lstStyle/>
                    <a:p>
                      <a:pPr algn="r"/>
                      <a:r>
                        <a:rPr lang="en-US" altLang="zh-CN" sz="2400" b="1" dirty="0"/>
                        <a:t>.528</a:t>
                      </a:r>
                      <a:endParaRPr lang="en-US" sz="2400" b="1" dirty="0"/>
                    </a:p>
                  </a:txBody>
                  <a:tcPr anchor="ctr">
                    <a:solidFill>
                      <a:schemeClr val="accent6">
                        <a:lumMod val="20000"/>
                        <a:lumOff val="80000"/>
                      </a:schemeClr>
                    </a:solidFill>
                  </a:tcPr>
                </a:tc>
                <a:tc>
                  <a:txBody>
                    <a:bodyPr/>
                    <a:lstStyle/>
                    <a:p>
                      <a:pPr algn="r"/>
                      <a:r>
                        <a:rPr lang="en-US" altLang="zh-CN" sz="2400" b="1" dirty="0"/>
                        <a:t>.777</a:t>
                      </a:r>
                      <a:endParaRPr lang="en-US" sz="2400" b="1" dirty="0"/>
                    </a:p>
                  </a:txBody>
                  <a:tcPr anchor="ctr">
                    <a:solidFill>
                      <a:schemeClr val="accent1">
                        <a:lumMod val="20000"/>
                        <a:lumOff val="80000"/>
                      </a:schemeClr>
                    </a:solidFill>
                  </a:tcPr>
                </a:tc>
                <a:extLst>
                  <a:ext uri="{0D108BD9-81ED-4DB2-BD59-A6C34878D82A}">
                    <a16:rowId xmlns:a16="http://schemas.microsoft.com/office/drawing/2014/main" val="1931758638"/>
                  </a:ext>
                </a:extLst>
              </a:tr>
            </a:tbl>
          </a:graphicData>
        </a:graphic>
      </p:graphicFrame>
      <p:sp>
        <p:nvSpPr>
          <p:cNvPr id="6" name="TextBox 5">
            <a:extLst>
              <a:ext uri="{FF2B5EF4-FFF2-40B4-BE49-F238E27FC236}">
                <a16:creationId xmlns:a16="http://schemas.microsoft.com/office/drawing/2014/main" id="{1E88ED7B-B9C5-A2D2-7622-199BD578B556}"/>
              </a:ext>
            </a:extLst>
          </p:cNvPr>
          <p:cNvSpPr txBox="1"/>
          <p:nvPr/>
        </p:nvSpPr>
        <p:spPr>
          <a:xfrm>
            <a:off x="292165" y="8262466"/>
            <a:ext cx="15730891" cy="707886"/>
          </a:xfrm>
          <a:prstGeom prst="rect">
            <a:avLst/>
          </a:prstGeom>
          <a:noFill/>
        </p:spPr>
        <p:txBody>
          <a:bodyPr wrap="square">
            <a:spAutoFit/>
          </a:bodyPr>
          <a:lstStyle/>
          <a:p>
            <a:r>
              <a:rPr lang="en-US" sz="2000" dirty="0" err="1">
                <a:latin typeface="Colfax" panose="020B0304000000010002" pitchFamily="34" charset="0"/>
              </a:rPr>
              <a:t>Zhenqin</a:t>
            </a:r>
            <a:r>
              <a:rPr lang="en-US" sz="2000" dirty="0">
                <a:latin typeface="Colfax" panose="020B0304000000010002" pitchFamily="34" charset="0"/>
              </a:rPr>
              <a:t> Wu, Bharath </a:t>
            </a:r>
            <a:r>
              <a:rPr lang="en-US" sz="2000" dirty="0" err="1">
                <a:latin typeface="Colfax" panose="020B0304000000010002" pitchFamily="34" charset="0"/>
              </a:rPr>
              <a:t>Ramsundar</a:t>
            </a:r>
            <a:r>
              <a:rPr lang="en-US" sz="2000" dirty="0">
                <a:latin typeface="Colfax" panose="020B0304000000010002" pitchFamily="34" charset="0"/>
              </a:rPr>
              <a:t>, Evan N Feinberg, Joseph Gomes, Caleb </a:t>
            </a:r>
            <a:r>
              <a:rPr lang="en-US" sz="2000" dirty="0" err="1">
                <a:latin typeface="Colfax" panose="020B0304000000010002" pitchFamily="34" charset="0"/>
              </a:rPr>
              <a:t>Geniesse</a:t>
            </a:r>
            <a:r>
              <a:rPr lang="en-US" sz="2000" dirty="0">
                <a:latin typeface="Colfax" panose="020B0304000000010002" pitchFamily="34" charset="0"/>
              </a:rPr>
              <a:t>, Aneesh S </a:t>
            </a:r>
            <a:r>
              <a:rPr lang="en-US" sz="2000" dirty="0" err="1">
                <a:latin typeface="Colfax" panose="020B0304000000010002" pitchFamily="34" charset="0"/>
              </a:rPr>
              <a:t>Pappu</a:t>
            </a:r>
            <a:r>
              <a:rPr lang="en-US" sz="2000" dirty="0">
                <a:latin typeface="Colfax" panose="020B0304000000010002" pitchFamily="34" charset="0"/>
              </a:rPr>
              <a:t>, Karl </a:t>
            </a:r>
            <a:r>
              <a:rPr lang="en-US" sz="2000" dirty="0" err="1">
                <a:latin typeface="Colfax" panose="020B0304000000010002" pitchFamily="34" charset="0"/>
              </a:rPr>
              <a:t>Leswing</a:t>
            </a:r>
            <a:r>
              <a:rPr lang="en-US" sz="2000" dirty="0">
                <a:latin typeface="Colfax" panose="020B0304000000010002" pitchFamily="34" charset="0"/>
              </a:rPr>
              <a:t>, and Vijay Pande. 2018. </a:t>
            </a:r>
            <a:r>
              <a:rPr lang="en-US" sz="2000" b="1" dirty="0" err="1">
                <a:latin typeface="Colfax" panose="020B0304000000010002" pitchFamily="34" charset="0"/>
              </a:rPr>
              <a:t>MoleculeNet</a:t>
            </a:r>
            <a:r>
              <a:rPr lang="en-US" sz="2000" dirty="0">
                <a:latin typeface="Colfax" panose="020B0304000000010002" pitchFamily="34" charset="0"/>
              </a:rPr>
              <a:t>: a benchmark for molecular machine learning. Chemical science 9, 2 (2018), 513–530.</a:t>
            </a:r>
          </a:p>
        </p:txBody>
      </p:sp>
    </p:spTree>
    <p:extLst>
      <p:ext uri="{BB962C8B-B14F-4D97-AF65-F5344CB8AC3E}">
        <p14:creationId xmlns:p14="http://schemas.microsoft.com/office/powerpoint/2010/main" val="1506177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3</a:t>
            </a:fld>
            <a:endParaRPr lang="en-US"/>
          </a:p>
        </p:txBody>
      </p:sp>
      <p:pic>
        <p:nvPicPr>
          <p:cNvPr id="2" name="Picture 1">
            <a:extLst>
              <a:ext uri="{FF2B5EF4-FFF2-40B4-BE49-F238E27FC236}">
                <a16:creationId xmlns:a16="http://schemas.microsoft.com/office/drawing/2014/main" id="{329F8EFC-46E3-2CE4-AC02-A71B86C432A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Lst>
          </a:blip>
          <a:stretch>
            <a:fillRect/>
          </a:stretch>
        </p:blipFill>
        <p:spPr>
          <a:xfrm>
            <a:off x="355600" y="510525"/>
            <a:ext cx="7772400" cy="7261973"/>
          </a:xfrm>
          <a:prstGeom prst="rect">
            <a:avLst/>
          </a:prstGeom>
        </p:spPr>
      </p:pic>
      <p:sp>
        <p:nvSpPr>
          <p:cNvPr id="12" name="TextBox 11">
            <a:extLst>
              <a:ext uri="{FF2B5EF4-FFF2-40B4-BE49-F238E27FC236}">
                <a16:creationId xmlns:a16="http://schemas.microsoft.com/office/drawing/2014/main" id="{4D52F5D7-9A88-215E-B88A-2444531B8691}"/>
              </a:ext>
            </a:extLst>
          </p:cNvPr>
          <p:cNvSpPr txBox="1"/>
          <p:nvPr/>
        </p:nvSpPr>
        <p:spPr>
          <a:xfrm>
            <a:off x="8626839"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polymer</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discovery</a:t>
            </a:r>
          </a:p>
        </p:txBody>
      </p:sp>
      <p:grpSp>
        <p:nvGrpSpPr>
          <p:cNvPr id="38" name="Group 37">
            <a:extLst>
              <a:ext uri="{FF2B5EF4-FFF2-40B4-BE49-F238E27FC236}">
                <a16:creationId xmlns:a16="http://schemas.microsoft.com/office/drawing/2014/main" id="{B195B6BC-E148-5B08-E02A-DF1BAA0F6971}"/>
              </a:ext>
            </a:extLst>
          </p:cNvPr>
          <p:cNvGrpSpPr/>
          <p:nvPr/>
        </p:nvGrpSpPr>
        <p:grpSpPr>
          <a:xfrm>
            <a:off x="1049197" y="4884580"/>
            <a:ext cx="2887918" cy="2887918"/>
            <a:chOff x="1049197" y="4884580"/>
            <a:chExt cx="2887918" cy="2887918"/>
          </a:xfrm>
        </p:grpSpPr>
        <p:sp>
          <p:nvSpPr>
            <p:cNvPr id="14" name="TextBox 13">
              <a:extLst>
                <a:ext uri="{FF2B5EF4-FFF2-40B4-BE49-F238E27FC236}">
                  <a16:creationId xmlns:a16="http://schemas.microsoft.com/office/drawing/2014/main" id="{C7A3AF04-0888-ED3E-FECE-448CFEF3E8D7}"/>
                </a:ext>
              </a:extLst>
            </p:cNvPr>
            <p:cNvSpPr txBox="1"/>
            <p:nvPr/>
          </p:nvSpPr>
          <p:spPr>
            <a:xfrm>
              <a:off x="1572417" y="7249278"/>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15" name="TextBox 14">
              <a:extLst>
                <a:ext uri="{FF2B5EF4-FFF2-40B4-BE49-F238E27FC236}">
                  <a16:creationId xmlns:a16="http://schemas.microsoft.com/office/drawing/2014/main" id="{2D678058-F772-00E3-228C-6852FC74A616}"/>
                </a:ext>
              </a:extLst>
            </p:cNvPr>
            <p:cNvSpPr txBox="1"/>
            <p:nvPr/>
          </p:nvSpPr>
          <p:spPr>
            <a:xfrm rot="16200000">
              <a:off x="128458" y="5805319"/>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Selectivity</a:t>
              </a:r>
              <a:endParaRPr lang="en-US" dirty="0">
                <a:solidFill>
                  <a:schemeClr val="tx1">
                    <a:lumMod val="75000"/>
                  </a:schemeClr>
                </a:solidFill>
              </a:endParaRPr>
            </a:p>
          </p:txBody>
        </p:sp>
      </p:grpSp>
      <p:sp>
        <p:nvSpPr>
          <p:cNvPr id="3" name="TextBox 2">
            <a:extLst>
              <a:ext uri="{FF2B5EF4-FFF2-40B4-BE49-F238E27FC236}">
                <a16:creationId xmlns:a16="http://schemas.microsoft.com/office/drawing/2014/main" id="{403F9F20-053C-4ABB-B5F8-5917CB0ED7A6}"/>
              </a:ext>
            </a:extLst>
          </p:cNvPr>
          <p:cNvSpPr txBox="1"/>
          <p:nvPr/>
        </p:nvSpPr>
        <p:spPr>
          <a:xfrm>
            <a:off x="8626839" y="998795"/>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Colfax" panose="020B0304000000010002" pitchFamily="34" charset="0"/>
              </a:rPr>
              <a:t>Red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points:</a:t>
            </a:r>
            <a:r>
              <a:rPr lang="zh-CN" altLang="en-US" sz="3200" dirty="0">
                <a:solidFill>
                  <a:srgbClr val="FF2600"/>
                </a:solidFill>
                <a:latin typeface="Colfax" panose="020B0304000000010002" pitchFamily="34" charset="0"/>
              </a:rPr>
              <a:t> </a:t>
            </a:r>
            <a:r>
              <a:rPr lang="en-US" sz="3200" dirty="0">
                <a:latin typeface="Colfax" panose="020B0304000000010002" pitchFamily="34" charset="0"/>
              </a:rPr>
              <a:t>~</a:t>
            </a:r>
            <a:r>
              <a:rPr lang="en-US" sz="3200" b="1" dirty="0">
                <a:latin typeface="Colfax" panose="020B0304000000010002" pitchFamily="34" charset="0"/>
              </a:rPr>
              <a:t>700</a:t>
            </a:r>
            <a:r>
              <a:rPr lang="en-US" sz="3200" dirty="0">
                <a:latin typeface="Colfax" panose="020B0304000000010002" pitchFamily="34" charset="0"/>
              </a:rPr>
              <a:t> polymeric constructs that have been measured to date</a:t>
            </a:r>
            <a:r>
              <a:rPr lang="zh-CN" altLang="en-US" sz="3200" dirty="0">
                <a:latin typeface="Colfax" panose="020B0304000000010002" pitchFamily="34" charset="0"/>
              </a:rPr>
              <a:t> </a:t>
            </a:r>
            <a:r>
              <a:rPr lang="en-US" altLang="zh-CN" sz="3200" dirty="0">
                <a:latin typeface="Colfax" panose="020B0304000000010002" pitchFamily="34" charset="0"/>
              </a:rPr>
              <a:t>(60+</a:t>
            </a:r>
            <a:r>
              <a:rPr lang="zh-CN" altLang="en-US" sz="3200" dirty="0">
                <a:latin typeface="Colfax" panose="020B0304000000010002" pitchFamily="34" charset="0"/>
              </a:rPr>
              <a:t> </a:t>
            </a:r>
            <a:r>
              <a:rPr lang="en-US" altLang="zh-CN" sz="3200" dirty="0">
                <a:latin typeface="Colfax" panose="020B0304000000010002" pitchFamily="34"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Colfax" panose="020B0304000000010002" pitchFamily="34" charset="0"/>
            </a:endParaRPr>
          </a:p>
          <a:p>
            <a:pPr marL="457200" indent="-457200">
              <a:buFont typeface="Arial" panose="020B0604020202020204" pitchFamily="34" charset="0"/>
              <a:buChar char="•"/>
            </a:pPr>
            <a:r>
              <a:rPr lang="en-US" altLang="zh-CN" sz="3200" b="1" dirty="0">
                <a:solidFill>
                  <a:srgbClr val="FF2600"/>
                </a:solidFill>
                <a:latin typeface="Colfax" panose="020B0304000000010002" pitchFamily="34" charset="0"/>
              </a:rPr>
              <a:t>1991</a:t>
            </a:r>
            <a:r>
              <a:rPr lang="zh-CN" altLang="en-US" sz="3200" dirty="0">
                <a:latin typeface="Colfax" panose="020B0304000000010002" pitchFamily="34" charset="0"/>
              </a:rPr>
              <a:t> </a:t>
            </a:r>
            <a:r>
              <a:rPr lang="en-US" altLang="zh-CN" sz="3200" dirty="0">
                <a:latin typeface="Colfax" panose="020B0304000000010002" pitchFamily="34" charset="0"/>
              </a:rPr>
              <a:t>Robeson</a:t>
            </a:r>
            <a:r>
              <a:rPr lang="zh-CN" altLang="en-US" sz="3200" dirty="0">
                <a:latin typeface="Colfax" panose="020B0304000000010002" pitchFamily="34" charset="0"/>
              </a:rPr>
              <a:t> </a:t>
            </a:r>
            <a:r>
              <a:rPr lang="en-US" altLang="zh-CN" sz="3200" dirty="0">
                <a:latin typeface="Colfax" panose="020B0304000000010002" pitchFamily="34" charset="0"/>
              </a:rPr>
              <a:t>upper</a:t>
            </a:r>
            <a:r>
              <a:rPr lang="zh-CN" altLang="en-US" sz="3200" dirty="0">
                <a:latin typeface="Colfax" panose="020B0304000000010002" pitchFamily="34" charset="0"/>
              </a:rPr>
              <a:t> </a:t>
            </a:r>
            <a:r>
              <a:rPr lang="en-US" altLang="zh-CN" sz="3200" dirty="0">
                <a:latin typeface="Colfax" panose="020B0304000000010002" pitchFamily="34" charset="0"/>
              </a:rPr>
              <a:t>bound</a:t>
            </a:r>
          </a:p>
          <a:p>
            <a:pPr marL="457200" indent="-457200">
              <a:buFont typeface="Arial" panose="020B0604020202020204" pitchFamily="34" charset="0"/>
              <a:buChar char="•"/>
            </a:pPr>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Blue</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points:</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“Thermally rearranged (</a:t>
            </a:r>
            <a:r>
              <a:rPr lang="en-US" altLang="zh-CN" sz="3200" dirty="0">
                <a:solidFill>
                  <a:srgbClr val="0432FF"/>
                </a:solidFill>
                <a:latin typeface="Colfax" panose="020B0304000000010002" pitchFamily="34" charset="0"/>
              </a:rPr>
              <a:t>TR</a:t>
            </a:r>
            <a:r>
              <a:rPr lang="en-US" altLang="zh-CN" sz="3200" dirty="0">
                <a:latin typeface="Colfax" panose="020B0304000000010002" pitchFamily="34" charset="0"/>
              </a:rPr>
              <a:t>) </a:t>
            </a:r>
            <a:r>
              <a:rPr lang="en-US" altLang="zh-CN" sz="3200" dirty="0">
                <a:solidFill>
                  <a:srgbClr val="0432FF"/>
                </a:solidFill>
                <a:latin typeface="Colfax" panose="020B0304000000010002" pitchFamily="34" charset="0"/>
              </a:rPr>
              <a:t>polymers</a:t>
            </a:r>
            <a:r>
              <a:rPr lang="en-US" altLang="zh-CN" sz="3200" dirty="0">
                <a:latin typeface="Colfax" panose="020B0304000000010002" pitchFamily="34" charset="0"/>
              </a:rPr>
              <a:t>, which are considered the </a:t>
            </a:r>
            <a:r>
              <a:rPr lang="en-US" altLang="zh-CN" sz="3200" b="1" dirty="0">
                <a:latin typeface="Colfax" panose="020B0304000000010002" pitchFamily="34" charset="0"/>
              </a:rPr>
              <a:t>next-generation of membrane materials </a:t>
            </a:r>
            <a:r>
              <a:rPr lang="en-US" altLang="zh-CN" sz="3200" dirty="0">
                <a:latin typeface="Colfax" panose="020B0304000000010002" pitchFamily="34" charset="0"/>
              </a:rPr>
              <a:t>because of their excellent properties”</a:t>
            </a:r>
          </a:p>
          <a:p>
            <a:pPr marL="457200" indent="-457200">
              <a:buFont typeface="Arial" panose="020B0604020202020204" pitchFamily="34" charset="0"/>
              <a:buChar char="•"/>
            </a:pPr>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b="1" dirty="0">
                <a:solidFill>
                  <a:srgbClr val="0432FF"/>
                </a:solidFill>
                <a:latin typeface="Colfax" panose="020B0304000000010002" pitchFamily="34" charset="0"/>
              </a:rPr>
              <a:t>2008</a:t>
            </a:r>
            <a:r>
              <a:rPr lang="zh-CN" altLang="en-US" sz="3200" dirty="0">
                <a:latin typeface="Colfax" panose="020B0304000000010002" pitchFamily="34" charset="0"/>
              </a:rPr>
              <a:t> </a:t>
            </a:r>
            <a:r>
              <a:rPr lang="en-US" altLang="zh-CN" sz="3200" dirty="0">
                <a:latin typeface="Colfax" panose="020B0304000000010002" pitchFamily="34" charset="0"/>
              </a:rPr>
              <a:t>Robeson</a:t>
            </a:r>
            <a:r>
              <a:rPr lang="zh-CN" altLang="en-US" sz="3200" dirty="0">
                <a:latin typeface="Colfax" panose="020B0304000000010002" pitchFamily="34" charset="0"/>
              </a:rPr>
              <a:t> </a:t>
            </a:r>
            <a:r>
              <a:rPr lang="en-US" altLang="zh-CN" sz="3200" dirty="0">
                <a:latin typeface="Colfax" panose="020B0304000000010002" pitchFamily="34" charset="0"/>
              </a:rPr>
              <a:t>upper</a:t>
            </a:r>
            <a:r>
              <a:rPr lang="zh-CN" altLang="en-US" sz="3200" dirty="0">
                <a:latin typeface="Colfax" panose="020B0304000000010002" pitchFamily="34" charset="0"/>
              </a:rPr>
              <a:t> </a:t>
            </a:r>
            <a:r>
              <a:rPr lang="en-US" altLang="zh-CN" sz="3200" dirty="0">
                <a:latin typeface="Colfax" panose="020B0304000000010002" pitchFamily="34" charset="0"/>
              </a:rPr>
              <a:t>bound</a:t>
            </a:r>
          </a:p>
        </p:txBody>
      </p:sp>
      <p:sp>
        <p:nvSpPr>
          <p:cNvPr id="4" name="TextBox 3">
            <a:extLst>
              <a:ext uri="{FF2B5EF4-FFF2-40B4-BE49-F238E27FC236}">
                <a16:creationId xmlns:a16="http://schemas.microsoft.com/office/drawing/2014/main" id="{01F0954C-4494-CFAA-7E28-644736A171C8}"/>
              </a:ext>
            </a:extLst>
          </p:cNvPr>
          <p:cNvSpPr txBox="1"/>
          <p:nvPr/>
        </p:nvSpPr>
        <p:spPr>
          <a:xfrm>
            <a:off x="8626839" y="7856630"/>
            <a:ext cx="6962074" cy="830997"/>
          </a:xfrm>
          <a:prstGeom prst="rect">
            <a:avLst/>
          </a:prstGeom>
          <a:noFill/>
        </p:spPr>
        <p:txBody>
          <a:bodyPr wrap="square">
            <a:spAutoFit/>
          </a:bodyPr>
          <a:lstStyle/>
          <a:p>
            <a:r>
              <a:rPr lang="en-US" sz="2400" dirty="0">
                <a:solidFill>
                  <a:schemeClr val="bg2">
                    <a:lumMod val="10000"/>
                  </a:schemeClr>
                </a:solidFill>
                <a:latin typeface="Colfax" panose="020B0304000000010002" pitchFamily="34" charset="0"/>
              </a:rPr>
              <a:t>Tena</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et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al.</a:t>
            </a:r>
            <a:r>
              <a:rPr lang="zh-CN" altLang="en-US" sz="2400" dirty="0">
                <a:solidFill>
                  <a:schemeClr val="bg2">
                    <a:lumMod val="10000"/>
                  </a:schemeClr>
                </a:solidFill>
                <a:latin typeface="Colfax" panose="020B0304000000010002" pitchFamily="34" charset="0"/>
              </a:rPr>
              <a:t> </a:t>
            </a:r>
            <a:r>
              <a:rPr lang="en-US" sz="2400" dirty="0">
                <a:solidFill>
                  <a:schemeClr val="bg2">
                    <a:lumMod val="10000"/>
                  </a:schemeClr>
                </a:solidFill>
                <a:latin typeface="Colfax" panose="020B0304000000010002" pitchFamily="34" charset="0"/>
              </a:rPr>
              <a:t>(2016). Claisen thermally rearranged polymers. </a:t>
            </a:r>
            <a:r>
              <a:rPr lang="en-US" sz="2400" b="1" dirty="0">
                <a:solidFill>
                  <a:schemeClr val="bg2">
                    <a:lumMod val="10000"/>
                  </a:schemeClr>
                </a:solidFill>
                <a:latin typeface="Colfax" panose="020B0304000000010002" pitchFamily="34" charset="0"/>
              </a:rPr>
              <a:t>Science Advances</a:t>
            </a:r>
            <a:r>
              <a:rPr lang="en-US" sz="2400" dirty="0">
                <a:solidFill>
                  <a:schemeClr val="bg2">
                    <a:lumMod val="10000"/>
                  </a:schemeClr>
                </a:solidFill>
                <a:latin typeface="Colfax" panose="020B0304000000010002" pitchFamily="34" charset="0"/>
              </a:rPr>
              <a:t>, 2(7), e1501859.</a:t>
            </a:r>
          </a:p>
        </p:txBody>
      </p:sp>
      <p:grpSp>
        <p:nvGrpSpPr>
          <p:cNvPr id="40" name="Group 39">
            <a:extLst>
              <a:ext uri="{FF2B5EF4-FFF2-40B4-BE49-F238E27FC236}">
                <a16:creationId xmlns:a16="http://schemas.microsoft.com/office/drawing/2014/main" id="{0A8846CC-02DB-3962-4A66-FB1E601368CC}"/>
              </a:ext>
            </a:extLst>
          </p:cNvPr>
          <p:cNvGrpSpPr/>
          <p:nvPr/>
        </p:nvGrpSpPr>
        <p:grpSpPr>
          <a:xfrm>
            <a:off x="3858357" y="1048559"/>
            <a:ext cx="4754598" cy="2429160"/>
            <a:chOff x="3858357" y="1048559"/>
            <a:chExt cx="4754598" cy="2429160"/>
          </a:xfrm>
        </p:grpSpPr>
        <p:pic>
          <p:nvPicPr>
            <p:cNvPr id="5" name="Picture 4">
              <a:extLst>
                <a:ext uri="{FF2B5EF4-FFF2-40B4-BE49-F238E27FC236}">
                  <a16:creationId xmlns:a16="http://schemas.microsoft.com/office/drawing/2014/main" id="{9ADDAB81-D58E-2831-BB16-3226E026A739}"/>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10" name="Straight Connector 9">
              <a:extLst>
                <a:ext uri="{FF2B5EF4-FFF2-40B4-BE49-F238E27FC236}">
                  <a16:creationId xmlns:a16="http://schemas.microsoft.com/office/drawing/2014/main" id="{58ACF108-2F63-2ECB-CC9D-BC69F89F09AB}"/>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B1208B4-766C-1C24-8E5D-DF2481DAF74C}"/>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7D60B4B4-2FD4-D24C-2666-8BD55E28C085}"/>
                </a:ext>
              </a:extLst>
            </p:cNvPr>
            <p:cNvPicPr>
              <a:picLocks noChangeAspect="1"/>
            </p:cNvPicPr>
            <p:nvPr/>
          </p:nvPicPr>
          <p:blipFill>
            <a:blip r:embed="rId5"/>
            <a:stretch>
              <a:fillRect/>
            </a:stretch>
          </p:blipFill>
          <p:spPr>
            <a:xfrm>
              <a:off x="5449439" y="2323684"/>
              <a:ext cx="3163516" cy="704330"/>
            </a:xfrm>
            <a:prstGeom prst="rect">
              <a:avLst/>
            </a:prstGeom>
            <a:ln w="38100">
              <a:solidFill>
                <a:schemeClr val="bg2">
                  <a:lumMod val="10000"/>
                </a:schemeClr>
              </a:solidFill>
            </a:ln>
          </p:spPr>
        </p:pic>
      </p:grpSp>
    </p:spTree>
    <p:extLst>
      <p:ext uri="{BB962C8B-B14F-4D97-AF65-F5344CB8AC3E}">
        <p14:creationId xmlns:p14="http://schemas.microsoft.com/office/powerpoint/2010/main" val="2638413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Polymer</a:t>
            </a:r>
            <a:r>
              <a:rPr lang="zh-CN" altLang="en-US" sz="4000" dirty="0"/>
              <a:t> </a:t>
            </a:r>
            <a:r>
              <a:rPr lang="en-US" altLang="zh-CN" sz="4000" dirty="0"/>
              <a:t>Property</a:t>
            </a:r>
            <a:r>
              <a:rPr lang="zh-CN" altLang="en-US" sz="4000" dirty="0"/>
              <a:t> </a:t>
            </a:r>
            <a:r>
              <a:rPr lang="en-US" altLang="zh-CN" sz="4000" dirty="0"/>
              <a:t>Prediction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361639513"/>
              </p:ext>
            </p:extLst>
          </p:nvPr>
        </p:nvGraphicFramePr>
        <p:xfrm>
          <a:off x="288757" y="1670822"/>
          <a:ext cx="15734296" cy="6309360"/>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0">
                <a:tc rowSpan="2">
                  <a:txBody>
                    <a:bodyPr/>
                    <a:lstStyle/>
                    <a:p>
                      <a:r>
                        <a:rPr lang="en-US" altLang="zh-CN" sz="2000" dirty="0"/>
                        <a:t>MAE</a:t>
                      </a:r>
                    </a:p>
                    <a:p>
                      <a:r>
                        <a:rPr lang="en-US" altLang="zh-CN" sz="2000" dirty="0"/>
                        <a:t>(Smaller</a:t>
                      </a:r>
                      <a:r>
                        <a:rPr lang="zh-CN" altLang="en-US" sz="2000" dirty="0"/>
                        <a:t> </a:t>
                      </a:r>
                      <a:r>
                        <a:rPr lang="en-US" altLang="zh-CN" sz="2000" dirty="0"/>
                        <a:t>is</a:t>
                      </a:r>
                      <a:r>
                        <a:rPr lang="zh-CN" altLang="en-US" sz="2000" dirty="0"/>
                        <a:t> </a:t>
                      </a:r>
                      <a:r>
                        <a:rPr lang="en-US" altLang="zh-CN" sz="2000" dirty="0"/>
                        <a:t>better)</a:t>
                      </a:r>
                      <a:endParaRPr lang="en-US" sz="2000" dirty="0"/>
                    </a:p>
                  </a:txBody>
                  <a:tcPr/>
                </a:tc>
                <a:tc gridSpan="4">
                  <a:txBody>
                    <a:bodyPr/>
                    <a:lstStyle/>
                    <a:p>
                      <a:pPr algn="ctr"/>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MeltingTemp</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PolyDensity</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O</a:t>
                      </a:r>
                      <a:r>
                        <a:rPr lang="en-US" altLang="zh-CN" sz="20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Perm</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684689">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extLst>
                  <a:ext uri="{0D108BD9-81ED-4DB2-BD59-A6C34878D82A}">
                    <a16:rowId xmlns:a16="http://schemas.microsoft.com/office/drawing/2014/main" val="2035142676"/>
                  </a:ext>
                </a:extLst>
              </a:tr>
              <a:tr h="0">
                <a:tc>
                  <a:txBody>
                    <a:bodyPr/>
                    <a:lstStyle/>
                    <a:p>
                      <a:r>
                        <a:rPr lang="en-US" altLang="zh-CN" sz="2000" dirty="0"/>
                        <a:t>GIN</a:t>
                      </a:r>
                    </a:p>
                    <a:p>
                      <a:r>
                        <a:rPr lang="en-US" sz="2000" dirty="0"/>
                        <a:t>(Xu et al. 2019)</a:t>
                      </a:r>
                    </a:p>
                  </a:txBody>
                  <a:tcPr>
                    <a:solidFill>
                      <a:schemeClr val="bg1">
                        <a:lumMod val="95000"/>
                      </a:schemeClr>
                    </a:solidFill>
                  </a:tcPr>
                </a:tc>
                <a:tc>
                  <a:txBody>
                    <a:bodyPr/>
                    <a:lstStyle/>
                    <a:p>
                      <a:pPr algn="r"/>
                      <a:r>
                        <a:rPr lang="en-US" sz="2400" dirty="0"/>
                        <a:t>41.8</a:t>
                      </a:r>
                    </a:p>
                  </a:txBody>
                  <a:tcPr anchor="ctr">
                    <a:solidFill>
                      <a:schemeClr val="accent4">
                        <a:lumMod val="20000"/>
                        <a:lumOff val="80000"/>
                      </a:schemeClr>
                    </a:solidFill>
                  </a:tcPr>
                </a:tc>
                <a:tc>
                  <a:txBody>
                    <a:bodyPr/>
                    <a:lstStyle/>
                    <a:p>
                      <a:pPr algn="r"/>
                      <a:r>
                        <a:rPr lang="en-US" sz="2400" dirty="0"/>
                        <a:t>35.5</a:t>
                      </a:r>
                    </a:p>
                  </a:txBody>
                  <a:tcPr anchor="ctr">
                    <a:solidFill>
                      <a:schemeClr val="accent4">
                        <a:lumMod val="20000"/>
                        <a:lumOff val="80000"/>
                      </a:schemeClr>
                    </a:solidFill>
                  </a:tcPr>
                </a:tc>
                <a:tc>
                  <a:txBody>
                    <a:bodyPr/>
                    <a:lstStyle/>
                    <a:p>
                      <a:pPr algn="r"/>
                      <a:r>
                        <a:rPr lang="en-US" sz="2400" dirty="0"/>
                        <a:t>33.0                                                                                                                              </a:t>
                      </a:r>
                    </a:p>
                  </a:txBody>
                  <a:tcPr anchor="ctr">
                    <a:solidFill>
                      <a:schemeClr val="accent4">
                        <a:lumMod val="20000"/>
                        <a:lumOff val="80000"/>
                      </a:schemeClr>
                    </a:solidFill>
                  </a:tcPr>
                </a:tc>
                <a:tc>
                  <a:txBody>
                    <a:bodyPr/>
                    <a:lstStyle/>
                    <a:p>
                      <a:pPr algn="r"/>
                      <a:r>
                        <a:rPr lang="en-US" sz="2400" dirty="0"/>
                        <a:t>54.7</a:t>
                      </a:r>
                    </a:p>
                  </a:txBody>
                  <a:tcPr anchor="ctr">
                    <a:solidFill>
                      <a:schemeClr val="accent4">
                        <a:lumMod val="20000"/>
                        <a:lumOff val="80000"/>
                      </a:schemeClr>
                    </a:solidFill>
                  </a:tcPr>
                </a:tc>
                <a:tc>
                  <a:txBody>
                    <a:bodyPr/>
                    <a:lstStyle/>
                    <a:p>
                      <a:pPr algn="r"/>
                      <a:r>
                        <a:rPr lang="en-US" sz="2400" dirty="0"/>
                        <a:t>61.2</a:t>
                      </a:r>
                    </a:p>
                  </a:txBody>
                  <a:tcPr anchor="ctr">
                    <a:solidFill>
                      <a:schemeClr val="accent5">
                        <a:lumMod val="20000"/>
                        <a:lumOff val="80000"/>
                      </a:schemeClr>
                    </a:solidFill>
                  </a:tcPr>
                </a:tc>
                <a:tc>
                  <a:txBody>
                    <a:bodyPr/>
                    <a:lstStyle/>
                    <a:p>
                      <a:pPr algn="r"/>
                      <a:r>
                        <a:rPr lang="en-US" sz="2400" dirty="0"/>
                        <a:t>63.4</a:t>
                      </a:r>
                    </a:p>
                  </a:txBody>
                  <a:tcPr anchor="ctr">
                    <a:solidFill>
                      <a:schemeClr val="accent5">
                        <a:lumMod val="20000"/>
                        <a:lumOff val="80000"/>
                      </a:schemeClr>
                    </a:solidFill>
                  </a:tcPr>
                </a:tc>
                <a:tc>
                  <a:txBody>
                    <a:bodyPr/>
                    <a:lstStyle/>
                    <a:p>
                      <a:pPr algn="r"/>
                      <a:r>
                        <a:rPr lang="en-US" sz="2400" dirty="0"/>
                        <a:t>46.6</a:t>
                      </a:r>
                    </a:p>
                  </a:txBody>
                  <a:tcPr anchor="ctr">
                    <a:solidFill>
                      <a:schemeClr val="accent5">
                        <a:lumMod val="20000"/>
                        <a:lumOff val="80000"/>
                      </a:schemeClr>
                    </a:solidFill>
                  </a:tcPr>
                </a:tc>
                <a:tc>
                  <a:txBody>
                    <a:bodyPr/>
                    <a:lstStyle/>
                    <a:p>
                      <a:pPr algn="r"/>
                      <a:r>
                        <a:rPr lang="en-US" sz="2400" dirty="0"/>
                        <a:t>72.0</a:t>
                      </a:r>
                    </a:p>
                  </a:txBody>
                  <a:tcPr anchor="ctr">
                    <a:solidFill>
                      <a:schemeClr val="accent5">
                        <a:lumMod val="20000"/>
                        <a:lumOff val="80000"/>
                      </a:schemeClr>
                    </a:solidFill>
                  </a:tcPr>
                </a:tc>
                <a:tc>
                  <a:txBody>
                    <a:bodyPr/>
                    <a:lstStyle/>
                    <a:p>
                      <a:pPr algn="r"/>
                      <a:r>
                        <a:rPr lang="en-US" sz="2400" dirty="0"/>
                        <a:t>183.5</a:t>
                      </a:r>
                    </a:p>
                  </a:txBody>
                  <a:tcPr anchor="ctr">
                    <a:solidFill>
                      <a:schemeClr val="accent6">
                        <a:lumMod val="20000"/>
                        <a:lumOff val="80000"/>
                      </a:schemeClr>
                    </a:solidFill>
                  </a:tcPr>
                </a:tc>
                <a:tc>
                  <a:txBody>
                    <a:bodyPr/>
                    <a:lstStyle/>
                    <a:p>
                      <a:pPr algn="r"/>
                      <a:r>
                        <a:rPr lang="en-US" sz="2400" dirty="0"/>
                        <a:t>6.3</a:t>
                      </a:r>
                    </a:p>
                  </a:txBody>
                  <a:tcPr anchor="ctr">
                    <a:solidFill>
                      <a:schemeClr val="accent6">
                        <a:lumMod val="20000"/>
                        <a:lumOff val="80000"/>
                      </a:schemeClr>
                    </a:solidFill>
                  </a:tcPr>
                </a:tc>
                <a:tc>
                  <a:txBody>
                    <a:bodyPr/>
                    <a:lstStyle/>
                    <a:p>
                      <a:pPr algn="r"/>
                      <a:r>
                        <a:rPr lang="en-US" sz="2400" dirty="0"/>
                        <a:t>14.6</a:t>
                      </a:r>
                    </a:p>
                  </a:txBody>
                  <a:tcPr anchor="ctr">
                    <a:solidFill>
                      <a:schemeClr val="accent6">
                        <a:lumMod val="20000"/>
                        <a:lumOff val="80000"/>
                      </a:schemeClr>
                    </a:solidFill>
                  </a:tcPr>
                </a:tc>
                <a:tc>
                  <a:txBody>
                    <a:bodyPr/>
                    <a:lstStyle/>
                    <a:p>
                      <a:pPr algn="r"/>
                      <a:r>
                        <a:rPr lang="en-US" sz="2400" dirty="0"/>
                        <a:t>464.0</a:t>
                      </a:r>
                    </a:p>
                  </a:txBody>
                  <a:tcPr anchor="ctr">
                    <a:solidFill>
                      <a:schemeClr val="accent6">
                        <a:lumMod val="20000"/>
                        <a:lumOff val="80000"/>
                      </a:schemeClr>
                    </a:solidFill>
                  </a:tcPr>
                </a:tc>
                <a:extLst>
                  <a:ext uri="{0D108BD9-81ED-4DB2-BD59-A6C34878D82A}">
                    <a16:rowId xmlns:a16="http://schemas.microsoft.com/office/drawing/2014/main" val="2251701010"/>
                  </a:ext>
                </a:extLst>
              </a:tr>
              <a:tr h="0">
                <a:tc>
                  <a:txBody>
                    <a:bodyPr/>
                    <a:lstStyle/>
                    <a:p>
                      <a:r>
                        <a:rPr lang="en-US" altLang="zh-CN" sz="2000" dirty="0" err="1"/>
                        <a:t>RankSim</a:t>
                      </a:r>
                      <a:endParaRPr lang="en-US" altLang="zh-CN" sz="2000" dirty="0"/>
                    </a:p>
                    <a:p>
                      <a:r>
                        <a:rPr lang="en-US" altLang="zh-CN" sz="2000" dirty="0"/>
                        <a:t>(Gong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p>
                  </a:txBody>
                  <a:tcPr>
                    <a:solidFill>
                      <a:schemeClr val="bg1">
                        <a:lumMod val="95000"/>
                      </a:schemeClr>
                    </a:solidFill>
                  </a:tcPr>
                </a:tc>
                <a:tc>
                  <a:txBody>
                    <a:bodyPr/>
                    <a:lstStyle/>
                    <a:p>
                      <a:pPr algn="r"/>
                      <a:r>
                        <a:rPr lang="en-US" sz="2400" dirty="0"/>
                        <a:t>41.1</a:t>
                      </a:r>
                    </a:p>
                  </a:txBody>
                  <a:tcPr anchor="ctr">
                    <a:solidFill>
                      <a:schemeClr val="accent4">
                        <a:lumMod val="20000"/>
                        <a:lumOff val="80000"/>
                      </a:schemeClr>
                    </a:solidFill>
                  </a:tcPr>
                </a:tc>
                <a:tc>
                  <a:txBody>
                    <a:bodyPr/>
                    <a:lstStyle/>
                    <a:p>
                      <a:pPr algn="r"/>
                      <a:r>
                        <a:rPr lang="en-US" sz="2400" dirty="0"/>
                        <a:t>34.1</a:t>
                      </a:r>
                    </a:p>
                  </a:txBody>
                  <a:tcPr anchor="ctr">
                    <a:solidFill>
                      <a:schemeClr val="accent4">
                        <a:lumMod val="20000"/>
                        <a:lumOff val="80000"/>
                      </a:schemeClr>
                    </a:solidFill>
                  </a:tcPr>
                </a:tc>
                <a:tc>
                  <a:txBody>
                    <a:bodyPr/>
                    <a:lstStyle/>
                    <a:p>
                      <a:pPr algn="r"/>
                      <a:r>
                        <a:rPr lang="en-US" sz="2400" dirty="0"/>
                        <a:t>33.6</a:t>
                      </a:r>
                    </a:p>
                  </a:txBody>
                  <a:tcPr anchor="ctr">
                    <a:solidFill>
                      <a:schemeClr val="accent4">
                        <a:lumMod val="20000"/>
                        <a:lumOff val="80000"/>
                      </a:schemeClr>
                    </a:solidFill>
                  </a:tcPr>
                </a:tc>
                <a:tc>
                  <a:txBody>
                    <a:bodyPr/>
                    <a:lstStyle/>
                    <a:p>
                      <a:pPr algn="r"/>
                      <a:r>
                        <a:rPr lang="en-US" sz="2400" dirty="0"/>
                        <a:t>53.5</a:t>
                      </a:r>
                    </a:p>
                  </a:txBody>
                  <a:tcPr anchor="ctr">
                    <a:solidFill>
                      <a:schemeClr val="accent4">
                        <a:lumMod val="20000"/>
                        <a:lumOff val="80000"/>
                      </a:schemeClr>
                    </a:solidFill>
                  </a:tcPr>
                </a:tc>
                <a:tc>
                  <a:txBody>
                    <a:bodyPr/>
                    <a:lstStyle/>
                    <a:p>
                      <a:pPr algn="r"/>
                      <a:r>
                        <a:rPr lang="en-US" sz="2400" dirty="0"/>
                        <a:t>57.5</a:t>
                      </a:r>
                    </a:p>
                  </a:txBody>
                  <a:tcPr anchor="ctr">
                    <a:solidFill>
                      <a:schemeClr val="accent5">
                        <a:lumMod val="20000"/>
                        <a:lumOff val="80000"/>
                      </a:schemeClr>
                    </a:solidFill>
                  </a:tcPr>
                </a:tc>
                <a:tc>
                  <a:txBody>
                    <a:bodyPr/>
                    <a:lstStyle/>
                    <a:p>
                      <a:pPr algn="r"/>
                      <a:r>
                        <a:rPr lang="en-US" sz="2400" dirty="0"/>
                        <a:t>55.1</a:t>
                      </a:r>
                    </a:p>
                  </a:txBody>
                  <a:tcPr anchor="ctr">
                    <a:solidFill>
                      <a:schemeClr val="accent5">
                        <a:lumMod val="20000"/>
                        <a:lumOff val="80000"/>
                      </a:schemeClr>
                    </a:solidFill>
                  </a:tcPr>
                </a:tc>
                <a:tc>
                  <a:txBody>
                    <a:bodyPr/>
                    <a:lstStyle/>
                    <a:p>
                      <a:pPr algn="r"/>
                      <a:r>
                        <a:rPr lang="en-US" sz="2400" dirty="0"/>
                        <a:t>46.3</a:t>
                      </a:r>
                    </a:p>
                  </a:txBody>
                  <a:tcPr anchor="ctr">
                    <a:solidFill>
                      <a:schemeClr val="accent5">
                        <a:lumMod val="20000"/>
                        <a:lumOff val="80000"/>
                      </a:schemeClr>
                    </a:solidFill>
                  </a:tcPr>
                </a:tc>
                <a:tc>
                  <a:txBody>
                    <a:bodyPr/>
                    <a:lstStyle/>
                    <a:p>
                      <a:pPr algn="r"/>
                      <a:r>
                        <a:rPr lang="en-US" sz="2400" dirty="0"/>
                        <a:t>69.4</a:t>
                      </a:r>
                    </a:p>
                  </a:txBody>
                  <a:tcPr anchor="ctr">
                    <a:solidFill>
                      <a:schemeClr val="accent5">
                        <a:lumMod val="20000"/>
                        <a:lumOff val="80000"/>
                      </a:schemeClr>
                    </a:solidFill>
                  </a:tcPr>
                </a:tc>
                <a:tc>
                  <a:txBody>
                    <a:bodyPr/>
                    <a:lstStyle/>
                    <a:p>
                      <a:pPr algn="r"/>
                      <a:r>
                        <a:rPr lang="en-US" sz="2400" dirty="0"/>
                        <a:t>165.7</a:t>
                      </a:r>
                    </a:p>
                  </a:txBody>
                  <a:tcPr anchor="ctr">
                    <a:solidFill>
                      <a:schemeClr val="accent6">
                        <a:lumMod val="20000"/>
                        <a:lumOff val="80000"/>
                      </a:schemeClr>
                    </a:solidFill>
                  </a:tcPr>
                </a:tc>
                <a:tc>
                  <a:txBody>
                    <a:bodyPr/>
                    <a:lstStyle/>
                    <a:p>
                      <a:pPr algn="r"/>
                      <a:r>
                        <a:rPr lang="en-US" sz="2400" dirty="0"/>
                        <a:t>3.9</a:t>
                      </a:r>
                    </a:p>
                  </a:txBody>
                  <a:tcPr anchor="ctr">
                    <a:solidFill>
                      <a:schemeClr val="accent6">
                        <a:lumMod val="20000"/>
                        <a:lumOff val="80000"/>
                      </a:schemeClr>
                    </a:solidFill>
                  </a:tcPr>
                </a:tc>
                <a:tc>
                  <a:txBody>
                    <a:bodyPr/>
                    <a:lstStyle/>
                    <a:p>
                      <a:pPr algn="r"/>
                      <a:r>
                        <a:rPr lang="en-US" sz="2400" dirty="0"/>
                        <a:t>13.0</a:t>
                      </a:r>
                    </a:p>
                  </a:txBody>
                  <a:tcPr anchor="ctr">
                    <a:solidFill>
                      <a:schemeClr val="accent6">
                        <a:lumMod val="20000"/>
                        <a:lumOff val="80000"/>
                      </a:schemeClr>
                    </a:solidFill>
                  </a:tcPr>
                </a:tc>
                <a:tc>
                  <a:txBody>
                    <a:bodyPr/>
                    <a:lstStyle/>
                    <a:p>
                      <a:pPr algn="r"/>
                      <a:r>
                        <a:rPr lang="en-US" sz="2400" dirty="0"/>
                        <a:t>420.7</a:t>
                      </a:r>
                    </a:p>
                  </a:txBody>
                  <a:tcPr anchor="ctr">
                    <a:solidFill>
                      <a:schemeClr val="accent6">
                        <a:lumMod val="20000"/>
                        <a:lumOff val="80000"/>
                      </a:schemeClr>
                    </a:solidFill>
                  </a:tcPr>
                </a:tc>
                <a:extLst>
                  <a:ext uri="{0D108BD9-81ED-4DB2-BD59-A6C34878D82A}">
                    <a16:rowId xmlns:a16="http://schemas.microsoft.com/office/drawing/2014/main" val="52025479"/>
                  </a:ext>
                </a:extLst>
              </a:tr>
              <a:tr h="0">
                <a:tc>
                  <a:txBody>
                    <a:bodyPr/>
                    <a:lstStyle/>
                    <a:p>
                      <a:r>
                        <a:rPr lang="en-US" altLang="zh-CN" sz="2000" dirty="0"/>
                        <a:t>BMSE</a:t>
                      </a:r>
                    </a:p>
                    <a:p>
                      <a:r>
                        <a:rPr lang="en-US" altLang="zh-CN" sz="2000" dirty="0"/>
                        <a:t>(Ren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endParaRPr lang="en-US" sz="2000" dirty="0"/>
                    </a:p>
                  </a:txBody>
                  <a:tcPr>
                    <a:solidFill>
                      <a:schemeClr val="bg1">
                        <a:lumMod val="95000"/>
                      </a:schemeClr>
                    </a:solidFill>
                  </a:tcPr>
                </a:tc>
                <a:tc>
                  <a:txBody>
                    <a:bodyPr/>
                    <a:lstStyle/>
                    <a:p>
                      <a:pPr algn="r"/>
                      <a:r>
                        <a:rPr lang="en-US" sz="2400" dirty="0"/>
                        <a:t>42.1</a:t>
                      </a:r>
                    </a:p>
                  </a:txBody>
                  <a:tcPr anchor="ctr">
                    <a:solidFill>
                      <a:schemeClr val="accent4">
                        <a:lumMod val="20000"/>
                        <a:lumOff val="80000"/>
                      </a:schemeClr>
                    </a:solidFill>
                  </a:tcPr>
                </a:tc>
                <a:tc>
                  <a:txBody>
                    <a:bodyPr/>
                    <a:lstStyle/>
                    <a:p>
                      <a:pPr algn="r"/>
                      <a:r>
                        <a:rPr lang="en-US" sz="2400" dirty="0"/>
                        <a:t>35.8</a:t>
                      </a:r>
                    </a:p>
                  </a:txBody>
                  <a:tcPr anchor="ctr">
                    <a:solidFill>
                      <a:schemeClr val="accent4">
                        <a:lumMod val="20000"/>
                        <a:lumOff val="80000"/>
                      </a:schemeClr>
                    </a:solidFill>
                  </a:tcPr>
                </a:tc>
                <a:tc>
                  <a:txBody>
                    <a:bodyPr/>
                    <a:lstStyle/>
                    <a:p>
                      <a:pPr algn="r"/>
                      <a:r>
                        <a:rPr lang="en-US" sz="2400" dirty="0"/>
                        <a:t>34.1</a:t>
                      </a:r>
                    </a:p>
                  </a:txBody>
                  <a:tcPr anchor="ctr">
                    <a:solidFill>
                      <a:schemeClr val="accent4">
                        <a:lumMod val="20000"/>
                        <a:lumOff val="80000"/>
                      </a:schemeClr>
                    </a:solidFill>
                  </a:tcPr>
                </a:tc>
                <a:tc>
                  <a:txBody>
                    <a:bodyPr/>
                    <a:lstStyle/>
                    <a:p>
                      <a:pPr algn="r"/>
                      <a:r>
                        <a:rPr lang="en-US" sz="2400" dirty="0"/>
                        <a:t>54.5</a:t>
                      </a:r>
                    </a:p>
                  </a:txBody>
                  <a:tcPr anchor="ctr">
                    <a:solidFill>
                      <a:schemeClr val="accent4">
                        <a:lumMod val="20000"/>
                        <a:lumOff val="80000"/>
                      </a:schemeClr>
                    </a:solidFill>
                  </a:tcPr>
                </a:tc>
                <a:tc>
                  <a:txBody>
                    <a:bodyPr/>
                    <a:lstStyle/>
                    <a:p>
                      <a:pPr algn="r"/>
                      <a:r>
                        <a:rPr lang="en-US" sz="2400" dirty="0"/>
                        <a:t>61.8</a:t>
                      </a:r>
                    </a:p>
                  </a:txBody>
                  <a:tcPr anchor="ctr">
                    <a:solidFill>
                      <a:schemeClr val="accent5">
                        <a:lumMod val="20000"/>
                        <a:lumOff val="80000"/>
                      </a:schemeClr>
                    </a:solidFill>
                  </a:tcPr>
                </a:tc>
                <a:tc>
                  <a:txBody>
                    <a:bodyPr/>
                    <a:lstStyle/>
                    <a:p>
                      <a:pPr algn="r"/>
                      <a:r>
                        <a:rPr lang="en-US" sz="2400" dirty="0"/>
                        <a:t>59.1</a:t>
                      </a:r>
                    </a:p>
                  </a:txBody>
                  <a:tcPr anchor="ctr">
                    <a:solidFill>
                      <a:schemeClr val="accent5">
                        <a:lumMod val="20000"/>
                        <a:lumOff val="80000"/>
                      </a:schemeClr>
                    </a:solidFill>
                  </a:tcPr>
                </a:tc>
                <a:tc>
                  <a:txBody>
                    <a:bodyPr/>
                    <a:lstStyle/>
                    <a:p>
                      <a:pPr algn="r"/>
                      <a:r>
                        <a:rPr lang="en-US" sz="2400" dirty="0"/>
                        <a:t>48.2</a:t>
                      </a:r>
                    </a:p>
                  </a:txBody>
                  <a:tcPr anchor="ctr">
                    <a:solidFill>
                      <a:schemeClr val="accent5">
                        <a:lumMod val="20000"/>
                        <a:lumOff val="80000"/>
                      </a:schemeClr>
                    </a:solidFill>
                  </a:tcPr>
                </a:tc>
                <a:tc>
                  <a:txBody>
                    <a:bodyPr/>
                    <a:lstStyle/>
                    <a:p>
                      <a:pPr algn="r"/>
                      <a:r>
                        <a:rPr lang="en-US" sz="2400" dirty="0"/>
                        <a:t>75.9</a:t>
                      </a:r>
                    </a:p>
                  </a:txBody>
                  <a:tcPr anchor="ctr">
                    <a:solidFill>
                      <a:schemeClr val="accent5">
                        <a:lumMod val="20000"/>
                        <a:lumOff val="80000"/>
                      </a:schemeClr>
                    </a:solidFill>
                  </a:tcPr>
                </a:tc>
                <a:tc>
                  <a:txBody>
                    <a:bodyPr/>
                    <a:lstStyle/>
                    <a:p>
                      <a:pPr algn="r"/>
                      <a:r>
                        <a:rPr lang="en-US" sz="2400" dirty="0"/>
                        <a:t>190.4</a:t>
                      </a:r>
                    </a:p>
                  </a:txBody>
                  <a:tcPr anchor="ctr">
                    <a:solidFill>
                      <a:schemeClr val="accent6">
                        <a:lumMod val="20000"/>
                        <a:lumOff val="80000"/>
                      </a:schemeClr>
                    </a:solidFill>
                  </a:tcPr>
                </a:tc>
                <a:tc>
                  <a:txBody>
                    <a:bodyPr/>
                    <a:lstStyle/>
                    <a:p>
                      <a:pPr algn="r"/>
                      <a:r>
                        <a:rPr lang="en-US" sz="2400" dirty="0"/>
                        <a:t>26.4</a:t>
                      </a:r>
                    </a:p>
                  </a:txBody>
                  <a:tcPr anchor="ctr">
                    <a:solidFill>
                      <a:schemeClr val="accent6">
                        <a:lumMod val="20000"/>
                        <a:lumOff val="80000"/>
                      </a:schemeClr>
                    </a:solidFill>
                  </a:tcPr>
                </a:tc>
                <a:tc>
                  <a:txBody>
                    <a:bodyPr/>
                    <a:lstStyle/>
                    <a:p>
                      <a:pPr algn="r"/>
                      <a:r>
                        <a:rPr lang="en-US" sz="2400" dirty="0"/>
                        <a:t>27.0</a:t>
                      </a:r>
                    </a:p>
                  </a:txBody>
                  <a:tcPr anchor="ctr">
                    <a:solidFill>
                      <a:schemeClr val="accent6">
                        <a:lumMod val="20000"/>
                        <a:lumOff val="80000"/>
                      </a:schemeClr>
                    </a:solidFill>
                  </a:tcPr>
                </a:tc>
                <a:tc>
                  <a:txBody>
                    <a:bodyPr/>
                    <a:lstStyle/>
                    <a:p>
                      <a:pPr algn="r"/>
                      <a:r>
                        <a:rPr lang="en-US" sz="2400" dirty="0"/>
                        <a:t>454.3</a:t>
                      </a:r>
                    </a:p>
                  </a:txBody>
                  <a:tcPr anchor="ctr">
                    <a:solidFill>
                      <a:schemeClr val="accent6">
                        <a:lumMod val="20000"/>
                        <a:lumOff val="80000"/>
                      </a:schemeClr>
                    </a:solidFill>
                  </a:tcPr>
                </a:tc>
                <a:extLst>
                  <a:ext uri="{0D108BD9-81ED-4DB2-BD59-A6C34878D82A}">
                    <a16:rowId xmlns:a16="http://schemas.microsoft.com/office/drawing/2014/main" val="645358823"/>
                  </a:ext>
                </a:extLst>
              </a:tr>
              <a:tr h="0">
                <a:tc>
                  <a:txBody>
                    <a:bodyPr/>
                    <a:lstStyle/>
                    <a:p>
                      <a:r>
                        <a:rPr lang="en-US" altLang="zh-CN" sz="2000" dirty="0"/>
                        <a:t>LDS</a:t>
                      </a:r>
                    </a:p>
                    <a:p>
                      <a:r>
                        <a:rPr lang="en-US" altLang="zh-CN" sz="2000" dirty="0"/>
                        <a:t>(Yang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endParaRPr lang="en-US" sz="2000" dirty="0"/>
                    </a:p>
                  </a:txBody>
                  <a:tcPr>
                    <a:solidFill>
                      <a:schemeClr val="bg1">
                        <a:lumMod val="95000"/>
                      </a:schemeClr>
                    </a:solidFill>
                  </a:tcPr>
                </a:tc>
                <a:tc>
                  <a:txBody>
                    <a:bodyPr/>
                    <a:lstStyle/>
                    <a:p>
                      <a:pPr algn="r"/>
                      <a:r>
                        <a:rPr lang="en-US" sz="2400" dirty="0"/>
                        <a:t>41.6</a:t>
                      </a:r>
                    </a:p>
                  </a:txBody>
                  <a:tcPr anchor="ctr">
                    <a:solidFill>
                      <a:schemeClr val="accent4">
                        <a:lumMod val="20000"/>
                        <a:lumOff val="80000"/>
                      </a:schemeClr>
                    </a:solidFill>
                  </a:tcPr>
                </a:tc>
                <a:tc>
                  <a:txBody>
                    <a:bodyPr/>
                    <a:lstStyle/>
                    <a:p>
                      <a:pPr algn="r"/>
                      <a:r>
                        <a:rPr lang="en-US" sz="2400" dirty="0"/>
                        <a:t>35.3</a:t>
                      </a:r>
                    </a:p>
                  </a:txBody>
                  <a:tcPr anchor="ctr">
                    <a:solidFill>
                      <a:schemeClr val="accent4">
                        <a:lumMod val="20000"/>
                        <a:lumOff val="80000"/>
                      </a:schemeClr>
                    </a:solidFill>
                  </a:tcPr>
                </a:tc>
                <a:tc>
                  <a:txBody>
                    <a:bodyPr/>
                    <a:lstStyle/>
                    <a:p>
                      <a:pPr algn="r"/>
                      <a:r>
                        <a:rPr lang="en-US" sz="2400" dirty="0"/>
                        <a:t>34.5</a:t>
                      </a:r>
                    </a:p>
                  </a:txBody>
                  <a:tcPr anchor="ctr">
                    <a:solidFill>
                      <a:schemeClr val="accent4">
                        <a:lumMod val="20000"/>
                        <a:lumOff val="80000"/>
                      </a:schemeClr>
                    </a:solidFill>
                  </a:tcPr>
                </a:tc>
                <a:tc>
                  <a:txBody>
                    <a:bodyPr/>
                    <a:lstStyle/>
                    <a:p>
                      <a:pPr algn="r"/>
                      <a:r>
                        <a:rPr lang="en-US" sz="2400" u="none" dirty="0"/>
                        <a:t>53.2</a:t>
                      </a:r>
                    </a:p>
                  </a:txBody>
                  <a:tcPr anchor="ctr">
                    <a:solidFill>
                      <a:schemeClr val="accent4">
                        <a:lumMod val="20000"/>
                        <a:lumOff val="80000"/>
                      </a:schemeClr>
                    </a:solidFill>
                  </a:tcPr>
                </a:tc>
                <a:tc>
                  <a:txBody>
                    <a:bodyPr/>
                    <a:lstStyle/>
                    <a:p>
                      <a:pPr algn="r"/>
                      <a:r>
                        <a:rPr lang="en-US" sz="2400" dirty="0"/>
                        <a:t>60.1</a:t>
                      </a:r>
                    </a:p>
                  </a:txBody>
                  <a:tcPr anchor="ctr">
                    <a:solidFill>
                      <a:schemeClr val="accent5">
                        <a:lumMod val="20000"/>
                        <a:lumOff val="80000"/>
                      </a:schemeClr>
                    </a:solidFill>
                  </a:tcPr>
                </a:tc>
                <a:tc>
                  <a:txBody>
                    <a:bodyPr/>
                    <a:lstStyle/>
                    <a:p>
                      <a:pPr algn="r"/>
                      <a:r>
                        <a:rPr lang="en-US" sz="2400" dirty="0"/>
                        <a:t>60.4</a:t>
                      </a:r>
                    </a:p>
                  </a:txBody>
                  <a:tcPr anchor="ctr">
                    <a:solidFill>
                      <a:schemeClr val="accent5">
                        <a:lumMod val="20000"/>
                        <a:lumOff val="80000"/>
                      </a:schemeClr>
                    </a:solidFill>
                  </a:tcPr>
                </a:tc>
                <a:tc>
                  <a:txBody>
                    <a:bodyPr/>
                    <a:lstStyle/>
                    <a:p>
                      <a:pPr algn="r"/>
                      <a:r>
                        <a:rPr lang="en-US" sz="2400" dirty="0"/>
                        <a:t>47.0</a:t>
                      </a:r>
                    </a:p>
                  </a:txBody>
                  <a:tcPr anchor="ctr">
                    <a:solidFill>
                      <a:schemeClr val="accent5">
                        <a:lumMod val="20000"/>
                        <a:lumOff val="80000"/>
                      </a:schemeClr>
                    </a:solidFill>
                  </a:tcPr>
                </a:tc>
                <a:tc>
                  <a:txBody>
                    <a:bodyPr/>
                    <a:lstStyle/>
                    <a:p>
                      <a:pPr algn="r"/>
                      <a:r>
                        <a:rPr lang="en-US" sz="2400" dirty="0"/>
                        <a:t>71.3</a:t>
                      </a:r>
                    </a:p>
                  </a:txBody>
                  <a:tcPr anchor="ctr">
                    <a:solidFill>
                      <a:schemeClr val="accent5">
                        <a:lumMod val="20000"/>
                        <a:lumOff val="80000"/>
                      </a:schemeClr>
                    </a:solidFill>
                  </a:tcPr>
                </a:tc>
                <a:tc>
                  <a:txBody>
                    <a:bodyPr/>
                    <a:lstStyle/>
                    <a:p>
                      <a:pPr algn="r"/>
                      <a:r>
                        <a:rPr lang="en-US" sz="2400" dirty="0"/>
                        <a:t>180.0</a:t>
                      </a:r>
                    </a:p>
                  </a:txBody>
                  <a:tcPr anchor="ctr">
                    <a:solidFill>
                      <a:schemeClr val="accent6">
                        <a:lumMod val="20000"/>
                        <a:lumOff val="80000"/>
                      </a:schemeClr>
                    </a:solidFill>
                  </a:tcPr>
                </a:tc>
                <a:tc>
                  <a:txBody>
                    <a:bodyPr/>
                    <a:lstStyle/>
                    <a:p>
                      <a:pPr algn="r"/>
                      <a:r>
                        <a:rPr lang="en-US" sz="2400" dirty="0"/>
                        <a:t>6.6</a:t>
                      </a:r>
                    </a:p>
                  </a:txBody>
                  <a:tcPr anchor="ctr">
                    <a:solidFill>
                      <a:schemeClr val="accent6">
                        <a:lumMod val="20000"/>
                        <a:lumOff val="80000"/>
                      </a:schemeClr>
                    </a:solidFill>
                  </a:tcPr>
                </a:tc>
                <a:tc>
                  <a:txBody>
                    <a:bodyPr/>
                    <a:lstStyle/>
                    <a:p>
                      <a:pPr algn="r"/>
                      <a:r>
                        <a:rPr lang="en-US" sz="2400" dirty="0"/>
                        <a:t>11.8</a:t>
                      </a:r>
                    </a:p>
                  </a:txBody>
                  <a:tcPr anchor="ctr">
                    <a:solidFill>
                      <a:schemeClr val="accent6">
                        <a:lumMod val="20000"/>
                        <a:lumOff val="80000"/>
                      </a:schemeClr>
                    </a:solidFill>
                  </a:tcPr>
                </a:tc>
                <a:tc>
                  <a:txBody>
                    <a:bodyPr/>
                    <a:lstStyle/>
                    <a:p>
                      <a:pPr algn="r"/>
                      <a:r>
                        <a:rPr lang="en-US" sz="2400" u="none" dirty="0"/>
                        <a:t>456.3</a:t>
                      </a:r>
                    </a:p>
                  </a:txBody>
                  <a:tcPr anchor="ctr">
                    <a:solidFill>
                      <a:schemeClr val="accent6">
                        <a:lumMod val="20000"/>
                        <a:lumOff val="80000"/>
                      </a:schemeClr>
                    </a:solidFill>
                  </a:tcPr>
                </a:tc>
                <a:extLst>
                  <a:ext uri="{0D108BD9-81ED-4DB2-BD59-A6C34878D82A}">
                    <a16:rowId xmlns:a16="http://schemas.microsoft.com/office/drawing/2014/main" val="1185750055"/>
                  </a:ext>
                </a:extLst>
              </a:tr>
              <a:tr h="0">
                <a:tc>
                  <a:txBody>
                    <a:bodyPr/>
                    <a:lstStyle/>
                    <a:p>
                      <a:r>
                        <a:rPr lang="en-US" altLang="zh-CN" sz="2000" dirty="0" err="1"/>
                        <a:t>InfoGraph</a:t>
                      </a:r>
                      <a:endParaRPr lang="en-US" altLang="zh-CN" sz="2000" dirty="0"/>
                    </a:p>
                    <a:p>
                      <a:r>
                        <a:rPr lang="en-US" altLang="zh-CN" sz="2000" dirty="0"/>
                        <a:t>(Sun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2020)</a:t>
                      </a:r>
                      <a:endParaRPr lang="en-US" sz="2000" dirty="0"/>
                    </a:p>
                  </a:txBody>
                  <a:tcPr>
                    <a:solidFill>
                      <a:schemeClr val="bg1">
                        <a:lumMod val="95000"/>
                      </a:schemeClr>
                    </a:solidFill>
                  </a:tcPr>
                </a:tc>
                <a:tc>
                  <a:txBody>
                    <a:bodyPr/>
                    <a:lstStyle/>
                    <a:p>
                      <a:pPr algn="r"/>
                      <a:r>
                        <a:rPr lang="en-US" sz="2400" dirty="0"/>
                        <a:t>43.6</a:t>
                      </a:r>
                    </a:p>
                  </a:txBody>
                  <a:tcPr anchor="ctr">
                    <a:solidFill>
                      <a:schemeClr val="accent4">
                        <a:lumMod val="20000"/>
                        <a:lumOff val="80000"/>
                      </a:schemeClr>
                    </a:solidFill>
                  </a:tcPr>
                </a:tc>
                <a:tc>
                  <a:txBody>
                    <a:bodyPr/>
                    <a:lstStyle/>
                    <a:p>
                      <a:pPr algn="r"/>
                      <a:r>
                        <a:rPr lang="en-US" sz="2400" dirty="0"/>
                        <a:t>35.3</a:t>
                      </a:r>
                    </a:p>
                  </a:txBody>
                  <a:tcPr anchor="ctr">
                    <a:solidFill>
                      <a:schemeClr val="accent4">
                        <a:lumMod val="20000"/>
                        <a:lumOff val="80000"/>
                      </a:schemeClr>
                    </a:solidFill>
                  </a:tcPr>
                </a:tc>
                <a:tc>
                  <a:txBody>
                    <a:bodyPr/>
                    <a:lstStyle/>
                    <a:p>
                      <a:pPr algn="r"/>
                      <a:r>
                        <a:rPr lang="en-US" sz="2400" dirty="0"/>
                        <a:t>35.0</a:t>
                      </a:r>
                    </a:p>
                  </a:txBody>
                  <a:tcPr anchor="ctr">
                    <a:solidFill>
                      <a:schemeClr val="accent4">
                        <a:lumMod val="20000"/>
                        <a:lumOff val="80000"/>
                      </a:schemeClr>
                    </a:solidFill>
                  </a:tcPr>
                </a:tc>
                <a:tc>
                  <a:txBody>
                    <a:bodyPr/>
                    <a:lstStyle/>
                    <a:p>
                      <a:pPr algn="r"/>
                      <a:r>
                        <a:rPr lang="en-US" sz="2400" dirty="0"/>
                        <a:t>58.3</a:t>
                      </a:r>
                    </a:p>
                  </a:txBody>
                  <a:tcPr anchor="ctr">
                    <a:solidFill>
                      <a:schemeClr val="accent4">
                        <a:lumMod val="20000"/>
                        <a:lumOff val="80000"/>
                      </a:schemeClr>
                    </a:solidFill>
                  </a:tcPr>
                </a:tc>
                <a:tc>
                  <a:txBody>
                    <a:bodyPr/>
                    <a:lstStyle/>
                    <a:p>
                      <a:pPr algn="r"/>
                      <a:r>
                        <a:rPr lang="en-US" sz="2400" dirty="0"/>
                        <a:t>54.9</a:t>
                      </a:r>
                    </a:p>
                  </a:txBody>
                  <a:tcPr anchor="ctr">
                    <a:solidFill>
                      <a:schemeClr val="accent5">
                        <a:lumMod val="20000"/>
                        <a:lumOff val="80000"/>
                      </a:schemeClr>
                    </a:solidFill>
                  </a:tcPr>
                </a:tc>
                <a:tc>
                  <a:txBody>
                    <a:bodyPr/>
                    <a:lstStyle/>
                    <a:p>
                      <a:pPr algn="r"/>
                      <a:r>
                        <a:rPr lang="en-US" sz="2400" dirty="0"/>
                        <a:t>46.8</a:t>
                      </a:r>
                    </a:p>
                  </a:txBody>
                  <a:tcPr anchor="ctr">
                    <a:solidFill>
                      <a:schemeClr val="accent5">
                        <a:lumMod val="20000"/>
                        <a:lumOff val="80000"/>
                      </a:schemeClr>
                    </a:solidFill>
                  </a:tcPr>
                </a:tc>
                <a:tc>
                  <a:txBody>
                    <a:bodyPr/>
                    <a:lstStyle/>
                    <a:p>
                      <a:pPr algn="r"/>
                      <a:r>
                        <a:rPr lang="en-US" sz="2400" dirty="0"/>
                        <a:t>43.0</a:t>
                      </a:r>
                    </a:p>
                  </a:txBody>
                  <a:tcPr anchor="ctr">
                    <a:solidFill>
                      <a:schemeClr val="accent5">
                        <a:lumMod val="20000"/>
                        <a:lumOff val="80000"/>
                      </a:schemeClr>
                    </a:solidFill>
                  </a:tcPr>
                </a:tc>
                <a:tc>
                  <a:txBody>
                    <a:bodyPr/>
                    <a:lstStyle/>
                    <a:p>
                      <a:pPr algn="r"/>
                      <a:r>
                        <a:rPr lang="en-US" sz="2400" dirty="0"/>
                        <a:t>72.3</a:t>
                      </a:r>
                    </a:p>
                  </a:txBody>
                  <a:tcPr anchor="ctr">
                    <a:solidFill>
                      <a:schemeClr val="accent5">
                        <a:lumMod val="20000"/>
                        <a:lumOff val="80000"/>
                      </a:schemeClr>
                    </a:solidFill>
                  </a:tcPr>
                </a:tc>
                <a:tc>
                  <a:txBody>
                    <a:bodyPr/>
                    <a:lstStyle/>
                    <a:p>
                      <a:pPr algn="r"/>
                      <a:r>
                        <a:rPr lang="en-US" sz="2400" dirty="0"/>
                        <a:t>199.5</a:t>
                      </a:r>
                    </a:p>
                  </a:txBody>
                  <a:tcPr anchor="ctr">
                    <a:solidFill>
                      <a:schemeClr val="accent6">
                        <a:lumMod val="20000"/>
                        <a:lumOff val="80000"/>
                      </a:schemeClr>
                    </a:solidFill>
                  </a:tcPr>
                </a:tc>
                <a:tc>
                  <a:txBody>
                    <a:bodyPr/>
                    <a:lstStyle/>
                    <a:p>
                      <a:pPr algn="r"/>
                      <a:r>
                        <a:rPr lang="en-US" sz="2400" dirty="0"/>
                        <a:t>7.5</a:t>
                      </a:r>
                    </a:p>
                  </a:txBody>
                  <a:tcPr anchor="ctr">
                    <a:solidFill>
                      <a:schemeClr val="accent6">
                        <a:lumMod val="20000"/>
                        <a:lumOff val="80000"/>
                      </a:schemeClr>
                    </a:solidFill>
                  </a:tcPr>
                </a:tc>
                <a:tc>
                  <a:txBody>
                    <a:bodyPr/>
                    <a:lstStyle/>
                    <a:p>
                      <a:pPr algn="r"/>
                      <a:r>
                        <a:rPr lang="en-US" sz="2400" dirty="0"/>
                        <a:t>13.0</a:t>
                      </a:r>
                    </a:p>
                  </a:txBody>
                  <a:tcPr anchor="ctr">
                    <a:solidFill>
                      <a:schemeClr val="accent6">
                        <a:lumMod val="20000"/>
                        <a:lumOff val="80000"/>
                      </a:schemeClr>
                    </a:solidFill>
                  </a:tcPr>
                </a:tc>
                <a:tc>
                  <a:txBody>
                    <a:bodyPr/>
                    <a:lstStyle/>
                    <a:p>
                      <a:pPr algn="r"/>
                      <a:r>
                        <a:rPr lang="en-US" sz="2400" dirty="0"/>
                        <a:t>505.5</a:t>
                      </a:r>
                    </a:p>
                  </a:txBody>
                  <a:tcPr anchor="ctr">
                    <a:solidFill>
                      <a:schemeClr val="accent6">
                        <a:lumMod val="20000"/>
                        <a:lumOff val="80000"/>
                      </a:schemeClr>
                    </a:solidFill>
                  </a:tcPr>
                </a:tc>
                <a:extLst>
                  <a:ext uri="{0D108BD9-81ED-4DB2-BD59-A6C34878D82A}">
                    <a16:rowId xmlns:a16="http://schemas.microsoft.com/office/drawing/2014/main" val="443295939"/>
                  </a:ext>
                </a:extLst>
              </a:tr>
              <a:tr h="0">
                <a:tc>
                  <a:txBody>
                    <a:bodyPr/>
                    <a:lstStyle/>
                    <a:p>
                      <a:r>
                        <a:rPr lang="en-US" sz="2000" dirty="0"/>
                        <a:t>GREA</a:t>
                      </a:r>
                    </a:p>
                    <a:p>
                      <a:r>
                        <a:rPr lang="en-US" sz="2000" dirty="0"/>
                        <a:t>(Liu et al. 2022)</a:t>
                      </a:r>
                    </a:p>
                  </a:txBody>
                  <a:tcPr>
                    <a:solidFill>
                      <a:schemeClr val="bg1">
                        <a:lumMod val="95000"/>
                      </a:schemeClr>
                    </a:solidFill>
                  </a:tcPr>
                </a:tc>
                <a:tc>
                  <a:txBody>
                    <a:bodyPr/>
                    <a:lstStyle/>
                    <a:p>
                      <a:pPr algn="r"/>
                      <a:r>
                        <a:rPr lang="en-US" sz="2400" dirty="0"/>
                        <a:t>41.2</a:t>
                      </a:r>
                    </a:p>
                  </a:txBody>
                  <a:tcPr anchor="ctr">
                    <a:solidFill>
                      <a:schemeClr val="accent4">
                        <a:lumMod val="20000"/>
                        <a:lumOff val="80000"/>
                      </a:schemeClr>
                    </a:solidFill>
                  </a:tcPr>
                </a:tc>
                <a:tc>
                  <a:txBody>
                    <a:bodyPr/>
                    <a:lstStyle/>
                    <a:p>
                      <a:pPr algn="r"/>
                      <a:r>
                        <a:rPr lang="en-US" sz="2400" dirty="0"/>
                        <a:t>33.3</a:t>
                      </a:r>
                    </a:p>
                  </a:txBody>
                  <a:tcPr anchor="ctr">
                    <a:solidFill>
                      <a:schemeClr val="accent4">
                        <a:lumMod val="20000"/>
                        <a:lumOff val="80000"/>
                      </a:schemeClr>
                    </a:solidFill>
                  </a:tcPr>
                </a:tc>
                <a:tc>
                  <a:txBody>
                    <a:bodyPr/>
                    <a:lstStyle/>
                    <a:p>
                      <a:pPr algn="r"/>
                      <a:r>
                        <a:rPr lang="en-US" sz="2400" dirty="0"/>
                        <a:t>32.7</a:t>
                      </a:r>
                    </a:p>
                  </a:txBody>
                  <a:tcPr anchor="ctr">
                    <a:solidFill>
                      <a:schemeClr val="accent4">
                        <a:lumMod val="20000"/>
                        <a:lumOff val="80000"/>
                      </a:schemeClr>
                    </a:solidFill>
                  </a:tcPr>
                </a:tc>
                <a:tc>
                  <a:txBody>
                    <a:bodyPr/>
                    <a:lstStyle/>
                    <a:p>
                      <a:pPr algn="r"/>
                      <a:r>
                        <a:rPr lang="en-US" sz="2400" dirty="0"/>
                        <a:t>55.3</a:t>
                      </a:r>
                    </a:p>
                  </a:txBody>
                  <a:tcPr anchor="ctr">
                    <a:solidFill>
                      <a:schemeClr val="accent4">
                        <a:lumMod val="20000"/>
                        <a:lumOff val="80000"/>
                      </a:schemeClr>
                    </a:solidFill>
                  </a:tcPr>
                </a:tc>
                <a:tc>
                  <a:txBody>
                    <a:bodyPr/>
                    <a:lstStyle/>
                    <a:p>
                      <a:pPr algn="r"/>
                      <a:r>
                        <a:rPr lang="en-US" sz="2400" dirty="0"/>
                        <a:t>60.4</a:t>
                      </a:r>
                    </a:p>
                  </a:txBody>
                  <a:tcPr anchor="ctr">
                    <a:solidFill>
                      <a:schemeClr val="accent5">
                        <a:lumMod val="20000"/>
                        <a:lumOff val="80000"/>
                      </a:schemeClr>
                    </a:solidFill>
                  </a:tcPr>
                </a:tc>
                <a:tc>
                  <a:txBody>
                    <a:bodyPr/>
                    <a:lstStyle/>
                    <a:p>
                      <a:pPr algn="r"/>
                      <a:r>
                        <a:rPr lang="en-US" sz="2400" dirty="0"/>
                        <a:t>49.0</a:t>
                      </a:r>
                    </a:p>
                  </a:txBody>
                  <a:tcPr anchor="ctr">
                    <a:solidFill>
                      <a:schemeClr val="accent5">
                        <a:lumMod val="20000"/>
                        <a:lumOff val="80000"/>
                      </a:schemeClr>
                    </a:solidFill>
                  </a:tcPr>
                </a:tc>
                <a:tc>
                  <a:txBody>
                    <a:bodyPr/>
                    <a:lstStyle/>
                    <a:p>
                      <a:pPr algn="r"/>
                      <a:r>
                        <a:rPr lang="en-US" sz="2400" dirty="0"/>
                        <a:t>48.1</a:t>
                      </a:r>
                    </a:p>
                  </a:txBody>
                  <a:tcPr anchor="ctr">
                    <a:solidFill>
                      <a:schemeClr val="accent5">
                        <a:lumMod val="20000"/>
                        <a:lumOff val="80000"/>
                      </a:schemeClr>
                    </a:solidFill>
                  </a:tcPr>
                </a:tc>
                <a:tc>
                  <a:txBody>
                    <a:bodyPr/>
                    <a:lstStyle/>
                    <a:p>
                      <a:pPr algn="r"/>
                      <a:r>
                        <a:rPr lang="en-US" sz="2400" u="none" dirty="0"/>
                        <a:t>80.7</a:t>
                      </a:r>
                    </a:p>
                  </a:txBody>
                  <a:tcPr anchor="ctr">
                    <a:solidFill>
                      <a:schemeClr val="accent5">
                        <a:lumMod val="20000"/>
                        <a:lumOff val="80000"/>
                      </a:schemeClr>
                    </a:solidFill>
                  </a:tcPr>
                </a:tc>
                <a:tc>
                  <a:txBody>
                    <a:bodyPr/>
                    <a:lstStyle/>
                    <a:p>
                      <a:pPr algn="r"/>
                      <a:r>
                        <a:rPr lang="en-US" sz="2400" dirty="0"/>
                        <a:t>182.5</a:t>
                      </a:r>
                    </a:p>
                  </a:txBody>
                  <a:tcPr anchor="ctr">
                    <a:solidFill>
                      <a:schemeClr val="accent6">
                        <a:lumMod val="20000"/>
                        <a:lumOff val="80000"/>
                      </a:schemeClr>
                    </a:solidFill>
                  </a:tcPr>
                </a:tc>
                <a:tc>
                  <a:txBody>
                    <a:bodyPr/>
                    <a:lstStyle/>
                    <a:p>
                      <a:pPr algn="r"/>
                      <a:r>
                        <a:rPr lang="en-US" sz="2400" dirty="0"/>
                        <a:t>9.0</a:t>
                      </a:r>
                    </a:p>
                  </a:txBody>
                  <a:tcPr anchor="ctr">
                    <a:solidFill>
                      <a:schemeClr val="accent6">
                        <a:lumMod val="20000"/>
                        <a:lumOff val="80000"/>
                      </a:schemeClr>
                    </a:solidFill>
                  </a:tcPr>
                </a:tc>
                <a:tc>
                  <a:txBody>
                    <a:bodyPr/>
                    <a:lstStyle/>
                    <a:p>
                      <a:pPr algn="r"/>
                      <a:r>
                        <a:rPr lang="en-US" sz="2400" dirty="0"/>
                        <a:t>14.4</a:t>
                      </a:r>
                    </a:p>
                  </a:txBody>
                  <a:tcPr anchor="ctr">
                    <a:solidFill>
                      <a:schemeClr val="accent6">
                        <a:lumMod val="20000"/>
                        <a:lumOff val="80000"/>
                      </a:schemeClr>
                    </a:solidFill>
                  </a:tcPr>
                </a:tc>
                <a:tc>
                  <a:txBody>
                    <a:bodyPr/>
                    <a:lstStyle/>
                    <a:p>
                      <a:pPr algn="r"/>
                      <a:r>
                        <a:rPr lang="en-US" sz="2400" dirty="0"/>
                        <a:t>458.8</a:t>
                      </a:r>
                    </a:p>
                  </a:txBody>
                  <a:tcPr anchor="ctr">
                    <a:solidFill>
                      <a:schemeClr val="accent6">
                        <a:lumMod val="20000"/>
                        <a:lumOff val="80000"/>
                      </a:schemeClr>
                    </a:solidFill>
                  </a:tcPr>
                </a:tc>
                <a:extLst>
                  <a:ext uri="{0D108BD9-81ED-4DB2-BD59-A6C34878D82A}">
                    <a16:rowId xmlns:a16="http://schemas.microsoft.com/office/drawing/2014/main" val="2837584705"/>
                  </a:ext>
                </a:extLst>
              </a:tr>
              <a:tr h="0">
                <a:tc>
                  <a:txBody>
                    <a:bodyPr/>
                    <a:lstStyle/>
                    <a:p>
                      <a:endParaRPr lang="en-US" altLang="zh-CN" sz="2000" b="1" dirty="0"/>
                    </a:p>
                    <a:p>
                      <a:r>
                        <a:rPr lang="en-US" altLang="zh-CN" sz="2000" b="1" dirty="0"/>
                        <a:t>SGIR</a:t>
                      </a:r>
                    </a:p>
                    <a:p>
                      <a:endParaRPr lang="en-US" altLang="zh-CN" sz="2000" b="1" dirty="0"/>
                    </a:p>
                  </a:txBody>
                  <a:tcPr anchor="ctr">
                    <a:solidFill>
                      <a:schemeClr val="bg1">
                        <a:lumMod val="95000"/>
                      </a:schemeClr>
                    </a:solidFill>
                  </a:tcPr>
                </a:tc>
                <a:tc>
                  <a:txBody>
                    <a:bodyPr/>
                    <a:lstStyle/>
                    <a:p>
                      <a:pPr algn="r"/>
                      <a:r>
                        <a:rPr lang="en-US" sz="2400" b="1" dirty="0"/>
                        <a:t>38.9</a:t>
                      </a:r>
                    </a:p>
                  </a:txBody>
                  <a:tcPr anchor="ctr">
                    <a:solidFill>
                      <a:schemeClr val="accent4">
                        <a:lumMod val="20000"/>
                        <a:lumOff val="80000"/>
                      </a:schemeClr>
                    </a:solidFill>
                  </a:tcPr>
                </a:tc>
                <a:tc>
                  <a:txBody>
                    <a:bodyPr/>
                    <a:lstStyle/>
                    <a:p>
                      <a:pPr algn="r"/>
                      <a:r>
                        <a:rPr lang="en-US" sz="2400" b="1" dirty="0"/>
                        <a:t>31.7</a:t>
                      </a:r>
                    </a:p>
                  </a:txBody>
                  <a:tcPr anchor="ctr">
                    <a:solidFill>
                      <a:schemeClr val="accent4">
                        <a:lumMod val="20000"/>
                        <a:lumOff val="80000"/>
                      </a:schemeClr>
                    </a:solidFill>
                  </a:tcPr>
                </a:tc>
                <a:tc>
                  <a:txBody>
                    <a:bodyPr/>
                    <a:lstStyle/>
                    <a:p>
                      <a:pPr algn="r"/>
                      <a:r>
                        <a:rPr lang="en-US" sz="2400" b="1" dirty="0"/>
                        <a:t>31.5</a:t>
                      </a:r>
                    </a:p>
                  </a:txBody>
                  <a:tcPr anchor="ctr">
                    <a:solidFill>
                      <a:schemeClr val="accent4">
                        <a:lumMod val="20000"/>
                        <a:lumOff val="80000"/>
                      </a:schemeClr>
                    </a:solidFill>
                  </a:tcPr>
                </a:tc>
                <a:tc>
                  <a:txBody>
                    <a:bodyPr/>
                    <a:lstStyle/>
                    <a:p>
                      <a:pPr algn="r"/>
                      <a:r>
                        <a:rPr lang="en-US" sz="2400" b="1" dirty="0"/>
                        <a:t>51.4</a:t>
                      </a:r>
                    </a:p>
                  </a:txBody>
                  <a:tcPr anchor="ctr">
                    <a:solidFill>
                      <a:schemeClr val="accent1">
                        <a:lumMod val="20000"/>
                        <a:lumOff val="80000"/>
                      </a:schemeClr>
                    </a:solidFill>
                  </a:tcPr>
                </a:tc>
                <a:tc>
                  <a:txBody>
                    <a:bodyPr/>
                    <a:lstStyle/>
                    <a:p>
                      <a:pPr algn="r"/>
                      <a:r>
                        <a:rPr lang="en-US" sz="2400" b="1" dirty="0"/>
                        <a:t>53.0</a:t>
                      </a:r>
                    </a:p>
                  </a:txBody>
                  <a:tcPr anchor="ctr">
                    <a:solidFill>
                      <a:schemeClr val="accent5">
                        <a:lumMod val="20000"/>
                        <a:lumOff val="80000"/>
                      </a:schemeClr>
                    </a:solidFill>
                  </a:tcPr>
                </a:tc>
                <a:tc>
                  <a:txBody>
                    <a:bodyPr/>
                    <a:lstStyle/>
                    <a:p>
                      <a:pPr algn="r"/>
                      <a:r>
                        <a:rPr lang="en-US" sz="2400" b="1" dirty="0"/>
                        <a:t>45.4</a:t>
                      </a:r>
                    </a:p>
                  </a:txBody>
                  <a:tcPr anchor="ctr">
                    <a:solidFill>
                      <a:schemeClr val="accent5">
                        <a:lumMod val="20000"/>
                        <a:lumOff val="80000"/>
                      </a:schemeClr>
                    </a:solidFill>
                  </a:tcPr>
                </a:tc>
                <a:tc>
                  <a:txBody>
                    <a:bodyPr/>
                    <a:lstStyle/>
                    <a:p>
                      <a:pPr algn="r"/>
                      <a:r>
                        <a:rPr lang="en-US" sz="2400" b="1" dirty="0"/>
                        <a:t>42.5</a:t>
                      </a:r>
                    </a:p>
                  </a:txBody>
                  <a:tcPr anchor="ctr">
                    <a:solidFill>
                      <a:schemeClr val="accent5">
                        <a:lumMod val="20000"/>
                        <a:lumOff val="80000"/>
                      </a:schemeClr>
                    </a:solidFill>
                  </a:tcPr>
                </a:tc>
                <a:tc>
                  <a:txBody>
                    <a:bodyPr/>
                    <a:lstStyle/>
                    <a:p>
                      <a:pPr algn="r"/>
                      <a:r>
                        <a:rPr lang="en-US" sz="2400" b="1" dirty="0"/>
                        <a:t>68.6</a:t>
                      </a:r>
                    </a:p>
                  </a:txBody>
                  <a:tcPr anchor="ctr">
                    <a:solidFill>
                      <a:schemeClr val="accent1">
                        <a:lumMod val="20000"/>
                        <a:lumOff val="80000"/>
                      </a:schemeClr>
                    </a:solidFill>
                  </a:tcPr>
                </a:tc>
                <a:tc>
                  <a:txBody>
                    <a:bodyPr/>
                    <a:lstStyle/>
                    <a:p>
                      <a:pPr algn="r"/>
                      <a:r>
                        <a:rPr lang="en-US" sz="2400" b="1" dirty="0"/>
                        <a:t>150.9</a:t>
                      </a:r>
                    </a:p>
                  </a:txBody>
                  <a:tcPr anchor="ctr">
                    <a:solidFill>
                      <a:schemeClr val="accent6">
                        <a:lumMod val="20000"/>
                        <a:lumOff val="80000"/>
                      </a:schemeClr>
                    </a:solidFill>
                  </a:tcPr>
                </a:tc>
                <a:tc>
                  <a:txBody>
                    <a:bodyPr/>
                    <a:lstStyle/>
                    <a:p>
                      <a:pPr algn="r"/>
                      <a:r>
                        <a:rPr lang="en-US" sz="2400" b="1" dirty="0"/>
                        <a:t>3.8</a:t>
                      </a:r>
                    </a:p>
                  </a:txBody>
                  <a:tcPr anchor="ctr">
                    <a:solidFill>
                      <a:schemeClr val="accent6">
                        <a:lumMod val="20000"/>
                        <a:lumOff val="80000"/>
                      </a:schemeClr>
                    </a:solidFill>
                  </a:tcPr>
                </a:tc>
                <a:tc>
                  <a:txBody>
                    <a:bodyPr/>
                    <a:lstStyle/>
                    <a:p>
                      <a:pPr algn="r"/>
                      <a:r>
                        <a:rPr lang="en-US" sz="2400" b="1" dirty="0"/>
                        <a:t>12.2</a:t>
                      </a:r>
                    </a:p>
                  </a:txBody>
                  <a:tcPr anchor="ctr">
                    <a:solidFill>
                      <a:schemeClr val="accent6">
                        <a:lumMod val="20000"/>
                        <a:lumOff val="80000"/>
                      </a:schemeClr>
                    </a:solidFill>
                  </a:tcPr>
                </a:tc>
                <a:tc>
                  <a:txBody>
                    <a:bodyPr/>
                    <a:lstStyle/>
                    <a:p>
                      <a:pPr algn="r"/>
                      <a:r>
                        <a:rPr lang="en-US" sz="2400" b="1" dirty="0"/>
                        <a:t>382.8</a:t>
                      </a:r>
                    </a:p>
                  </a:txBody>
                  <a:tcPr anchor="ctr">
                    <a:solidFill>
                      <a:schemeClr val="accent1">
                        <a:lumMod val="20000"/>
                        <a:lumOff val="80000"/>
                      </a:schemeClr>
                    </a:solidFill>
                  </a:tcPr>
                </a:tc>
                <a:extLst>
                  <a:ext uri="{0D108BD9-81ED-4DB2-BD59-A6C34878D82A}">
                    <a16:rowId xmlns:a16="http://schemas.microsoft.com/office/drawing/2014/main" val="1931758638"/>
                  </a:ext>
                </a:extLst>
              </a:tr>
            </a:tbl>
          </a:graphicData>
        </a:graphic>
      </p:graphicFrame>
      <p:sp>
        <p:nvSpPr>
          <p:cNvPr id="2" name="TextBox 1">
            <a:extLst>
              <a:ext uri="{FF2B5EF4-FFF2-40B4-BE49-F238E27FC236}">
                <a16:creationId xmlns:a16="http://schemas.microsoft.com/office/drawing/2014/main" id="{3E873E8C-73C8-2949-9122-55E63B18625B}"/>
              </a:ext>
            </a:extLst>
          </p:cNvPr>
          <p:cNvSpPr txBox="1"/>
          <p:nvPr/>
        </p:nvSpPr>
        <p:spPr>
          <a:xfrm>
            <a:off x="292165" y="8262466"/>
            <a:ext cx="15730891" cy="707886"/>
          </a:xfrm>
          <a:prstGeom prst="rect">
            <a:avLst/>
          </a:prstGeom>
          <a:noFill/>
        </p:spPr>
        <p:txBody>
          <a:bodyPr wrap="square">
            <a:spAutoFit/>
          </a:bodyPr>
          <a:lstStyle/>
          <a:p>
            <a:r>
              <a:rPr lang="en-US" altLang="zh-CN" sz="2000" dirty="0">
                <a:latin typeface="Colfax" panose="020B0304000000010002" pitchFamily="34" charset="0"/>
              </a:rPr>
              <a:t>G</a:t>
            </a:r>
            <a:r>
              <a:rPr lang="en-US" sz="2000" dirty="0">
                <a:latin typeface="Colfax" panose="020B0304000000010002" pitchFamily="34" charset="0"/>
              </a:rPr>
              <a:t>ang</a:t>
            </a:r>
            <a:r>
              <a:rPr lang="zh-CN" altLang="en-US" sz="2000" dirty="0">
                <a:latin typeface="Colfax" panose="020B0304000000010002" pitchFamily="34" charset="0"/>
              </a:rPr>
              <a:t> </a:t>
            </a:r>
            <a:r>
              <a:rPr lang="en-US" altLang="zh-CN" sz="2000" dirty="0">
                <a:latin typeface="Colfax" panose="020B0304000000010002" pitchFamily="34" charset="0"/>
              </a:rPr>
              <a:t>Liu</a:t>
            </a:r>
            <a:r>
              <a:rPr lang="en-US" sz="2000" dirty="0">
                <a:latin typeface="Colfax" panose="020B0304000000010002" pitchFamily="34" charset="0"/>
              </a:rPr>
              <a:t>, Tong Zhao, </a:t>
            </a:r>
            <a:r>
              <a:rPr lang="en-US" sz="2000" dirty="0" err="1">
                <a:latin typeface="Colfax" panose="020B0304000000010002" pitchFamily="34" charset="0"/>
              </a:rPr>
              <a:t>Jiaxin</a:t>
            </a:r>
            <a:r>
              <a:rPr lang="en-US" sz="2000" dirty="0">
                <a:latin typeface="Colfax" panose="020B0304000000010002" pitchFamily="34" charset="0"/>
              </a:rPr>
              <a:t> Xu, </a:t>
            </a:r>
            <a:r>
              <a:rPr lang="en-US" sz="2000" dirty="0" err="1">
                <a:latin typeface="Colfax" panose="020B0304000000010002" pitchFamily="34" charset="0"/>
              </a:rPr>
              <a:t>Tengfei</a:t>
            </a:r>
            <a:r>
              <a:rPr lang="en-US" sz="2000" dirty="0">
                <a:latin typeface="Colfax" panose="020B0304000000010002" pitchFamily="34" charset="0"/>
              </a:rPr>
              <a:t> Luo, and Meng Jiang. "Graph rationalization with environment-based augmentations." In Proceedings of the 28th ACM </a:t>
            </a:r>
            <a:r>
              <a:rPr lang="en-US" sz="2000" b="1" dirty="0">
                <a:latin typeface="Colfax" panose="020B0304000000010002" pitchFamily="34" charset="0"/>
              </a:rPr>
              <a:t>SIGKDD</a:t>
            </a:r>
            <a:r>
              <a:rPr lang="en-US" sz="2000" dirty="0">
                <a:latin typeface="Colfax" panose="020B0304000000010002" pitchFamily="34" charset="0"/>
              </a:rPr>
              <a:t> Conference on Knowledge Discovery and Data Mining, pp. 1069-1078. 2022.</a:t>
            </a:r>
          </a:p>
        </p:txBody>
      </p:sp>
    </p:spTree>
    <p:extLst>
      <p:ext uri="{BB962C8B-B14F-4D97-AF65-F5344CB8AC3E}">
        <p14:creationId xmlns:p14="http://schemas.microsoft.com/office/powerpoint/2010/main" val="183619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Ablation Study</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31</a:t>
            </a:fld>
            <a:endParaRPr lang="en-US"/>
          </a:p>
        </p:txBody>
      </p:sp>
      <mc:AlternateContent xmlns:mc="http://schemas.openxmlformats.org/markup-compatibility/2006" xmlns:a14="http://schemas.microsoft.com/office/drawing/2010/main">
        <mc:Choice Requires="a14">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667885479"/>
                  </p:ext>
                </p:extLst>
              </p:nvPr>
            </p:nvGraphicFramePr>
            <p:xfrm>
              <a:off x="288757" y="1670822"/>
              <a:ext cx="15734296" cy="3047683"/>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0">
                    <a:tc rowSpan="2">
                      <a:txBody>
                        <a:bodyPr/>
                        <a:lstStyle/>
                        <a:p>
                          <a:r>
                            <a:rPr lang="en-US" altLang="zh-CN" sz="2000" dirty="0"/>
                            <a:t>MAE</a:t>
                          </a:r>
                        </a:p>
                      </a:txBody>
                      <a:tcPr/>
                    </a:tc>
                    <a:tc gridSpan="4">
                      <a:txBody>
                        <a:bodyPr/>
                        <a:lstStyle/>
                        <a:p>
                          <a:pPr algn="ctr"/>
                          <a:r>
                            <a:rPr lang="en-US" altLang="zh-CN" sz="2000" dirty="0" err="1"/>
                            <a:t>Lipo</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a:t>ESOL</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err="1"/>
                            <a:t>FreeSolv</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0">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extLst>
                      <a:ext uri="{0D108BD9-81ED-4DB2-BD59-A6C34878D82A}">
                        <a16:rowId xmlns:a16="http://schemas.microsoft.com/office/drawing/2014/main" val="2035142676"/>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imb</m:t>
                                    </m:r>
                                  </m:sub>
                                </m:sSub>
                              </m:oMath>
                            </m:oMathPara>
                          </a14:m>
                          <a:endParaRPr lang="en-US" sz="2400" dirty="0"/>
                        </a:p>
                      </a:txBody>
                      <a:tcPr>
                        <a:solidFill>
                          <a:schemeClr val="bg1">
                            <a:lumMod val="95000"/>
                          </a:schemeClr>
                        </a:solidFill>
                      </a:tcPr>
                    </a:tc>
                    <a:tc>
                      <a:txBody>
                        <a:bodyPr/>
                        <a:lstStyle/>
                        <a:p>
                          <a:pPr algn="r"/>
                          <a:r>
                            <a:rPr lang="en-US" altLang="zh-CN" sz="2400" dirty="0"/>
                            <a:t>.477</a:t>
                          </a:r>
                          <a:endParaRPr lang="en-US" sz="2400" dirty="0"/>
                        </a:p>
                      </a:txBody>
                      <a:tcPr anchor="ctr">
                        <a:solidFill>
                          <a:schemeClr val="accent4">
                            <a:lumMod val="20000"/>
                            <a:lumOff val="80000"/>
                          </a:schemeClr>
                        </a:solidFill>
                      </a:tcPr>
                    </a:tc>
                    <a:tc>
                      <a:txBody>
                        <a:bodyPr/>
                        <a:lstStyle/>
                        <a:p>
                          <a:pPr algn="r"/>
                          <a:r>
                            <a:rPr lang="en-US" altLang="zh-CN" sz="2400" dirty="0"/>
                            <a:t>.378</a:t>
                          </a:r>
                          <a:endParaRPr lang="en-US" sz="2400" dirty="0"/>
                        </a:p>
                      </a:txBody>
                      <a:tcPr anchor="ctr">
                        <a:solidFill>
                          <a:schemeClr val="accent4">
                            <a:lumMod val="20000"/>
                            <a:lumOff val="80000"/>
                          </a:schemeClr>
                        </a:solidFill>
                      </a:tcPr>
                    </a:tc>
                    <a:tc>
                      <a:txBody>
                        <a:bodyPr/>
                        <a:lstStyle/>
                        <a:p>
                          <a:pPr algn="r"/>
                          <a:r>
                            <a:rPr lang="en-US" altLang="zh-CN" sz="2400" dirty="0"/>
                            <a:t>.440</a:t>
                          </a:r>
                          <a:endParaRPr lang="en-US" sz="2400" dirty="0"/>
                        </a:p>
                      </a:txBody>
                      <a:tcPr anchor="ctr">
                        <a:solidFill>
                          <a:schemeClr val="accent4">
                            <a:lumMod val="20000"/>
                            <a:lumOff val="80000"/>
                          </a:schemeClr>
                        </a:solidFill>
                      </a:tcPr>
                    </a:tc>
                    <a:tc>
                      <a:txBody>
                        <a:bodyPr/>
                        <a:lstStyle/>
                        <a:p>
                          <a:pPr algn="r"/>
                          <a:r>
                            <a:rPr lang="en-US" altLang="zh-CN" sz="2400" dirty="0"/>
                            <a:t>.600</a:t>
                          </a:r>
                          <a:endParaRPr lang="en-US" sz="2400" dirty="0"/>
                        </a:p>
                      </a:txBody>
                      <a:tcPr anchor="ctr">
                        <a:solidFill>
                          <a:schemeClr val="accent4">
                            <a:lumMod val="20000"/>
                            <a:lumOff val="80000"/>
                          </a:schemeClr>
                        </a:solidFill>
                      </a:tcPr>
                    </a:tc>
                    <a:tc>
                      <a:txBody>
                        <a:bodyPr/>
                        <a:lstStyle/>
                        <a:p>
                          <a:pPr algn="r"/>
                          <a:r>
                            <a:rPr lang="en-US" altLang="zh-CN" sz="2400" dirty="0"/>
                            <a:t>.477</a:t>
                          </a:r>
                          <a:endParaRPr lang="en-US" sz="2400" dirty="0"/>
                        </a:p>
                      </a:txBody>
                      <a:tcPr anchor="ctr">
                        <a:solidFill>
                          <a:schemeClr val="accent5">
                            <a:lumMod val="20000"/>
                            <a:lumOff val="80000"/>
                          </a:schemeClr>
                        </a:solidFill>
                      </a:tcPr>
                    </a:tc>
                    <a:tc>
                      <a:txBody>
                        <a:bodyPr/>
                        <a:lstStyle/>
                        <a:p>
                          <a:pPr algn="r"/>
                          <a:r>
                            <a:rPr lang="en-US" altLang="zh-CN" sz="2400" dirty="0"/>
                            <a:t>.375</a:t>
                          </a:r>
                          <a:endParaRPr lang="en-US" sz="2400" dirty="0"/>
                        </a:p>
                      </a:txBody>
                      <a:tcPr anchor="ctr">
                        <a:solidFill>
                          <a:schemeClr val="accent5">
                            <a:lumMod val="20000"/>
                            <a:lumOff val="80000"/>
                          </a:schemeClr>
                        </a:solidFill>
                      </a:tcPr>
                    </a:tc>
                    <a:tc>
                      <a:txBody>
                        <a:bodyPr/>
                        <a:lstStyle/>
                        <a:p>
                          <a:pPr algn="r"/>
                          <a:r>
                            <a:rPr lang="en-US" altLang="zh-CN" sz="2400" dirty="0"/>
                            <a:t>.432</a:t>
                          </a:r>
                          <a:endParaRPr lang="en-US" sz="2400" dirty="0"/>
                        </a:p>
                      </a:txBody>
                      <a:tcPr anchor="ctr">
                        <a:solidFill>
                          <a:schemeClr val="accent5">
                            <a:lumMod val="20000"/>
                            <a:lumOff val="80000"/>
                          </a:schemeClr>
                        </a:solidFill>
                      </a:tcPr>
                    </a:tc>
                    <a:tc>
                      <a:txBody>
                        <a:bodyPr/>
                        <a:lstStyle/>
                        <a:p>
                          <a:pPr algn="r"/>
                          <a:r>
                            <a:rPr lang="en-US" altLang="zh-CN" sz="2400" dirty="0"/>
                            <a:t>.637</a:t>
                          </a:r>
                          <a:endParaRPr lang="en-US" sz="2400" dirty="0"/>
                        </a:p>
                      </a:txBody>
                      <a:tcPr anchor="ctr">
                        <a:solidFill>
                          <a:schemeClr val="accent5">
                            <a:lumMod val="20000"/>
                            <a:lumOff val="80000"/>
                          </a:schemeClr>
                        </a:solidFill>
                      </a:tcPr>
                    </a:tc>
                    <a:tc>
                      <a:txBody>
                        <a:bodyPr/>
                        <a:lstStyle/>
                        <a:p>
                          <a:pPr algn="r"/>
                          <a:r>
                            <a:rPr lang="en-US" altLang="zh-CN" sz="2400" dirty="0"/>
                            <a:t>.619</a:t>
                          </a:r>
                          <a:endParaRPr lang="en-US" sz="2400" dirty="0"/>
                        </a:p>
                      </a:txBody>
                      <a:tcPr anchor="ctr">
                        <a:solidFill>
                          <a:schemeClr val="accent6">
                            <a:lumMod val="20000"/>
                            <a:lumOff val="80000"/>
                          </a:schemeClr>
                        </a:solidFill>
                      </a:tcPr>
                    </a:tc>
                    <a:tc>
                      <a:txBody>
                        <a:bodyPr/>
                        <a:lstStyle/>
                        <a:p>
                          <a:pPr algn="r"/>
                          <a:r>
                            <a:rPr lang="en-US" altLang="zh-CN" sz="2400" b="1" dirty="0"/>
                            <a:t>.525</a:t>
                          </a:r>
                          <a:endParaRPr lang="en-US" sz="2400" b="1" dirty="0"/>
                        </a:p>
                      </a:txBody>
                      <a:tcPr anchor="ctr">
                        <a:solidFill>
                          <a:schemeClr val="accent6">
                            <a:lumMod val="20000"/>
                            <a:lumOff val="80000"/>
                          </a:schemeClr>
                        </a:solidFill>
                      </a:tcPr>
                    </a:tc>
                    <a:tc>
                      <a:txBody>
                        <a:bodyPr/>
                        <a:lstStyle/>
                        <a:p>
                          <a:pPr algn="r"/>
                          <a:r>
                            <a:rPr lang="en-US" altLang="zh-CN" sz="2400" dirty="0"/>
                            <a:t>.590</a:t>
                          </a:r>
                          <a:endParaRPr lang="en-US" sz="2400" dirty="0"/>
                        </a:p>
                      </a:txBody>
                      <a:tcPr anchor="ctr">
                        <a:solidFill>
                          <a:schemeClr val="accent6">
                            <a:lumMod val="20000"/>
                            <a:lumOff val="80000"/>
                          </a:schemeClr>
                        </a:solidFill>
                      </a:tcPr>
                    </a:tc>
                    <a:tc>
                      <a:txBody>
                        <a:bodyPr/>
                        <a:lstStyle/>
                        <a:p>
                          <a:pPr algn="r"/>
                          <a:r>
                            <a:rPr lang="en-US" sz="2400" dirty="0"/>
                            <a:t>1.000</a:t>
                          </a:r>
                        </a:p>
                      </a:txBody>
                      <a:tcPr anchor="ctr">
                        <a:solidFill>
                          <a:schemeClr val="accent6">
                            <a:lumMod val="20000"/>
                            <a:lumOff val="80000"/>
                          </a:schemeClr>
                        </a:solidFill>
                      </a:tcPr>
                    </a:tc>
                    <a:extLst>
                      <a:ext uri="{0D108BD9-81ED-4DB2-BD59-A6C34878D82A}">
                        <a16:rowId xmlns:a16="http://schemas.microsoft.com/office/drawing/2014/main" val="2251701010"/>
                      </a:ext>
                    </a:extLst>
                  </a:tr>
                  <a:tr h="0">
                    <a:tc>
                      <a:txBody>
                        <a:bodyPr/>
                        <a:lstStyle/>
                        <a:p>
                          <a:pPr marL="0" marR="0" lvl="0" indent="0" algn="ctr" defTabSz="72555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imb</m:t>
                                        </m:r>
                                      </m:sub>
                                    </m:sSub>
                                    <m:r>
                                      <a:rPr lang="en-US" sz="2400" i="1">
                                        <a:latin typeface="Cambria Math" panose="02040503050406030204" pitchFamily="18" charset="0"/>
                                        <a:ea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conf</m:t>
                                    </m:r>
                                  </m:sub>
                                </m:sSub>
                              </m:oMath>
                            </m:oMathPara>
                          </a14:m>
                          <a:endParaRPr lang="en-US" sz="2400" dirty="0"/>
                        </a:p>
                      </a:txBody>
                      <a:tcPr>
                        <a:solidFill>
                          <a:schemeClr val="bg1">
                            <a:lumMod val="95000"/>
                          </a:schemeClr>
                        </a:solidFill>
                      </a:tcPr>
                    </a:tc>
                    <a:tc>
                      <a:txBody>
                        <a:bodyPr/>
                        <a:lstStyle/>
                        <a:p>
                          <a:pPr algn="r"/>
                          <a:r>
                            <a:rPr lang="en-US" altLang="zh-CN" sz="2400" dirty="0"/>
                            <a:t>.442</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.415</a:t>
                          </a:r>
                          <a:endParaRPr lang="en-US" sz="2400" dirty="0"/>
                        </a:p>
                      </a:txBody>
                      <a:tcPr anchor="ctr">
                        <a:solidFill>
                          <a:schemeClr val="accent4">
                            <a:lumMod val="20000"/>
                            <a:lumOff val="80000"/>
                          </a:schemeClr>
                        </a:solidFill>
                      </a:tcPr>
                    </a:tc>
                    <a:tc>
                      <a:txBody>
                        <a:bodyPr/>
                        <a:lstStyle/>
                        <a:p>
                          <a:pPr algn="r"/>
                          <a:r>
                            <a:rPr lang="en-US" altLang="zh-CN" sz="2400" dirty="0"/>
                            <a:t>.533</a:t>
                          </a:r>
                          <a:endParaRPr lang="en-US" sz="2400" dirty="0"/>
                        </a:p>
                      </a:txBody>
                      <a:tcPr anchor="ctr">
                        <a:solidFill>
                          <a:schemeClr val="accent4">
                            <a:lumMod val="20000"/>
                            <a:lumOff val="80000"/>
                          </a:schemeClr>
                        </a:solidFill>
                      </a:tcPr>
                    </a:tc>
                    <a:tc>
                      <a:txBody>
                        <a:bodyPr/>
                        <a:lstStyle/>
                        <a:p>
                          <a:pPr algn="r"/>
                          <a:r>
                            <a:rPr lang="en-US" altLang="zh-CN" sz="2400" dirty="0"/>
                            <a:t>.468</a:t>
                          </a:r>
                          <a:endParaRPr lang="en-US" sz="2400" dirty="0"/>
                        </a:p>
                      </a:txBody>
                      <a:tcPr anchor="ctr">
                        <a:solidFill>
                          <a:schemeClr val="accent5">
                            <a:lumMod val="20000"/>
                            <a:lumOff val="80000"/>
                          </a:schemeClr>
                        </a:solidFill>
                      </a:tcPr>
                    </a:tc>
                    <a:tc>
                      <a:txBody>
                        <a:bodyPr/>
                        <a:lstStyle/>
                        <a:p>
                          <a:pPr algn="r"/>
                          <a:r>
                            <a:rPr lang="en-US" altLang="zh-CN" sz="2400" dirty="0"/>
                            <a:t>.379</a:t>
                          </a:r>
                          <a:endParaRPr lang="en-US" sz="2400" dirty="0"/>
                        </a:p>
                      </a:txBody>
                      <a:tcPr anchor="ctr">
                        <a:solidFill>
                          <a:schemeClr val="accent5">
                            <a:lumMod val="20000"/>
                            <a:lumOff val="80000"/>
                          </a:schemeClr>
                        </a:solidFill>
                      </a:tcPr>
                    </a:tc>
                    <a:tc>
                      <a:txBody>
                        <a:bodyPr/>
                        <a:lstStyle/>
                        <a:p>
                          <a:pPr algn="r"/>
                          <a:r>
                            <a:rPr lang="en-US" altLang="zh-CN" sz="2400" dirty="0"/>
                            <a:t>.425</a:t>
                          </a:r>
                          <a:endParaRPr lang="en-US" sz="2400" dirty="0"/>
                        </a:p>
                      </a:txBody>
                      <a:tcPr anchor="ctr">
                        <a:solidFill>
                          <a:schemeClr val="accent5">
                            <a:lumMod val="20000"/>
                            <a:lumOff val="80000"/>
                          </a:schemeClr>
                        </a:solidFill>
                      </a:tcPr>
                    </a:tc>
                    <a:tc>
                      <a:txBody>
                        <a:bodyPr/>
                        <a:lstStyle/>
                        <a:p>
                          <a:pPr algn="r"/>
                          <a:r>
                            <a:rPr lang="en-US" altLang="zh-CN" sz="2400" dirty="0"/>
                            <a:t>.612</a:t>
                          </a:r>
                          <a:endParaRPr lang="en-US" sz="2400" dirty="0"/>
                        </a:p>
                      </a:txBody>
                      <a:tcPr anchor="ctr">
                        <a:solidFill>
                          <a:schemeClr val="accent5">
                            <a:lumMod val="20000"/>
                            <a:lumOff val="80000"/>
                          </a:schemeClr>
                        </a:solidFill>
                      </a:tcPr>
                    </a:tc>
                    <a:tc>
                      <a:txBody>
                        <a:bodyPr/>
                        <a:lstStyle/>
                        <a:p>
                          <a:pPr algn="r"/>
                          <a:r>
                            <a:rPr lang="en-US" altLang="zh-CN" sz="2400" dirty="0"/>
                            <a:t>.568</a:t>
                          </a:r>
                          <a:endParaRPr lang="en-US" sz="2400" dirty="0"/>
                        </a:p>
                      </a:txBody>
                      <a:tcPr anchor="ctr">
                        <a:solidFill>
                          <a:schemeClr val="accent6">
                            <a:lumMod val="20000"/>
                            <a:lumOff val="80000"/>
                          </a:schemeClr>
                        </a:solidFill>
                      </a:tcPr>
                    </a:tc>
                    <a:tc>
                      <a:txBody>
                        <a:bodyPr/>
                        <a:lstStyle/>
                        <a:p>
                          <a:pPr algn="r"/>
                          <a:r>
                            <a:rPr lang="en-US" altLang="zh-CN" sz="2400" dirty="0"/>
                            <a:t>.538</a:t>
                          </a:r>
                          <a:endParaRPr lang="en-US" sz="2400" dirty="0"/>
                        </a:p>
                      </a:txBody>
                      <a:tcPr anchor="ctr">
                        <a:solidFill>
                          <a:schemeClr val="accent6">
                            <a:lumMod val="20000"/>
                            <a:lumOff val="80000"/>
                          </a:schemeClr>
                        </a:solidFill>
                      </a:tcPr>
                    </a:tc>
                    <a:tc>
                      <a:txBody>
                        <a:bodyPr/>
                        <a:lstStyle/>
                        <a:p>
                          <a:pPr algn="r"/>
                          <a:r>
                            <a:rPr lang="en-US" altLang="zh-CN" sz="2400" b="1" dirty="0"/>
                            <a:t>.520</a:t>
                          </a:r>
                          <a:endParaRPr lang="en-US" sz="2400" b="1" dirty="0"/>
                        </a:p>
                      </a:txBody>
                      <a:tcPr anchor="ctr">
                        <a:solidFill>
                          <a:schemeClr val="accent6">
                            <a:lumMod val="20000"/>
                            <a:lumOff val="80000"/>
                          </a:schemeClr>
                        </a:solidFill>
                      </a:tcPr>
                    </a:tc>
                    <a:tc>
                      <a:txBody>
                        <a:bodyPr/>
                        <a:lstStyle/>
                        <a:p>
                          <a:pPr algn="r"/>
                          <a:r>
                            <a:rPr lang="en-US" altLang="zh-CN" sz="2400" dirty="0"/>
                            <a:t>.831</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imb</m:t>
                                    </m:r>
                                  </m:sub>
                                </m:sSub>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4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sz="2400" dirty="0"/>
                        </a:p>
                      </a:txBody>
                      <a:tcPr>
                        <a:solidFill>
                          <a:schemeClr val="bg1">
                            <a:lumMod val="95000"/>
                          </a:schemeClr>
                        </a:solidFill>
                      </a:tcPr>
                    </a:tc>
                    <a:tc>
                      <a:txBody>
                        <a:bodyPr/>
                        <a:lstStyle/>
                        <a:p>
                          <a:pPr algn="r"/>
                          <a:r>
                            <a:rPr lang="en-US" altLang="zh-CN" sz="2400" dirty="0"/>
                            <a:t>.456</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.436</a:t>
                          </a:r>
                          <a:endParaRPr lang="en-US" sz="2400" dirty="0"/>
                        </a:p>
                      </a:txBody>
                      <a:tcPr anchor="ctr">
                        <a:solidFill>
                          <a:schemeClr val="accent4">
                            <a:lumMod val="20000"/>
                            <a:lumOff val="80000"/>
                          </a:schemeClr>
                        </a:solidFill>
                      </a:tcPr>
                    </a:tc>
                    <a:tc>
                      <a:txBody>
                        <a:bodyPr/>
                        <a:lstStyle/>
                        <a:p>
                          <a:pPr algn="r"/>
                          <a:r>
                            <a:rPr lang="en-US" altLang="zh-CN" sz="2400" dirty="0"/>
                            <a:t>.549</a:t>
                          </a:r>
                          <a:endParaRPr lang="en-US" sz="2400" dirty="0"/>
                        </a:p>
                      </a:txBody>
                      <a:tcPr anchor="ctr">
                        <a:solidFill>
                          <a:schemeClr val="accent4">
                            <a:lumMod val="20000"/>
                            <a:lumOff val="80000"/>
                          </a:schemeClr>
                        </a:solidFill>
                      </a:tcPr>
                    </a:tc>
                    <a:tc>
                      <a:txBody>
                        <a:bodyPr/>
                        <a:lstStyle/>
                        <a:p>
                          <a:pPr algn="r"/>
                          <a:r>
                            <a:rPr lang="en-US" altLang="zh-CN" sz="2400" dirty="0"/>
                            <a:t>.474</a:t>
                          </a:r>
                          <a:endParaRPr lang="en-US" sz="2400" dirty="0"/>
                        </a:p>
                      </a:txBody>
                      <a:tcPr anchor="ctr">
                        <a:solidFill>
                          <a:schemeClr val="accent5">
                            <a:lumMod val="20000"/>
                            <a:lumOff val="80000"/>
                          </a:schemeClr>
                        </a:solidFill>
                      </a:tcPr>
                    </a:tc>
                    <a:tc>
                      <a:txBody>
                        <a:bodyPr/>
                        <a:lstStyle/>
                        <a:p>
                          <a:pPr algn="r"/>
                          <a:r>
                            <a:rPr lang="en-US" altLang="zh-CN" sz="2400" b="1" dirty="0"/>
                            <a:t>.353</a:t>
                          </a:r>
                          <a:endParaRPr lang="en-US" sz="2400" b="1" dirty="0"/>
                        </a:p>
                      </a:txBody>
                      <a:tcPr anchor="ctr">
                        <a:solidFill>
                          <a:schemeClr val="accent5">
                            <a:lumMod val="20000"/>
                            <a:lumOff val="80000"/>
                          </a:schemeClr>
                        </a:solidFill>
                      </a:tcPr>
                    </a:tc>
                    <a:tc>
                      <a:txBody>
                        <a:bodyPr/>
                        <a:lstStyle/>
                        <a:p>
                          <a:pPr algn="r"/>
                          <a:r>
                            <a:rPr lang="en-US" altLang="zh-CN" sz="2400" dirty="0"/>
                            <a:t>.450</a:t>
                          </a:r>
                          <a:endParaRPr lang="en-US" sz="2400" dirty="0"/>
                        </a:p>
                      </a:txBody>
                      <a:tcPr anchor="ctr">
                        <a:solidFill>
                          <a:schemeClr val="accent5">
                            <a:lumMod val="20000"/>
                            <a:lumOff val="80000"/>
                          </a:schemeClr>
                        </a:solidFill>
                      </a:tcPr>
                    </a:tc>
                    <a:tc>
                      <a:txBody>
                        <a:bodyPr/>
                        <a:lstStyle/>
                        <a:p>
                          <a:pPr algn="r"/>
                          <a:r>
                            <a:rPr lang="en-US" altLang="zh-CN" sz="2400" dirty="0"/>
                            <a:t>.623</a:t>
                          </a:r>
                          <a:endParaRPr lang="en-US" sz="2400" dirty="0"/>
                        </a:p>
                      </a:txBody>
                      <a:tcPr anchor="ctr">
                        <a:solidFill>
                          <a:schemeClr val="accent5">
                            <a:lumMod val="20000"/>
                            <a:lumOff val="80000"/>
                          </a:schemeClr>
                        </a:solidFill>
                      </a:tcPr>
                    </a:tc>
                    <a:tc>
                      <a:txBody>
                        <a:bodyPr/>
                        <a:lstStyle/>
                        <a:p>
                          <a:pPr algn="r"/>
                          <a:r>
                            <a:rPr lang="en-US" altLang="zh-CN" sz="2400" dirty="0"/>
                            <a:t>.593</a:t>
                          </a:r>
                          <a:endParaRPr lang="en-US" sz="2400" dirty="0"/>
                        </a:p>
                      </a:txBody>
                      <a:tcPr anchor="ctr">
                        <a:solidFill>
                          <a:schemeClr val="accent6">
                            <a:lumMod val="20000"/>
                            <a:lumOff val="80000"/>
                          </a:schemeClr>
                        </a:solidFill>
                      </a:tcPr>
                    </a:tc>
                    <a:tc>
                      <a:txBody>
                        <a:bodyPr/>
                        <a:lstStyle/>
                        <a:p>
                          <a:pPr algn="r"/>
                          <a:r>
                            <a:rPr lang="en-US" altLang="zh-CN" sz="2400" dirty="0"/>
                            <a:t>.536</a:t>
                          </a:r>
                          <a:endParaRPr lang="en-US" sz="2400" dirty="0"/>
                        </a:p>
                      </a:txBody>
                      <a:tcPr anchor="ctr">
                        <a:solidFill>
                          <a:schemeClr val="accent6">
                            <a:lumMod val="20000"/>
                            <a:lumOff val="80000"/>
                          </a:schemeClr>
                        </a:solidFill>
                      </a:tcPr>
                    </a:tc>
                    <a:tc>
                      <a:txBody>
                        <a:bodyPr/>
                        <a:lstStyle/>
                        <a:p>
                          <a:pPr algn="r"/>
                          <a:r>
                            <a:rPr lang="en-US" altLang="zh-CN" sz="2400" dirty="0"/>
                            <a:t>.542</a:t>
                          </a:r>
                          <a:endParaRPr lang="en-US" sz="2400" dirty="0"/>
                        </a:p>
                      </a:txBody>
                      <a:tcPr anchor="ctr">
                        <a:solidFill>
                          <a:schemeClr val="accent6">
                            <a:lumMod val="20000"/>
                            <a:lumOff val="80000"/>
                          </a:schemeClr>
                        </a:solidFill>
                      </a:tcPr>
                    </a:tc>
                    <a:tc>
                      <a:txBody>
                        <a:bodyPr/>
                        <a:lstStyle/>
                        <a:p>
                          <a:pPr algn="r"/>
                          <a:r>
                            <a:rPr lang="en-US" altLang="zh-CN" sz="2400" dirty="0"/>
                            <a:t>.947</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imb</m:t>
                                        </m:r>
                                      </m:sub>
                                    </m:sSub>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conf</m:t>
                                    </m:r>
                                  </m:sub>
                                </m:sSub>
                                <m:r>
                                  <m:rPr>
                                    <m:nor/>
                                  </m:rPr>
                                  <a:rPr lang="en-US" sz="2400" dirty="0">
                                    <a:solidFill>
                                      <a:schemeClr val="bg2">
                                        <a:lumMod val="10000"/>
                                      </a:schemeClr>
                                    </a:solidFill>
                                    <a:cs typeface="Times New Roman" panose="02020603050405020304" pitchFamily="18" charset="0"/>
                                  </a:rPr>
                                  <m:t> </m:t>
                                </m:r>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4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sz="2400" dirty="0"/>
                        </a:p>
                      </a:txBody>
                      <a:tcPr>
                        <a:solidFill>
                          <a:schemeClr val="bg1">
                            <a:lumMod val="95000"/>
                          </a:schemeClr>
                        </a:solidFill>
                      </a:tcPr>
                    </a:tc>
                    <a:tc>
                      <a:txBody>
                        <a:bodyPr/>
                        <a:lstStyle/>
                        <a:p>
                          <a:pPr algn="r"/>
                          <a:r>
                            <a:rPr lang="en-US" altLang="zh-CN" sz="2400" b="1" dirty="0"/>
                            <a:t>.432</a:t>
                          </a:r>
                          <a:endParaRPr lang="en-US" sz="2400" b="1" dirty="0"/>
                        </a:p>
                      </a:txBody>
                      <a:tcPr anchor="ctr">
                        <a:solidFill>
                          <a:schemeClr val="accent4">
                            <a:lumMod val="20000"/>
                            <a:lumOff val="80000"/>
                          </a:schemeClr>
                        </a:solidFill>
                      </a:tcPr>
                    </a:tc>
                    <a:tc>
                      <a:txBody>
                        <a:bodyPr/>
                        <a:lstStyle/>
                        <a:p>
                          <a:pPr algn="r"/>
                          <a:r>
                            <a:rPr lang="en-US" altLang="zh-CN" sz="2400" b="1" dirty="0"/>
                            <a:t>.357</a:t>
                          </a:r>
                          <a:endParaRPr lang="en-US" sz="2400" b="1" dirty="0"/>
                        </a:p>
                      </a:txBody>
                      <a:tcPr anchor="ctr">
                        <a:solidFill>
                          <a:schemeClr val="accent4">
                            <a:lumMod val="20000"/>
                            <a:lumOff val="80000"/>
                          </a:schemeClr>
                        </a:solidFill>
                      </a:tcPr>
                    </a:tc>
                    <a:tc>
                      <a:txBody>
                        <a:bodyPr/>
                        <a:lstStyle/>
                        <a:p>
                          <a:pPr algn="r"/>
                          <a:r>
                            <a:rPr lang="en-US" altLang="zh-CN" sz="2400" b="1" dirty="0"/>
                            <a:t>.413</a:t>
                          </a:r>
                          <a:endParaRPr lang="en-US" sz="2400" b="1" dirty="0"/>
                        </a:p>
                      </a:txBody>
                      <a:tcPr anchor="ctr">
                        <a:solidFill>
                          <a:schemeClr val="accent4">
                            <a:lumMod val="20000"/>
                            <a:lumOff val="80000"/>
                          </a:schemeClr>
                        </a:solidFill>
                      </a:tcPr>
                    </a:tc>
                    <a:tc>
                      <a:txBody>
                        <a:bodyPr/>
                        <a:lstStyle/>
                        <a:p>
                          <a:pPr algn="r"/>
                          <a:r>
                            <a:rPr lang="en-US" altLang="zh-CN" sz="2400" b="1" u="none" dirty="0"/>
                            <a:t>.515</a:t>
                          </a:r>
                          <a:endParaRPr lang="en-US" sz="2400" b="1" u="none" dirty="0"/>
                        </a:p>
                      </a:txBody>
                      <a:tcPr anchor="ctr">
                        <a:solidFill>
                          <a:schemeClr val="accent1">
                            <a:lumMod val="20000"/>
                            <a:lumOff val="80000"/>
                          </a:schemeClr>
                        </a:solidFill>
                      </a:tcPr>
                    </a:tc>
                    <a:tc>
                      <a:txBody>
                        <a:bodyPr/>
                        <a:lstStyle/>
                        <a:p>
                          <a:pPr algn="r"/>
                          <a:r>
                            <a:rPr lang="en-US" altLang="zh-CN" sz="2400" b="1" dirty="0"/>
                            <a:t>.457</a:t>
                          </a:r>
                          <a:endParaRPr lang="en-US" sz="2400" b="1" dirty="0"/>
                        </a:p>
                      </a:txBody>
                      <a:tcPr anchor="ctr">
                        <a:solidFill>
                          <a:schemeClr val="accent5">
                            <a:lumMod val="20000"/>
                            <a:lumOff val="80000"/>
                          </a:schemeClr>
                        </a:solidFill>
                      </a:tcPr>
                    </a:tc>
                    <a:tc>
                      <a:txBody>
                        <a:bodyPr/>
                        <a:lstStyle/>
                        <a:p>
                          <a:pPr algn="r"/>
                          <a:r>
                            <a:rPr lang="en-US" altLang="zh-CN" sz="2400" b="0" dirty="0"/>
                            <a:t>.370</a:t>
                          </a:r>
                          <a:endParaRPr lang="en-US" sz="2400" b="0" dirty="0"/>
                        </a:p>
                      </a:txBody>
                      <a:tcPr anchor="ctr">
                        <a:solidFill>
                          <a:schemeClr val="accent5">
                            <a:lumMod val="20000"/>
                            <a:lumOff val="80000"/>
                          </a:schemeClr>
                        </a:solidFill>
                      </a:tcPr>
                    </a:tc>
                    <a:tc>
                      <a:txBody>
                        <a:bodyPr/>
                        <a:lstStyle/>
                        <a:p>
                          <a:pPr algn="r"/>
                          <a:r>
                            <a:rPr lang="en-US" altLang="zh-CN" sz="2400" b="1" dirty="0"/>
                            <a:t>.411</a:t>
                          </a:r>
                          <a:endParaRPr lang="en-US" sz="2400" b="1" dirty="0"/>
                        </a:p>
                      </a:txBody>
                      <a:tcPr anchor="ctr">
                        <a:solidFill>
                          <a:schemeClr val="accent5">
                            <a:lumMod val="20000"/>
                            <a:lumOff val="80000"/>
                          </a:schemeClr>
                        </a:solidFill>
                      </a:tcPr>
                    </a:tc>
                    <a:tc>
                      <a:txBody>
                        <a:bodyPr/>
                        <a:lstStyle/>
                        <a:p>
                          <a:pPr algn="r"/>
                          <a:r>
                            <a:rPr lang="en-US" altLang="zh-CN" sz="2400" b="1" u="none" dirty="0"/>
                            <a:t>.604</a:t>
                          </a:r>
                          <a:endParaRPr lang="en-US" sz="2400" b="1" u="none" dirty="0"/>
                        </a:p>
                      </a:txBody>
                      <a:tcPr anchor="ctr">
                        <a:solidFill>
                          <a:schemeClr val="accent1">
                            <a:lumMod val="20000"/>
                            <a:lumOff val="80000"/>
                          </a:schemeClr>
                        </a:solidFill>
                      </a:tcPr>
                    </a:tc>
                    <a:tc>
                      <a:txBody>
                        <a:bodyPr/>
                        <a:lstStyle/>
                        <a:p>
                          <a:pPr algn="r"/>
                          <a:r>
                            <a:rPr lang="en-US" altLang="zh-CN" sz="2400" b="1" dirty="0"/>
                            <a:t>.563</a:t>
                          </a:r>
                          <a:endParaRPr lang="en-US" sz="2400" b="1" dirty="0"/>
                        </a:p>
                      </a:txBody>
                      <a:tcPr anchor="ctr">
                        <a:solidFill>
                          <a:schemeClr val="accent6">
                            <a:lumMod val="20000"/>
                            <a:lumOff val="80000"/>
                          </a:schemeClr>
                        </a:solidFill>
                      </a:tcPr>
                    </a:tc>
                    <a:tc>
                      <a:txBody>
                        <a:bodyPr/>
                        <a:lstStyle/>
                        <a:p>
                          <a:pPr algn="r"/>
                          <a:r>
                            <a:rPr lang="en-US" altLang="zh-CN" sz="2400" b="0" dirty="0"/>
                            <a:t>.535</a:t>
                          </a:r>
                          <a:endParaRPr lang="en-US" sz="2400" b="0" dirty="0"/>
                        </a:p>
                      </a:txBody>
                      <a:tcPr anchor="ctr">
                        <a:solidFill>
                          <a:schemeClr val="accent6">
                            <a:lumMod val="20000"/>
                            <a:lumOff val="80000"/>
                          </a:schemeClr>
                        </a:solidFill>
                      </a:tcPr>
                    </a:tc>
                    <a:tc>
                      <a:txBody>
                        <a:bodyPr/>
                        <a:lstStyle/>
                        <a:p>
                          <a:pPr algn="r"/>
                          <a:r>
                            <a:rPr lang="en-US" altLang="zh-CN" sz="2400" b="0" dirty="0"/>
                            <a:t>.528</a:t>
                          </a:r>
                          <a:endParaRPr lang="en-US" sz="2400" b="0" dirty="0"/>
                        </a:p>
                      </a:txBody>
                      <a:tcPr anchor="ctr">
                        <a:solidFill>
                          <a:schemeClr val="accent6">
                            <a:lumMod val="20000"/>
                            <a:lumOff val="80000"/>
                          </a:schemeClr>
                        </a:solidFill>
                      </a:tcPr>
                    </a:tc>
                    <a:tc>
                      <a:txBody>
                        <a:bodyPr/>
                        <a:lstStyle/>
                        <a:p>
                          <a:pPr algn="r"/>
                          <a:r>
                            <a:rPr lang="en-US" altLang="zh-CN" sz="2400" b="1" u="none" dirty="0"/>
                            <a:t>.777</a:t>
                          </a:r>
                          <a:endParaRPr lang="en-US" sz="2400" b="1" u="none" dirty="0"/>
                        </a:p>
                      </a:txBody>
                      <a:tcPr anchor="ctr">
                        <a:solidFill>
                          <a:schemeClr val="accent1">
                            <a:lumMod val="20000"/>
                            <a:lumOff val="80000"/>
                          </a:schemeClr>
                        </a:solidFill>
                      </a:tcPr>
                    </a:tc>
                    <a:extLst>
                      <a:ext uri="{0D108BD9-81ED-4DB2-BD59-A6C34878D82A}">
                        <a16:rowId xmlns:a16="http://schemas.microsoft.com/office/drawing/2014/main" val="1185750055"/>
                      </a:ext>
                    </a:extLst>
                  </a:tr>
                </a:tbl>
              </a:graphicData>
            </a:graphic>
          </p:graphicFrame>
        </mc:Choice>
        <mc:Fallback xmlns="">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667885479"/>
                  </p:ext>
                </p:extLst>
              </p:nvPr>
            </p:nvGraphicFramePr>
            <p:xfrm>
              <a:off x="288757" y="1670822"/>
              <a:ext cx="15734296" cy="3047683"/>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396240">
                    <a:tc rowSpan="2">
                      <a:txBody>
                        <a:bodyPr/>
                        <a:lstStyle/>
                        <a:p>
                          <a:r>
                            <a:rPr lang="en-US" altLang="zh-CN" sz="2000" dirty="0"/>
                            <a:t>MAE</a:t>
                          </a:r>
                        </a:p>
                      </a:txBody>
                      <a:tcPr/>
                    </a:tc>
                    <a:tc gridSpan="4">
                      <a:txBody>
                        <a:bodyPr/>
                        <a:lstStyle/>
                        <a:p>
                          <a:pPr algn="ctr"/>
                          <a:r>
                            <a:rPr lang="en-US" altLang="zh-CN" sz="2000" dirty="0" err="1"/>
                            <a:t>Lipo</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a:t>ESOL</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err="1"/>
                            <a:t>FreeSolv</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396240">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extLst>
                      <a:ext uri="{0D108BD9-81ED-4DB2-BD59-A6C34878D82A}">
                        <a16:rowId xmlns:a16="http://schemas.microsoft.com/office/drawing/2014/main" val="2035142676"/>
                      </a:ext>
                    </a:extLst>
                  </a:tr>
                  <a:tr h="457200">
                    <a:tc>
                      <a:txBody>
                        <a:bodyPr/>
                        <a:lstStyle/>
                        <a:p>
                          <a:endParaRPr lang="en-US"/>
                        </a:p>
                      </a:txBody>
                      <a:tcPr>
                        <a:blipFill>
                          <a:blip r:embed="rId3"/>
                          <a:stretch>
                            <a:fillRect t="-180556" r="-617919" b="-402778"/>
                          </a:stretch>
                        </a:blipFill>
                      </a:tcPr>
                    </a:tc>
                    <a:tc>
                      <a:txBody>
                        <a:bodyPr/>
                        <a:lstStyle/>
                        <a:p>
                          <a:pPr algn="r"/>
                          <a:r>
                            <a:rPr lang="en-US" altLang="zh-CN" sz="2400" dirty="0"/>
                            <a:t>.477</a:t>
                          </a:r>
                          <a:endParaRPr lang="en-US" sz="2400" dirty="0"/>
                        </a:p>
                      </a:txBody>
                      <a:tcPr anchor="ctr">
                        <a:solidFill>
                          <a:schemeClr val="accent4">
                            <a:lumMod val="20000"/>
                            <a:lumOff val="80000"/>
                          </a:schemeClr>
                        </a:solidFill>
                      </a:tcPr>
                    </a:tc>
                    <a:tc>
                      <a:txBody>
                        <a:bodyPr/>
                        <a:lstStyle/>
                        <a:p>
                          <a:pPr algn="r"/>
                          <a:r>
                            <a:rPr lang="en-US" altLang="zh-CN" sz="2400" dirty="0"/>
                            <a:t>.378</a:t>
                          </a:r>
                          <a:endParaRPr lang="en-US" sz="2400" dirty="0"/>
                        </a:p>
                      </a:txBody>
                      <a:tcPr anchor="ctr">
                        <a:solidFill>
                          <a:schemeClr val="accent4">
                            <a:lumMod val="20000"/>
                            <a:lumOff val="80000"/>
                          </a:schemeClr>
                        </a:solidFill>
                      </a:tcPr>
                    </a:tc>
                    <a:tc>
                      <a:txBody>
                        <a:bodyPr/>
                        <a:lstStyle/>
                        <a:p>
                          <a:pPr algn="r"/>
                          <a:r>
                            <a:rPr lang="en-US" altLang="zh-CN" sz="2400" dirty="0"/>
                            <a:t>.440</a:t>
                          </a:r>
                          <a:endParaRPr lang="en-US" sz="2400" dirty="0"/>
                        </a:p>
                      </a:txBody>
                      <a:tcPr anchor="ctr">
                        <a:solidFill>
                          <a:schemeClr val="accent4">
                            <a:lumMod val="20000"/>
                            <a:lumOff val="80000"/>
                          </a:schemeClr>
                        </a:solidFill>
                      </a:tcPr>
                    </a:tc>
                    <a:tc>
                      <a:txBody>
                        <a:bodyPr/>
                        <a:lstStyle/>
                        <a:p>
                          <a:pPr algn="r"/>
                          <a:r>
                            <a:rPr lang="en-US" altLang="zh-CN" sz="2400" dirty="0"/>
                            <a:t>.600</a:t>
                          </a:r>
                          <a:endParaRPr lang="en-US" sz="2400" dirty="0"/>
                        </a:p>
                      </a:txBody>
                      <a:tcPr anchor="ctr">
                        <a:solidFill>
                          <a:schemeClr val="accent4">
                            <a:lumMod val="20000"/>
                            <a:lumOff val="80000"/>
                          </a:schemeClr>
                        </a:solidFill>
                      </a:tcPr>
                    </a:tc>
                    <a:tc>
                      <a:txBody>
                        <a:bodyPr/>
                        <a:lstStyle/>
                        <a:p>
                          <a:pPr algn="r"/>
                          <a:r>
                            <a:rPr lang="en-US" altLang="zh-CN" sz="2400" dirty="0"/>
                            <a:t>.477</a:t>
                          </a:r>
                          <a:endParaRPr lang="en-US" sz="2400" dirty="0"/>
                        </a:p>
                      </a:txBody>
                      <a:tcPr anchor="ctr">
                        <a:solidFill>
                          <a:schemeClr val="accent5">
                            <a:lumMod val="20000"/>
                            <a:lumOff val="80000"/>
                          </a:schemeClr>
                        </a:solidFill>
                      </a:tcPr>
                    </a:tc>
                    <a:tc>
                      <a:txBody>
                        <a:bodyPr/>
                        <a:lstStyle/>
                        <a:p>
                          <a:pPr algn="r"/>
                          <a:r>
                            <a:rPr lang="en-US" altLang="zh-CN" sz="2400" dirty="0"/>
                            <a:t>.375</a:t>
                          </a:r>
                          <a:endParaRPr lang="en-US" sz="2400" dirty="0"/>
                        </a:p>
                      </a:txBody>
                      <a:tcPr anchor="ctr">
                        <a:solidFill>
                          <a:schemeClr val="accent5">
                            <a:lumMod val="20000"/>
                            <a:lumOff val="80000"/>
                          </a:schemeClr>
                        </a:solidFill>
                      </a:tcPr>
                    </a:tc>
                    <a:tc>
                      <a:txBody>
                        <a:bodyPr/>
                        <a:lstStyle/>
                        <a:p>
                          <a:pPr algn="r"/>
                          <a:r>
                            <a:rPr lang="en-US" altLang="zh-CN" sz="2400" dirty="0"/>
                            <a:t>.432</a:t>
                          </a:r>
                          <a:endParaRPr lang="en-US" sz="2400" dirty="0"/>
                        </a:p>
                      </a:txBody>
                      <a:tcPr anchor="ctr">
                        <a:solidFill>
                          <a:schemeClr val="accent5">
                            <a:lumMod val="20000"/>
                            <a:lumOff val="80000"/>
                          </a:schemeClr>
                        </a:solidFill>
                      </a:tcPr>
                    </a:tc>
                    <a:tc>
                      <a:txBody>
                        <a:bodyPr/>
                        <a:lstStyle/>
                        <a:p>
                          <a:pPr algn="r"/>
                          <a:r>
                            <a:rPr lang="en-US" altLang="zh-CN" sz="2400" dirty="0"/>
                            <a:t>.637</a:t>
                          </a:r>
                          <a:endParaRPr lang="en-US" sz="2400" dirty="0"/>
                        </a:p>
                      </a:txBody>
                      <a:tcPr anchor="ctr">
                        <a:solidFill>
                          <a:schemeClr val="accent5">
                            <a:lumMod val="20000"/>
                            <a:lumOff val="80000"/>
                          </a:schemeClr>
                        </a:solidFill>
                      </a:tcPr>
                    </a:tc>
                    <a:tc>
                      <a:txBody>
                        <a:bodyPr/>
                        <a:lstStyle/>
                        <a:p>
                          <a:pPr algn="r"/>
                          <a:r>
                            <a:rPr lang="en-US" altLang="zh-CN" sz="2400" dirty="0"/>
                            <a:t>.619</a:t>
                          </a:r>
                          <a:endParaRPr lang="en-US" sz="2400" dirty="0"/>
                        </a:p>
                      </a:txBody>
                      <a:tcPr anchor="ctr">
                        <a:solidFill>
                          <a:schemeClr val="accent6">
                            <a:lumMod val="20000"/>
                            <a:lumOff val="80000"/>
                          </a:schemeClr>
                        </a:solidFill>
                      </a:tcPr>
                    </a:tc>
                    <a:tc>
                      <a:txBody>
                        <a:bodyPr/>
                        <a:lstStyle/>
                        <a:p>
                          <a:pPr algn="r"/>
                          <a:r>
                            <a:rPr lang="en-US" altLang="zh-CN" sz="2400" b="1" dirty="0"/>
                            <a:t>.525</a:t>
                          </a:r>
                          <a:endParaRPr lang="en-US" sz="2400" b="1" dirty="0"/>
                        </a:p>
                      </a:txBody>
                      <a:tcPr anchor="ctr">
                        <a:solidFill>
                          <a:schemeClr val="accent6">
                            <a:lumMod val="20000"/>
                            <a:lumOff val="80000"/>
                          </a:schemeClr>
                        </a:solidFill>
                      </a:tcPr>
                    </a:tc>
                    <a:tc>
                      <a:txBody>
                        <a:bodyPr/>
                        <a:lstStyle/>
                        <a:p>
                          <a:pPr algn="r"/>
                          <a:r>
                            <a:rPr lang="en-US" altLang="zh-CN" sz="2400" dirty="0"/>
                            <a:t>.590</a:t>
                          </a:r>
                          <a:endParaRPr lang="en-US" sz="2400" dirty="0"/>
                        </a:p>
                      </a:txBody>
                      <a:tcPr anchor="ctr">
                        <a:solidFill>
                          <a:schemeClr val="accent6">
                            <a:lumMod val="20000"/>
                            <a:lumOff val="80000"/>
                          </a:schemeClr>
                        </a:solidFill>
                      </a:tcPr>
                    </a:tc>
                    <a:tc>
                      <a:txBody>
                        <a:bodyPr/>
                        <a:lstStyle/>
                        <a:p>
                          <a:pPr algn="r"/>
                          <a:r>
                            <a:rPr lang="en-US" sz="2400" dirty="0"/>
                            <a:t>1.000</a:t>
                          </a:r>
                        </a:p>
                      </a:txBody>
                      <a:tcPr anchor="ctr">
                        <a:solidFill>
                          <a:schemeClr val="accent6">
                            <a:lumMod val="20000"/>
                            <a:lumOff val="80000"/>
                          </a:schemeClr>
                        </a:solidFill>
                      </a:tcPr>
                    </a:tc>
                    <a:extLst>
                      <a:ext uri="{0D108BD9-81ED-4DB2-BD59-A6C34878D82A}">
                        <a16:rowId xmlns:a16="http://schemas.microsoft.com/office/drawing/2014/main" val="2251701010"/>
                      </a:ext>
                    </a:extLst>
                  </a:tr>
                  <a:tr h="457200">
                    <a:tc>
                      <a:txBody>
                        <a:bodyPr/>
                        <a:lstStyle/>
                        <a:p>
                          <a:endParaRPr lang="en-US"/>
                        </a:p>
                      </a:txBody>
                      <a:tcPr>
                        <a:blipFill>
                          <a:blip r:embed="rId3"/>
                          <a:stretch>
                            <a:fillRect t="-280556" r="-617919" b="-302778"/>
                          </a:stretch>
                        </a:blipFill>
                      </a:tcPr>
                    </a:tc>
                    <a:tc>
                      <a:txBody>
                        <a:bodyPr/>
                        <a:lstStyle/>
                        <a:p>
                          <a:pPr algn="r"/>
                          <a:r>
                            <a:rPr lang="en-US" altLang="zh-CN" sz="2400" dirty="0"/>
                            <a:t>.442</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.415</a:t>
                          </a:r>
                          <a:endParaRPr lang="en-US" sz="2400" dirty="0"/>
                        </a:p>
                      </a:txBody>
                      <a:tcPr anchor="ctr">
                        <a:solidFill>
                          <a:schemeClr val="accent4">
                            <a:lumMod val="20000"/>
                            <a:lumOff val="80000"/>
                          </a:schemeClr>
                        </a:solidFill>
                      </a:tcPr>
                    </a:tc>
                    <a:tc>
                      <a:txBody>
                        <a:bodyPr/>
                        <a:lstStyle/>
                        <a:p>
                          <a:pPr algn="r"/>
                          <a:r>
                            <a:rPr lang="en-US" altLang="zh-CN" sz="2400" dirty="0"/>
                            <a:t>.533</a:t>
                          </a:r>
                          <a:endParaRPr lang="en-US" sz="2400" dirty="0"/>
                        </a:p>
                      </a:txBody>
                      <a:tcPr anchor="ctr">
                        <a:solidFill>
                          <a:schemeClr val="accent4">
                            <a:lumMod val="20000"/>
                            <a:lumOff val="80000"/>
                          </a:schemeClr>
                        </a:solidFill>
                      </a:tcPr>
                    </a:tc>
                    <a:tc>
                      <a:txBody>
                        <a:bodyPr/>
                        <a:lstStyle/>
                        <a:p>
                          <a:pPr algn="r"/>
                          <a:r>
                            <a:rPr lang="en-US" altLang="zh-CN" sz="2400" dirty="0"/>
                            <a:t>.468</a:t>
                          </a:r>
                          <a:endParaRPr lang="en-US" sz="2400" dirty="0"/>
                        </a:p>
                      </a:txBody>
                      <a:tcPr anchor="ctr">
                        <a:solidFill>
                          <a:schemeClr val="accent5">
                            <a:lumMod val="20000"/>
                            <a:lumOff val="80000"/>
                          </a:schemeClr>
                        </a:solidFill>
                      </a:tcPr>
                    </a:tc>
                    <a:tc>
                      <a:txBody>
                        <a:bodyPr/>
                        <a:lstStyle/>
                        <a:p>
                          <a:pPr algn="r"/>
                          <a:r>
                            <a:rPr lang="en-US" altLang="zh-CN" sz="2400" dirty="0"/>
                            <a:t>.379</a:t>
                          </a:r>
                          <a:endParaRPr lang="en-US" sz="2400" dirty="0"/>
                        </a:p>
                      </a:txBody>
                      <a:tcPr anchor="ctr">
                        <a:solidFill>
                          <a:schemeClr val="accent5">
                            <a:lumMod val="20000"/>
                            <a:lumOff val="80000"/>
                          </a:schemeClr>
                        </a:solidFill>
                      </a:tcPr>
                    </a:tc>
                    <a:tc>
                      <a:txBody>
                        <a:bodyPr/>
                        <a:lstStyle/>
                        <a:p>
                          <a:pPr algn="r"/>
                          <a:r>
                            <a:rPr lang="en-US" altLang="zh-CN" sz="2400" dirty="0"/>
                            <a:t>.425</a:t>
                          </a:r>
                          <a:endParaRPr lang="en-US" sz="2400" dirty="0"/>
                        </a:p>
                      </a:txBody>
                      <a:tcPr anchor="ctr">
                        <a:solidFill>
                          <a:schemeClr val="accent5">
                            <a:lumMod val="20000"/>
                            <a:lumOff val="80000"/>
                          </a:schemeClr>
                        </a:solidFill>
                      </a:tcPr>
                    </a:tc>
                    <a:tc>
                      <a:txBody>
                        <a:bodyPr/>
                        <a:lstStyle/>
                        <a:p>
                          <a:pPr algn="r"/>
                          <a:r>
                            <a:rPr lang="en-US" altLang="zh-CN" sz="2400" dirty="0"/>
                            <a:t>.612</a:t>
                          </a:r>
                          <a:endParaRPr lang="en-US" sz="2400" dirty="0"/>
                        </a:p>
                      </a:txBody>
                      <a:tcPr anchor="ctr">
                        <a:solidFill>
                          <a:schemeClr val="accent5">
                            <a:lumMod val="20000"/>
                            <a:lumOff val="80000"/>
                          </a:schemeClr>
                        </a:solidFill>
                      </a:tcPr>
                    </a:tc>
                    <a:tc>
                      <a:txBody>
                        <a:bodyPr/>
                        <a:lstStyle/>
                        <a:p>
                          <a:pPr algn="r"/>
                          <a:r>
                            <a:rPr lang="en-US" altLang="zh-CN" sz="2400" dirty="0"/>
                            <a:t>.568</a:t>
                          </a:r>
                          <a:endParaRPr lang="en-US" sz="2400" dirty="0"/>
                        </a:p>
                      </a:txBody>
                      <a:tcPr anchor="ctr">
                        <a:solidFill>
                          <a:schemeClr val="accent6">
                            <a:lumMod val="20000"/>
                            <a:lumOff val="80000"/>
                          </a:schemeClr>
                        </a:solidFill>
                      </a:tcPr>
                    </a:tc>
                    <a:tc>
                      <a:txBody>
                        <a:bodyPr/>
                        <a:lstStyle/>
                        <a:p>
                          <a:pPr algn="r"/>
                          <a:r>
                            <a:rPr lang="en-US" altLang="zh-CN" sz="2400" dirty="0"/>
                            <a:t>.538</a:t>
                          </a:r>
                          <a:endParaRPr lang="en-US" sz="2400" dirty="0"/>
                        </a:p>
                      </a:txBody>
                      <a:tcPr anchor="ctr">
                        <a:solidFill>
                          <a:schemeClr val="accent6">
                            <a:lumMod val="20000"/>
                            <a:lumOff val="80000"/>
                          </a:schemeClr>
                        </a:solidFill>
                      </a:tcPr>
                    </a:tc>
                    <a:tc>
                      <a:txBody>
                        <a:bodyPr/>
                        <a:lstStyle/>
                        <a:p>
                          <a:pPr algn="r"/>
                          <a:r>
                            <a:rPr lang="en-US" altLang="zh-CN" sz="2400" b="1" dirty="0"/>
                            <a:t>.520</a:t>
                          </a:r>
                          <a:endParaRPr lang="en-US" sz="2400" b="1" dirty="0"/>
                        </a:p>
                      </a:txBody>
                      <a:tcPr anchor="ctr">
                        <a:solidFill>
                          <a:schemeClr val="accent6">
                            <a:lumMod val="20000"/>
                            <a:lumOff val="80000"/>
                          </a:schemeClr>
                        </a:solidFill>
                      </a:tcPr>
                    </a:tc>
                    <a:tc>
                      <a:txBody>
                        <a:bodyPr/>
                        <a:lstStyle/>
                        <a:p>
                          <a:pPr algn="r"/>
                          <a:r>
                            <a:rPr lang="en-US" altLang="zh-CN" sz="2400" dirty="0"/>
                            <a:t>.831</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491744">
                    <a:tc>
                      <a:txBody>
                        <a:bodyPr/>
                        <a:lstStyle/>
                        <a:p>
                          <a:endParaRPr lang="en-US"/>
                        </a:p>
                      </a:txBody>
                      <a:tcPr>
                        <a:blipFill>
                          <a:blip r:embed="rId3"/>
                          <a:stretch>
                            <a:fillRect t="-351282" r="-617919" b="-179487"/>
                          </a:stretch>
                        </a:blipFill>
                      </a:tcPr>
                    </a:tc>
                    <a:tc>
                      <a:txBody>
                        <a:bodyPr/>
                        <a:lstStyle/>
                        <a:p>
                          <a:pPr algn="r"/>
                          <a:r>
                            <a:rPr lang="en-US" altLang="zh-CN" sz="2400" dirty="0"/>
                            <a:t>.456</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.436</a:t>
                          </a:r>
                          <a:endParaRPr lang="en-US" sz="2400" dirty="0"/>
                        </a:p>
                      </a:txBody>
                      <a:tcPr anchor="ctr">
                        <a:solidFill>
                          <a:schemeClr val="accent4">
                            <a:lumMod val="20000"/>
                            <a:lumOff val="80000"/>
                          </a:schemeClr>
                        </a:solidFill>
                      </a:tcPr>
                    </a:tc>
                    <a:tc>
                      <a:txBody>
                        <a:bodyPr/>
                        <a:lstStyle/>
                        <a:p>
                          <a:pPr algn="r"/>
                          <a:r>
                            <a:rPr lang="en-US" altLang="zh-CN" sz="2400" dirty="0"/>
                            <a:t>.549</a:t>
                          </a:r>
                          <a:endParaRPr lang="en-US" sz="2400" dirty="0"/>
                        </a:p>
                      </a:txBody>
                      <a:tcPr anchor="ctr">
                        <a:solidFill>
                          <a:schemeClr val="accent4">
                            <a:lumMod val="20000"/>
                            <a:lumOff val="80000"/>
                          </a:schemeClr>
                        </a:solidFill>
                      </a:tcPr>
                    </a:tc>
                    <a:tc>
                      <a:txBody>
                        <a:bodyPr/>
                        <a:lstStyle/>
                        <a:p>
                          <a:pPr algn="r"/>
                          <a:r>
                            <a:rPr lang="en-US" altLang="zh-CN" sz="2400" dirty="0"/>
                            <a:t>.474</a:t>
                          </a:r>
                          <a:endParaRPr lang="en-US" sz="2400" dirty="0"/>
                        </a:p>
                      </a:txBody>
                      <a:tcPr anchor="ctr">
                        <a:solidFill>
                          <a:schemeClr val="accent5">
                            <a:lumMod val="20000"/>
                            <a:lumOff val="80000"/>
                          </a:schemeClr>
                        </a:solidFill>
                      </a:tcPr>
                    </a:tc>
                    <a:tc>
                      <a:txBody>
                        <a:bodyPr/>
                        <a:lstStyle/>
                        <a:p>
                          <a:pPr algn="r"/>
                          <a:r>
                            <a:rPr lang="en-US" altLang="zh-CN" sz="2400" b="1" dirty="0"/>
                            <a:t>.353</a:t>
                          </a:r>
                          <a:endParaRPr lang="en-US" sz="2400" b="1" dirty="0"/>
                        </a:p>
                      </a:txBody>
                      <a:tcPr anchor="ctr">
                        <a:solidFill>
                          <a:schemeClr val="accent5">
                            <a:lumMod val="20000"/>
                            <a:lumOff val="80000"/>
                          </a:schemeClr>
                        </a:solidFill>
                      </a:tcPr>
                    </a:tc>
                    <a:tc>
                      <a:txBody>
                        <a:bodyPr/>
                        <a:lstStyle/>
                        <a:p>
                          <a:pPr algn="r"/>
                          <a:r>
                            <a:rPr lang="en-US" altLang="zh-CN" sz="2400" dirty="0"/>
                            <a:t>.450</a:t>
                          </a:r>
                          <a:endParaRPr lang="en-US" sz="2400" dirty="0"/>
                        </a:p>
                      </a:txBody>
                      <a:tcPr anchor="ctr">
                        <a:solidFill>
                          <a:schemeClr val="accent5">
                            <a:lumMod val="20000"/>
                            <a:lumOff val="80000"/>
                          </a:schemeClr>
                        </a:solidFill>
                      </a:tcPr>
                    </a:tc>
                    <a:tc>
                      <a:txBody>
                        <a:bodyPr/>
                        <a:lstStyle/>
                        <a:p>
                          <a:pPr algn="r"/>
                          <a:r>
                            <a:rPr lang="en-US" altLang="zh-CN" sz="2400" dirty="0"/>
                            <a:t>.623</a:t>
                          </a:r>
                          <a:endParaRPr lang="en-US" sz="2400" dirty="0"/>
                        </a:p>
                      </a:txBody>
                      <a:tcPr anchor="ctr">
                        <a:solidFill>
                          <a:schemeClr val="accent5">
                            <a:lumMod val="20000"/>
                            <a:lumOff val="80000"/>
                          </a:schemeClr>
                        </a:solidFill>
                      </a:tcPr>
                    </a:tc>
                    <a:tc>
                      <a:txBody>
                        <a:bodyPr/>
                        <a:lstStyle/>
                        <a:p>
                          <a:pPr algn="r"/>
                          <a:r>
                            <a:rPr lang="en-US" altLang="zh-CN" sz="2400" dirty="0"/>
                            <a:t>.593</a:t>
                          </a:r>
                          <a:endParaRPr lang="en-US" sz="2400" dirty="0"/>
                        </a:p>
                      </a:txBody>
                      <a:tcPr anchor="ctr">
                        <a:solidFill>
                          <a:schemeClr val="accent6">
                            <a:lumMod val="20000"/>
                            <a:lumOff val="80000"/>
                          </a:schemeClr>
                        </a:solidFill>
                      </a:tcPr>
                    </a:tc>
                    <a:tc>
                      <a:txBody>
                        <a:bodyPr/>
                        <a:lstStyle/>
                        <a:p>
                          <a:pPr algn="r"/>
                          <a:r>
                            <a:rPr lang="en-US" altLang="zh-CN" sz="2400" dirty="0"/>
                            <a:t>.536</a:t>
                          </a:r>
                          <a:endParaRPr lang="en-US" sz="2400" dirty="0"/>
                        </a:p>
                      </a:txBody>
                      <a:tcPr anchor="ctr">
                        <a:solidFill>
                          <a:schemeClr val="accent6">
                            <a:lumMod val="20000"/>
                            <a:lumOff val="80000"/>
                          </a:schemeClr>
                        </a:solidFill>
                      </a:tcPr>
                    </a:tc>
                    <a:tc>
                      <a:txBody>
                        <a:bodyPr/>
                        <a:lstStyle/>
                        <a:p>
                          <a:pPr algn="r"/>
                          <a:r>
                            <a:rPr lang="en-US" altLang="zh-CN" sz="2400" dirty="0"/>
                            <a:t>.542</a:t>
                          </a:r>
                          <a:endParaRPr lang="en-US" sz="2400" dirty="0"/>
                        </a:p>
                      </a:txBody>
                      <a:tcPr anchor="ctr">
                        <a:solidFill>
                          <a:schemeClr val="accent6">
                            <a:lumMod val="20000"/>
                            <a:lumOff val="80000"/>
                          </a:schemeClr>
                        </a:solidFill>
                      </a:tcPr>
                    </a:tc>
                    <a:tc>
                      <a:txBody>
                        <a:bodyPr/>
                        <a:lstStyle/>
                        <a:p>
                          <a:pPr algn="r"/>
                          <a:r>
                            <a:rPr lang="en-US" altLang="zh-CN" sz="2400" dirty="0"/>
                            <a:t>.947</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849059">
                    <a:tc>
                      <a:txBody>
                        <a:bodyPr/>
                        <a:lstStyle/>
                        <a:p>
                          <a:endParaRPr lang="en-US"/>
                        </a:p>
                      </a:txBody>
                      <a:tcPr>
                        <a:blipFill>
                          <a:blip r:embed="rId3"/>
                          <a:stretch>
                            <a:fillRect t="-262687" r="-617919" b="-4478"/>
                          </a:stretch>
                        </a:blipFill>
                      </a:tcPr>
                    </a:tc>
                    <a:tc>
                      <a:txBody>
                        <a:bodyPr/>
                        <a:lstStyle/>
                        <a:p>
                          <a:pPr algn="r"/>
                          <a:r>
                            <a:rPr lang="en-US" altLang="zh-CN" sz="2400" b="1" dirty="0"/>
                            <a:t>.432</a:t>
                          </a:r>
                          <a:endParaRPr lang="en-US" sz="2400" b="1" dirty="0"/>
                        </a:p>
                      </a:txBody>
                      <a:tcPr anchor="ctr">
                        <a:solidFill>
                          <a:schemeClr val="accent4">
                            <a:lumMod val="20000"/>
                            <a:lumOff val="80000"/>
                          </a:schemeClr>
                        </a:solidFill>
                      </a:tcPr>
                    </a:tc>
                    <a:tc>
                      <a:txBody>
                        <a:bodyPr/>
                        <a:lstStyle/>
                        <a:p>
                          <a:pPr algn="r"/>
                          <a:r>
                            <a:rPr lang="en-US" altLang="zh-CN" sz="2400" b="1" dirty="0"/>
                            <a:t>.357</a:t>
                          </a:r>
                          <a:endParaRPr lang="en-US" sz="2400" b="1" dirty="0"/>
                        </a:p>
                      </a:txBody>
                      <a:tcPr anchor="ctr">
                        <a:solidFill>
                          <a:schemeClr val="accent4">
                            <a:lumMod val="20000"/>
                            <a:lumOff val="80000"/>
                          </a:schemeClr>
                        </a:solidFill>
                      </a:tcPr>
                    </a:tc>
                    <a:tc>
                      <a:txBody>
                        <a:bodyPr/>
                        <a:lstStyle/>
                        <a:p>
                          <a:pPr algn="r"/>
                          <a:r>
                            <a:rPr lang="en-US" altLang="zh-CN" sz="2400" b="1" dirty="0"/>
                            <a:t>.413</a:t>
                          </a:r>
                          <a:endParaRPr lang="en-US" sz="2400" b="1" dirty="0"/>
                        </a:p>
                      </a:txBody>
                      <a:tcPr anchor="ctr">
                        <a:solidFill>
                          <a:schemeClr val="accent4">
                            <a:lumMod val="20000"/>
                            <a:lumOff val="80000"/>
                          </a:schemeClr>
                        </a:solidFill>
                      </a:tcPr>
                    </a:tc>
                    <a:tc>
                      <a:txBody>
                        <a:bodyPr/>
                        <a:lstStyle/>
                        <a:p>
                          <a:pPr algn="r"/>
                          <a:r>
                            <a:rPr lang="en-US" altLang="zh-CN" sz="2400" b="1" u="none" dirty="0"/>
                            <a:t>.515</a:t>
                          </a:r>
                          <a:endParaRPr lang="en-US" sz="2400" b="1" u="none" dirty="0"/>
                        </a:p>
                      </a:txBody>
                      <a:tcPr anchor="ctr">
                        <a:solidFill>
                          <a:schemeClr val="accent1">
                            <a:lumMod val="20000"/>
                            <a:lumOff val="80000"/>
                          </a:schemeClr>
                        </a:solidFill>
                      </a:tcPr>
                    </a:tc>
                    <a:tc>
                      <a:txBody>
                        <a:bodyPr/>
                        <a:lstStyle/>
                        <a:p>
                          <a:pPr algn="r"/>
                          <a:r>
                            <a:rPr lang="en-US" altLang="zh-CN" sz="2400" b="1" dirty="0"/>
                            <a:t>.457</a:t>
                          </a:r>
                          <a:endParaRPr lang="en-US" sz="2400" b="1" dirty="0"/>
                        </a:p>
                      </a:txBody>
                      <a:tcPr anchor="ctr">
                        <a:solidFill>
                          <a:schemeClr val="accent5">
                            <a:lumMod val="20000"/>
                            <a:lumOff val="80000"/>
                          </a:schemeClr>
                        </a:solidFill>
                      </a:tcPr>
                    </a:tc>
                    <a:tc>
                      <a:txBody>
                        <a:bodyPr/>
                        <a:lstStyle/>
                        <a:p>
                          <a:pPr algn="r"/>
                          <a:r>
                            <a:rPr lang="en-US" altLang="zh-CN" sz="2400" b="0" dirty="0"/>
                            <a:t>.370</a:t>
                          </a:r>
                          <a:endParaRPr lang="en-US" sz="2400" b="0" dirty="0"/>
                        </a:p>
                      </a:txBody>
                      <a:tcPr anchor="ctr">
                        <a:solidFill>
                          <a:schemeClr val="accent5">
                            <a:lumMod val="20000"/>
                            <a:lumOff val="80000"/>
                          </a:schemeClr>
                        </a:solidFill>
                      </a:tcPr>
                    </a:tc>
                    <a:tc>
                      <a:txBody>
                        <a:bodyPr/>
                        <a:lstStyle/>
                        <a:p>
                          <a:pPr algn="r"/>
                          <a:r>
                            <a:rPr lang="en-US" altLang="zh-CN" sz="2400" b="1" dirty="0"/>
                            <a:t>.411</a:t>
                          </a:r>
                          <a:endParaRPr lang="en-US" sz="2400" b="1" dirty="0"/>
                        </a:p>
                      </a:txBody>
                      <a:tcPr anchor="ctr">
                        <a:solidFill>
                          <a:schemeClr val="accent5">
                            <a:lumMod val="20000"/>
                            <a:lumOff val="80000"/>
                          </a:schemeClr>
                        </a:solidFill>
                      </a:tcPr>
                    </a:tc>
                    <a:tc>
                      <a:txBody>
                        <a:bodyPr/>
                        <a:lstStyle/>
                        <a:p>
                          <a:pPr algn="r"/>
                          <a:r>
                            <a:rPr lang="en-US" altLang="zh-CN" sz="2400" b="1" u="none" dirty="0"/>
                            <a:t>.604</a:t>
                          </a:r>
                          <a:endParaRPr lang="en-US" sz="2400" b="1" u="none" dirty="0"/>
                        </a:p>
                      </a:txBody>
                      <a:tcPr anchor="ctr">
                        <a:solidFill>
                          <a:schemeClr val="accent1">
                            <a:lumMod val="20000"/>
                            <a:lumOff val="80000"/>
                          </a:schemeClr>
                        </a:solidFill>
                      </a:tcPr>
                    </a:tc>
                    <a:tc>
                      <a:txBody>
                        <a:bodyPr/>
                        <a:lstStyle/>
                        <a:p>
                          <a:pPr algn="r"/>
                          <a:r>
                            <a:rPr lang="en-US" altLang="zh-CN" sz="2400" b="1" dirty="0"/>
                            <a:t>.563</a:t>
                          </a:r>
                          <a:endParaRPr lang="en-US" sz="2400" b="1" dirty="0"/>
                        </a:p>
                      </a:txBody>
                      <a:tcPr anchor="ctr">
                        <a:solidFill>
                          <a:schemeClr val="accent6">
                            <a:lumMod val="20000"/>
                            <a:lumOff val="80000"/>
                          </a:schemeClr>
                        </a:solidFill>
                      </a:tcPr>
                    </a:tc>
                    <a:tc>
                      <a:txBody>
                        <a:bodyPr/>
                        <a:lstStyle/>
                        <a:p>
                          <a:pPr algn="r"/>
                          <a:r>
                            <a:rPr lang="en-US" altLang="zh-CN" sz="2400" b="0" dirty="0"/>
                            <a:t>.535</a:t>
                          </a:r>
                          <a:endParaRPr lang="en-US" sz="2400" b="0" dirty="0"/>
                        </a:p>
                      </a:txBody>
                      <a:tcPr anchor="ctr">
                        <a:solidFill>
                          <a:schemeClr val="accent6">
                            <a:lumMod val="20000"/>
                            <a:lumOff val="80000"/>
                          </a:schemeClr>
                        </a:solidFill>
                      </a:tcPr>
                    </a:tc>
                    <a:tc>
                      <a:txBody>
                        <a:bodyPr/>
                        <a:lstStyle/>
                        <a:p>
                          <a:pPr algn="r"/>
                          <a:r>
                            <a:rPr lang="en-US" altLang="zh-CN" sz="2400" b="0" dirty="0"/>
                            <a:t>.528</a:t>
                          </a:r>
                          <a:endParaRPr lang="en-US" sz="2400" b="0" dirty="0"/>
                        </a:p>
                      </a:txBody>
                      <a:tcPr anchor="ctr">
                        <a:solidFill>
                          <a:schemeClr val="accent6">
                            <a:lumMod val="20000"/>
                            <a:lumOff val="80000"/>
                          </a:schemeClr>
                        </a:solidFill>
                      </a:tcPr>
                    </a:tc>
                    <a:tc>
                      <a:txBody>
                        <a:bodyPr/>
                        <a:lstStyle/>
                        <a:p>
                          <a:pPr algn="r"/>
                          <a:r>
                            <a:rPr lang="en-US" altLang="zh-CN" sz="2400" b="1" u="none" dirty="0"/>
                            <a:t>.777</a:t>
                          </a:r>
                          <a:endParaRPr lang="en-US" sz="2400" b="1" u="none" dirty="0"/>
                        </a:p>
                      </a:txBody>
                      <a:tcPr anchor="ctr">
                        <a:solidFill>
                          <a:schemeClr val="accent1">
                            <a:lumMod val="20000"/>
                            <a:lumOff val="80000"/>
                          </a:schemeClr>
                        </a:solidFill>
                      </a:tcPr>
                    </a:tc>
                    <a:extLst>
                      <a:ext uri="{0D108BD9-81ED-4DB2-BD59-A6C34878D82A}">
                        <a16:rowId xmlns:a16="http://schemas.microsoft.com/office/drawing/2014/main" val="1185750055"/>
                      </a:ext>
                    </a:extLst>
                  </a:tr>
                </a:tbl>
              </a:graphicData>
            </a:graphic>
          </p:graphicFrame>
        </mc:Fallback>
      </mc:AlternateContent>
      <p:sp>
        <p:nvSpPr>
          <p:cNvPr id="2" name="Title 3">
            <a:extLst>
              <a:ext uri="{FF2B5EF4-FFF2-40B4-BE49-F238E27FC236}">
                <a16:creationId xmlns:a16="http://schemas.microsoft.com/office/drawing/2014/main" id="{57D7E5A6-FC7F-87DE-ABF3-88AEB59E454D}"/>
              </a:ext>
            </a:extLst>
          </p:cNvPr>
          <p:cNvSpPr txBox="1">
            <a:spLocks/>
          </p:cNvSpPr>
          <p:nvPr/>
        </p:nvSpPr>
        <p:spPr bwMode="auto">
          <a:xfrm>
            <a:off x="812270" y="5138201"/>
            <a:ext cx="14631460"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sz="4000" dirty="0"/>
              <a:t>Take Away from this Work</a:t>
            </a:r>
            <a:endParaRPr lang="en-US" sz="4000" dirty="0"/>
          </a:p>
        </p:txBody>
      </p:sp>
      <p:sp>
        <p:nvSpPr>
          <p:cNvPr id="73" name="Content Placeholder 2">
            <a:extLst>
              <a:ext uri="{FF2B5EF4-FFF2-40B4-BE49-F238E27FC236}">
                <a16:creationId xmlns:a16="http://schemas.microsoft.com/office/drawing/2014/main" id="{E585BEDA-8FB7-6E45-CAB6-14B0DB4D1F30}"/>
              </a:ext>
            </a:extLst>
          </p:cNvPr>
          <p:cNvSpPr>
            <a:spLocks noGrp="1"/>
          </p:cNvSpPr>
          <p:nvPr>
            <p:ph idx="1"/>
          </p:nvPr>
        </p:nvSpPr>
        <p:spPr>
          <a:xfrm>
            <a:off x="812270" y="6047031"/>
            <a:ext cx="14771147" cy="2886774"/>
          </a:xfrm>
        </p:spPr>
        <p:txBody>
          <a:bodyPr/>
          <a:lstStyle/>
          <a:p>
            <a:pPr marL="514350" indent="-514350">
              <a:buFont typeface="Arial" charset="0"/>
              <a:buAutoNum type="arabicPeriod"/>
            </a:pPr>
            <a:r>
              <a:rPr lang="en-US" altLang="zh-CN" sz="3200" dirty="0">
                <a:solidFill>
                  <a:schemeClr val="bg2">
                    <a:lumMod val="10000"/>
                  </a:schemeClr>
                </a:solidFill>
              </a:rPr>
              <a:t>Improving</a:t>
            </a:r>
            <a:r>
              <a:rPr lang="zh-CN" altLang="en-US" sz="3200" dirty="0">
                <a:solidFill>
                  <a:schemeClr val="bg2">
                    <a:lumMod val="10000"/>
                  </a:schemeClr>
                </a:solidFill>
              </a:rPr>
              <a:t> </a:t>
            </a:r>
            <a:r>
              <a:rPr lang="en-US" altLang="zh-CN" sz="3200" dirty="0">
                <a:solidFill>
                  <a:schemeClr val="bg2">
                    <a:lumMod val="10000"/>
                  </a:schemeClr>
                </a:solidFill>
              </a:rPr>
              <a:t>regression</a:t>
            </a:r>
            <a:r>
              <a:rPr lang="zh-CN" altLang="en-US" sz="3200" dirty="0">
                <a:solidFill>
                  <a:schemeClr val="bg2">
                    <a:lumMod val="10000"/>
                  </a:schemeClr>
                </a:solidFill>
              </a:rPr>
              <a:t> </a:t>
            </a:r>
            <a:r>
              <a:rPr lang="en-US" altLang="zh-CN" sz="3200" dirty="0">
                <a:solidFill>
                  <a:schemeClr val="bg2">
                    <a:lumMod val="10000"/>
                  </a:schemeClr>
                </a:solidFill>
              </a:rPr>
              <a:t>performance</a:t>
            </a:r>
            <a:r>
              <a:rPr lang="zh-CN" altLang="en-US" sz="3200" dirty="0">
                <a:solidFill>
                  <a:schemeClr val="bg2">
                    <a:lumMod val="10000"/>
                  </a:schemeClr>
                </a:solidFill>
              </a:rPr>
              <a:t> </a:t>
            </a:r>
            <a:r>
              <a:rPr lang="en-US" altLang="zh-CN" sz="3200" dirty="0">
                <a:solidFill>
                  <a:schemeClr val="bg2">
                    <a:lumMod val="10000"/>
                  </a:schemeClr>
                </a:solidFill>
              </a:rPr>
              <a:t>in</a:t>
            </a:r>
            <a:r>
              <a:rPr lang="zh-CN" altLang="en-US" sz="3200" dirty="0">
                <a:solidFill>
                  <a:schemeClr val="bg2">
                    <a:lumMod val="10000"/>
                  </a:schemeClr>
                </a:solidFill>
              </a:rPr>
              <a:t> </a:t>
            </a:r>
            <a:r>
              <a:rPr lang="en-US" altLang="zh-CN" sz="3200" dirty="0">
                <a:solidFill>
                  <a:schemeClr val="bg2">
                    <a:lumMod val="10000"/>
                  </a:schemeClr>
                </a:solidFill>
              </a:rPr>
              <a:t>few-shot</a:t>
            </a:r>
            <a:r>
              <a:rPr lang="zh-CN" altLang="en-US" sz="3200" dirty="0">
                <a:solidFill>
                  <a:schemeClr val="bg2">
                    <a:lumMod val="10000"/>
                  </a:schemeClr>
                </a:solidFill>
              </a:rPr>
              <a:t> </a:t>
            </a:r>
            <a:r>
              <a:rPr lang="en-US" altLang="zh-CN" sz="3200" dirty="0">
                <a:solidFill>
                  <a:schemeClr val="bg2">
                    <a:lumMod val="10000"/>
                  </a:schemeClr>
                </a:solidFill>
              </a:rPr>
              <a:t>regions</a:t>
            </a:r>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challenging.</a:t>
            </a:r>
          </a:p>
          <a:p>
            <a:pPr marL="514350" indent="-514350">
              <a:buFont typeface="Arial" charset="0"/>
              <a:buAutoNum type="arabicPeriod"/>
            </a:pP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alleviates</a:t>
            </a:r>
            <a:r>
              <a:rPr lang="zh-CN" altLang="en-US" sz="3200" dirty="0">
                <a:solidFill>
                  <a:schemeClr val="bg2">
                    <a:lumMod val="10000"/>
                  </a:schemeClr>
                </a:solidFill>
              </a:rPr>
              <a:t> </a:t>
            </a:r>
            <a:r>
              <a:rPr lang="en-US" altLang="zh-CN" sz="3200" dirty="0">
                <a:solidFill>
                  <a:schemeClr val="bg2">
                    <a:lumMod val="10000"/>
                  </a:schemeClr>
                </a:solidFill>
              </a:rPr>
              <a:t>training</a:t>
            </a:r>
            <a:r>
              <a:rPr lang="zh-CN" altLang="en-US" sz="3200" dirty="0">
                <a:solidFill>
                  <a:schemeClr val="bg2">
                    <a:lumMod val="10000"/>
                  </a:schemeClr>
                </a:solidFill>
              </a:rPr>
              <a:t> </a:t>
            </a:r>
            <a:r>
              <a:rPr lang="en-US" altLang="zh-CN" sz="3200" dirty="0">
                <a:solidFill>
                  <a:schemeClr val="bg2">
                    <a:lumMod val="10000"/>
                  </a:schemeClr>
                </a:solidFill>
              </a:rPr>
              <a:t>data</a:t>
            </a:r>
            <a:r>
              <a:rPr lang="zh-CN" altLang="en-US" sz="3200" dirty="0">
                <a:solidFill>
                  <a:schemeClr val="bg2">
                    <a:lumMod val="10000"/>
                  </a:schemeClr>
                </a:solidFill>
              </a:rPr>
              <a:t> </a:t>
            </a:r>
            <a:r>
              <a:rPr lang="en-US" altLang="zh-CN" sz="3200" dirty="0">
                <a:solidFill>
                  <a:schemeClr val="bg2">
                    <a:lumMod val="10000"/>
                  </a:schemeClr>
                </a:solidFill>
              </a:rPr>
              <a:t>imbalance,</a:t>
            </a:r>
            <a:r>
              <a:rPr lang="zh-CN" altLang="en-US" sz="3200" dirty="0">
                <a:solidFill>
                  <a:schemeClr val="bg2">
                    <a:lumMod val="10000"/>
                  </a:schemeClr>
                </a:solidFill>
              </a:rPr>
              <a:t> </a:t>
            </a:r>
            <a:r>
              <a:rPr lang="en-US" altLang="zh-CN" sz="3200" dirty="0">
                <a:solidFill>
                  <a:schemeClr val="bg2">
                    <a:lumMod val="10000"/>
                  </a:schemeClr>
                </a:solidFill>
              </a:rPr>
              <a:t>when</a:t>
            </a:r>
            <a:r>
              <a:rPr lang="zh-CN" altLang="en-US" sz="3200" dirty="0">
                <a:solidFill>
                  <a:schemeClr val="bg2">
                    <a:lumMod val="10000"/>
                  </a:schemeClr>
                </a:solidFill>
              </a:rPr>
              <a:t> </a:t>
            </a:r>
            <a:r>
              <a:rPr lang="en-US" altLang="zh-CN" sz="3200" b="1" dirty="0">
                <a:solidFill>
                  <a:schemeClr val="bg2">
                    <a:lumMod val="10000"/>
                  </a:schemeClr>
                </a:solidFill>
              </a:rPr>
              <a:t>self-training</a:t>
            </a:r>
            <a:r>
              <a:rPr lang="zh-CN" altLang="en-US" sz="3200" dirty="0">
                <a:solidFill>
                  <a:schemeClr val="bg2">
                    <a:lumMod val="10000"/>
                  </a:schemeClr>
                </a:solidFill>
              </a:rPr>
              <a:t> </a:t>
            </a:r>
            <a:r>
              <a:rPr lang="en-US" altLang="zh-CN" sz="3200" dirty="0">
                <a:solidFill>
                  <a:schemeClr val="bg2">
                    <a:lumMod val="10000"/>
                  </a:schemeClr>
                </a:solidFill>
              </a:rPr>
              <a:t>suffers</a:t>
            </a:r>
            <a:r>
              <a:rPr lang="zh-CN" altLang="en-US" sz="3200" dirty="0">
                <a:solidFill>
                  <a:schemeClr val="bg2">
                    <a:lumMod val="10000"/>
                  </a:schemeClr>
                </a:solidFill>
              </a:rPr>
              <a:t> </a:t>
            </a:r>
            <a:r>
              <a:rPr lang="en-US" altLang="zh-CN" sz="3200" dirty="0">
                <a:solidFill>
                  <a:schemeClr val="bg2">
                    <a:lumMod val="10000"/>
                  </a:schemeClr>
                </a:solidFill>
              </a:rPr>
              <a:t>from</a:t>
            </a:r>
            <a:r>
              <a:rPr lang="zh-CN" altLang="en-US" sz="3200" dirty="0">
                <a:solidFill>
                  <a:schemeClr val="bg2">
                    <a:lumMod val="10000"/>
                  </a:schemeClr>
                </a:solidFill>
              </a:rPr>
              <a:t> </a:t>
            </a:r>
            <a:r>
              <a:rPr lang="en-US" altLang="zh-CN" sz="3200" dirty="0">
                <a:solidFill>
                  <a:schemeClr val="bg2">
                    <a:lumMod val="10000"/>
                  </a:schemeClr>
                </a:solidFill>
              </a:rPr>
              <a:t>lack</a:t>
            </a:r>
            <a:r>
              <a:rPr lang="zh-CN" altLang="en-US" sz="3200" dirty="0">
                <a:solidFill>
                  <a:schemeClr val="bg2">
                    <a:lumMod val="10000"/>
                  </a:schemeClr>
                </a:solidFill>
              </a:rPr>
              <a:t> </a:t>
            </a:r>
            <a:r>
              <a:rPr lang="en-US" altLang="zh-CN" sz="3200" dirty="0">
                <a:solidFill>
                  <a:schemeClr val="bg2">
                    <a:lumMod val="10000"/>
                  </a:schemeClr>
                </a:solidFill>
              </a:rPr>
              <a:t>of</a:t>
            </a:r>
            <a:r>
              <a:rPr lang="zh-CN" altLang="en-US" sz="3200" dirty="0">
                <a:solidFill>
                  <a:schemeClr val="bg2">
                    <a:lumMod val="10000"/>
                  </a:schemeClr>
                </a:solidFill>
              </a:rPr>
              <a:t> </a:t>
            </a:r>
            <a:r>
              <a:rPr lang="en-US" altLang="zh-CN" sz="3200" dirty="0">
                <a:solidFill>
                  <a:schemeClr val="bg2">
                    <a:lumMod val="10000"/>
                  </a:schemeClr>
                </a:solidFill>
              </a:rPr>
              <a:t>confidence</a:t>
            </a:r>
            <a:r>
              <a:rPr lang="zh-CN" altLang="en-US" sz="3200" dirty="0">
                <a:solidFill>
                  <a:schemeClr val="bg2">
                    <a:lumMod val="10000"/>
                  </a:schemeClr>
                </a:solidFill>
              </a:rPr>
              <a:t> </a:t>
            </a:r>
            <a:r>
              <a:rPr lang="en-US" altLang="zh-CN" sz="3200" dirty="0">
                <a:solidFill>
                  <a:schemeClr val="bg2">
                    <a:lumMod val="10000"/>
                  </a:schemeClr>
                </a:solidFill>
              </a:rPr>
              <a:t>on</a:t>
            </a:r>
            <a:r>
              <a:rPr lang="zh-CN" altLang="en-US" sz="3200" dirty="0">
                <a:solidFill>
                  <a:schemeClr val="bg2">
                    <a:lumMod val="10000"/>
                  </a:schemeClr>
                </a:solidFill>
              </a:rPr>
              <a:t> </a:t>
            </a:r>
            <a:r>
              <a:rPr lang="en-US" altLang="zh-CN" sz="3200" dirty="0">
                <a:solidFill>
                  <a:schemeClr val="bg2">
                    <a:lumMod val="10000"/>
                  </a:schemeClr>
                </a:solidFill>
              </a:rPr>
              <a:t>predicting</a:t>
            </a:r>
            <a:r>
              <a:rPr lang="zh-CN" altLang="en-US" sz="3200" dirty="0">
                <a:solidFill>
                  <a:schemeClr val="bg2">
                    <a:lumMod val="10000"/>
                  </a:schemeClr>
                </a:solidFill>
              </a:rPr>
              <a:t> </a:t>
            </a:r>
            <a:r>
              <a:rPr lang="en-US" altLang="zh-CN" sz="3200" dirty="0">
                <a:solidFill>
                  <a:schemeClr val="bg2">
                    <a:lumMod val="10000"/>
                  </a:schemeClr>
                </a:solidFill>
              </a:rPr>
              <a:t>minor</a:t>
            </a:r>
            <a:r>
              <a:rPr lang="zh-CN" altLang="en-US" sz="3200" dirty="0">
                <a:solidFill>
                  <a:schemeClr val="bg2">
                    <a:lumMod val="10000"/>
                  </a:schemeClr>
                </a:solidFill>
              </a:rPr>
              <a:t> </a:t>
            </a:r>
            <a:r>
              <a:rPr lang="en-US" altLang="zh-CN" sz="3200" dirty="0">
                <a:solidFill>
                  <a:schemeClr val="bg2">
                    <a:lumMod val="10000"/>
                  </a:schemeClr>
                </a:solidFill>
              </a:rPr>
              <a:t>labels.</a:t>
            </a:r>
          </a:p>
          <a:p>
            <a:pPr marL="514350" indent="-514350">
              <a:buAutoNum type="arabicPeriod"/>
            </a:pPr>
            <a:r>
              <a:rPr lang="en-US" altLang="zh-CN" sz="3200" dirty="0">
                <a:solidFill>
                  <a:schemeClr val="bg2">
                    <a:lumMod val="10000"/>
                  </a:schemeClr>
                </a:solidFill>
              </a:rPr>
              <a:t>Again,</a:t>
            </a:r>
            <a:r>
              <a:rPr lang="zh-CN" altLang="en-US" sz="3200" dirty="0">
                <a:solidFill>
                  <a:schemeClr val="bg2">
                    <a:lumMod val="10000"/>
                  </a:schemeClr>
                </a:solidFill>
              </a:rPr>
              <a:t> </a:t>
            </a: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can</a:t>
            </a:r>
            <a:r>
              <a:rPr lang="zh-CN" altLang="en-US" sz="3200" dirty="0">
                <a:solidFill>
                  <a:schemeClr val="bg2">
                    <a:lumMod val="10000"/>
                  </a:schemeClr>
                </a:solidFill>
              </a:rPr>
              <a:t> </a:t>
            </a:r>
            <a:r>
              <a:rPr lang="en-US" altLang="zh-CN" sz="3200" dirty="0">
                <a:solidFill>
                  <a:schemeClr val="bg2">
                    <a:lumMod val="10000"/>
                  </a:schemeClr>
                </a:solidFill>
              </a:rPr>
              <a:t>be</a:t>
            </a:r>
            <a:r>
              <a:rPr lang="zh-CN" altLang="en-US" sz="3200" dirty="0">
                <a:solidFill>
                  <a:schemeClr val="bg2">
                    <a:lumMod val="10000"/>
                  </a:schemeClr>
                </a:solidFill>
              </a:rPr>
              <a:t> </a:t>
            </a:r>
            <a:r>
              <a:rPr lang="en-US" altLang="zh-CN" sz="3200" dirty="0">
                <a:solidFill>
                  <a:schemeClr val="bg2">
                    <a:lumMod val="10000"/>
                  </a:schemeClr>
                </a:solidFill>
              </a:rPr>
              <a:t>performed</a:t>
            </a:r>
            <a:r>
              <a:rPr lang="zh-CN" altLang="en-US" sz="3200" dirty="0">
                <a:solidFill>
                  <a:schemeClr val="bg2">
                    <a:lumMod val="10000"/>
                  </a:schemeClr>
                </a:solidFill>
              </a:rPr>
              <a:t> </a:t>
            </a:r>
            <a:r>
              <a:rPr lang="en-US" altLang="zh-CN" sz="3200" dirty="0">
                <a:solidFill>
                  <a:schemeClr val="bg2">
                    <a:lumMod val="10000"/>
                  </a:schemeClr>
                </a:solidFill>
              </a:rPr>
              <a:t>on</a:t>
            </a:r>
            <a:r>
              <a:rPr lang="zh-CN" altLang="en-US" sz="3200" dirty="0">
                <a:solidFill>
                  <a:schemeClr val="bg2">
                    <a:lumMod val="10000"/>
                  </a:schemeClr>
                </a:solidFill>
              </a:rPr>
              <a:t> </a:t>
            </a:r>
            <a:r>
              <a:rPr lang="en-US" altLang="zh-CN" sz="3200" b="1" dirty="0">
                <a:solidFill>
                  <a:schemeClr val="bg2">
                    <a:lumMod val="10000"/>
                  </a:schemeClr>
                </a:solidFill>
              </a:rPr>
              <a:t>Representation</a:t>
            </a:r>
            <a:r>
              <a:rPr lang="zh-CN" altLang="en-US" sz="3200" b="1" dirty="0">
                <a:solidFill>
                  <a:schemeClr val="bg2">
                    <a:lumMod val="10000"/>
                  </a:schemeClr>
                </a:solidFill>
              </a:rPr>
              <a:t> </a:t>
            </a:r>
            <a:r>
              <a:rPr lang="en-US" altLang="zh-CN" sz="3200" b="1" dirty="0">
                <a:solidFill>
                  <a:schemeClr val="bg2">
                    <a:lumMod val="10000"/>
                  </a:schemeClr>
                </a:solidFill>
              </a:rPr>
              <a:t>vectors</a:t>
            </a:r>
            <a:r>
              <a:rPr lang="en-US" altLang="zh-CN" sz="3200" dirty="0">
                <a:solidFill>
                  <a:schemeClr val="bg2">
                    <a:lumMod val="10000"/>
                  </a:schemeClr>
                </a:solidFill>
              </a:rPr>
              <a:t>.</a:t>
            </a:r>
          </a:p>
        </p:txBody>
      </p:sp>
    </p:spTree>
    <p:extLst>
      <p:ext uri="{BB962C8B-B14F-4D97-AF65-F5344CB8AC3E}">
        <p14:creationId xmlns:p14="http://schemas.microsoft.com/office/powerpoint/2010/main" val="3190448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3">
                                            <p:txEl>
                                              <p:pRg st="0" end="0"/>
                                            </p:txEl>
                                          </p:spTgt>
                                        </p:tgtEl>
                                        <p:attrNameLst>
                                          <p:attrName>style.visibility</p:attrName>
                                        </p:attrNameLst>
                                      </p:cBhvr>
                                      <p:to>
                                        <p:strVal val="visible"/>
                                      </p:to>
                                    </p:set>
                                    <p:animEffect transition="in" filter="wipe(left)">
                                      <p:cBhvr>
                                        <p:cTn id="10" dur="500"/>
                                        <p:tgtEl>
                                          <p:spTgt spid="7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3">
                                            <p:txEl>
                                              <p:pRg st="1" end="1"/>
                                            </p:txEl>
                                          </p:spTgt>
                                        </p:tgtEl>
                                        <p:attrNameLst>
                                          <p:attrName>style.visibility</p:attrName>
                                        </p:attrNameLst>
                                      </p:cBhvr>
                                      <p:to>
                                        <p:strVal val="visible"/>
                                      </p:to>
                                    </p:set>
                                    <p:animEffect transition="in" filter="wipe(left)">
                                      <p:cBhvr>
                                        <p:cTn id="15" dur="500"/>
                                        <p:tgtEl>
                                          <p:spTgt spid="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3">
                                            <p:txEl>
                                              <p:pRg st="2" end="2"/>
                                            </p:txEl>
                                          </p:spTgt>
                                        </p:tgtEl>
                                        <p:attrNameLst>
                                          <p:attrName>style.visibility</p:attrName>
                                        </p:attrNameLst>
                                      </p:cBhvr>
                                      <p:to>
                                        <p:strVal val="visible"/>
                                      </p:to>
                                    </p:set>
                                    <p:animEffect transition="in" filter="wipe(left)">
                                      <p:cBhvr>
                                        <p:cTn id="20" dur="500"/>
                                        <p:tgtEl>
                                          <p:spTgt spid="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7E6C6F-A35D-44C6-CE83-00791A1C1075}"/>
              </a:ext>
            </a:extLst>
          </p:cNvPr>
          <p:cNvSpPr/>
          <p:nvPr/>
        </p:nvSpPr>
        <p:spPr>
          <a:xfrm>
            <a:off x="6864726" y="6160490"/>
            <a:ext cx="8584935" cy="1724332"/>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Graph</a:t>
            </a:r>
            <a:r>
              <a:rPr lang="zh-CN" altLang="en-US" dirty="0"/>
              <a:t> </a:t>
            </a:r>
            <a:r>
              <a:rPr lang="en-US" altLang="zh-CN" dirty="0"/>
              <a:t>Regression</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181614" y="2292819"/>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921507" y="2292819"/>
            <a:ext cx="8514612" cy="5509200"/>
          </a:xfrm>
          <a:prstGeom prst="rect">
            <a:avLst/>
          </a:prstGeom>
          <a:noFill/>
        </p:spPr>
        <p:txBody>
          <a:bodyPr wrap="square" rtlCol="0">
            <a:spAutoFit/>
          </a:bodyPr>
          <a:lstStyle/>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Supervised Learning:</a:t>
            </a:r>
            <a:r>
              <a:rPr lang="zh-CN" altLang="en-US" sz="3200" b="1" dirty="0">
                <a:solidFill>
                  <a:schemeClr val="bg2"/>
                </a:solidFill>
                <a:latin typeface="Helvetica Neue"/>
                <a:cs typeface="Helvetica Neue"/>
              </a:rPr>
              <a:t> </a:t>
            </a:r>
            <a:r>
              <a:rPr lang="en-US" altLang="zh-CN" sz="3200" dirty="0">
                <a:solidFill>
                  <a:schemeClr val="bg2"/>
                </a:solidFill>
                <a:latin typeface="Helvetica Neue"/>
                <a:cs typeface="Helvetica Neue"/>
              </a:rPr>
              <a:t>Training sets of ~500 examples are too limited.</a:t>
            </a:r>
          </a:p>
          <a:p>
            <a:endParaRPr lang="en-US" altLang="zh-CN" sz="3200" dirty="0">
              <a:solidFill>
                <a:schemeClr val="bg2"/>
              </a:solidFill>
              <a:latin typeface="Helvetica Neue"/>
              <a:cs typeface="Helvetica Neue"/>
            </a:endParaRPr>
          </a:p>
          <a:p>
            <a:endParaRPr lang="en-US" altLang="zh-CN" sz="3200" dirty="0">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Imbalanced Learning: </a:t>
            </a:r>
            <a:r>
              <a:rPr lang="en-US" altLang="zh-CN" sz="3200" dirty="0">
                <a:solidFill>
                  <a:schemeClr val="bg2"/>
                </a:solidFill>
                <a:latin typeface="Helvetica Neue"/>
                <a:cs typeface="Helvetica Neue"/>
              </a:rPr>
              <a:t>Predictions on minor (continuous) labels are equally or more important than those on major labels.</a:t>
            </a:r>
          </a:p>
          <a:p>
            <a:endParaRPr lang="en-US" sz="3200" dirty="0">
              <a:solidFill>
                <a:schemeClr val="bg2"/>
              </a:solidFill>
              <a:latin typeface="Helvetica Neue"/>
              <a:cs typeface="Helvetica Neue"/>
            </a:endParaRPr>
          </a:p>
          <a:p>
            <a:r>
              <a:rPr lang="en-US" altLang="zh-CN" sz="3200" b="1" dirty="0">
                <a:solidFill>
                  <a:schemeClr val="bg1"/>
                </a:solidFill>
                <a:latin typeface="Helvetica Neue"/>
                <a:cs typeface="Helvetica Neue"/>
              </a:rPr>
              <a:t>for</a:t>
            </a:r>
            <a:r>
              <a:rPr lang="zh-CN" altLang="en-US" sz="3200" b="1" dirty="0">
                <a:solidFill>
                  <a:schemeClr val="bg1"/>
                </a:solidFill>
                <a:latin typeface="Helvetica Neue"/>
                <a:cs typeface="Helvetica Neue"/>
              </a:rPr>
              <a:t> </a:t>
            </a:r>
            <a:r>
              <a:rPr lang="en-US" altLang="zh-CN" sz="3200" b="1" dirty="0">
                <a:solidFill>
                  <a:schemeClr val="bg1"/>
                </a:solidFill>
                <a:latin typeface="Helvetica Neue"/>
                <a:cs typeface="Helvetica Neue"/>
              </a:rPr>
              <a:t>Transfer Learning: </a:t>
            </a:r>
            <a:r>
              <a:rPr lang="en-US" altLang="zh-CN" sz="3200" dirty="0">
                <a:solidFill>
                  <a:schemeClr val="bg1"/>
                </a:solidFill>
                <a:latin typeface="Helvetica Neue"/>
                <a:cs typeface="Helvetica Neue"/>
              </a:rPr>
              <a:t>Any extra data points, no matter labeled or unlabeled, the same domain or different domains, can be useful.</a:t>
            </a:r>
            <a:endParaRPr lang="en-US" sz="3200" dirty="0">
              <a:solidFill>
                <a:schemeClr val="bg1"/>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32</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297149" y="2368504"/>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8919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w Orleans city guide - Lonely Planet | Louisiana, USA, North America">
            <a:extLst>
              <a:ext uri="{FF2B5EF4-FFF2-40B4-BE49-F238E27FC236}">
                <a16:creationId xmlns:a16="http://schemas.microsoft.com/office/drawing/2014/main" id="{889F6706-91B3-F728-CE9D-44B3CA133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 y="0"/>
            <a:ext cx="16256000" cy="34169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003F3BF-A698-639D-33DB-A4D20C9EB4D4}"/>
              </a:ext>
            </a:extLst>
          </p:cNvPr>
          <p:cNvSpPr>
            <a:spLocks noGrp="1"/>
          </p:cNvSpPr>
          <p:nvPr>
            <p:ph type="ctrTitle"/>
          </p:nvPr>
        </p:nvSpPr>
        <p:spPr/>
        <p:txBody>
          <a:bodyPr/>
          <a:lstStyle/>
          <a:p>
            <a:r>
              <a:rPr lang="en-US" sz="5400" dirty="0"/>
              <a:t>Data-Centric Learning from Unlabeled Graphs with Diffusion Model</a:t>
            </a:r>
          </a:p>
        </p:txBody>
      </p:sp>
      <p:sp>
        <p:nvSpPr>
          <p:cNvPr id="9" name="Subtitle 8">
            <a:extLst>
              <a:ext uri="{FF2B5EF4-FFF2-40B4-BE49-F238E27FC236}">
                <a16:creationId xmlns:a16="http://schemas.microsoft.com/office/drawing/2014/main" id="{7178AC3E-87D0-5ADA-276B-C4CF342E230D}"/>
              </a:ext>
            </a:extLst>
          </p:cNvPr>
          <p:cNvSpPr>
            <a:spLocks noGrp="1"/>
          </p:cNvSpPr>
          <p:nvPr>
            <p:ph type="subTitle" idx="1"/>
          </p:nvPr>
        </p:nvSpPr>
        <p:spPr>
          <a:xfrm>
            <a:off x="507659" y="5182962"/>
            <a:ext cx="15229570" cy="932210"/>
          </a:xfrm>
        </p:spPr>
        <p:txBody>
          <a:bodyPr anchor="ctr"/>
          <a:lstStyle/>
          <a:p>
            <a:r>
              <a:rPr lang="en-US" altLang="zh-CN" sz="3200" dirty="0"/>
              <a:t>The</a:t>
            </a:r>
            <a:r>
              <a:rPr lang="zh-CN" altLang="en-US" sz="3200" dirty="0"/>
              <a:t> </a:t>
            </a:r>
            <a:r>
              <a:rPr lang="en-US" altLang="zh-CN" sz="3200" dirty="0"/>
              <a:t>2023</a:t>
            </a:r>
            <a:r>
              <a:rPr lang="zh-CN" altLang="en-US" sz="3200" dirty="0"/>
              <a:t> </a:t>
            </a:r>
            <a:r>
              <a:rPr lang="en-US" altLang="zh-CN" sz="3200" dirty="0"/>
              <a:t>Conference on Neural Information Processing Systems</a:t>
            </a:r>
            <a:endParaRPr lang="en-US" sz="3200" dirty="0"/>
          </a:p>
        </p:txBody>
      </p:sp>
      <p:sp>
        <p:nvSpPr>
          <p:cNvPr id="10" name="Text Placeholder 9">
            <a:extLst>
              <a:ext uri="{FF2B5EF4-FFF2-40B4-BE49-F238E27FC236}">
                <a16:creationId xmlns:a16="http://schemas.microsoft.com/office/drawing/2014/main" id="{1022109F-EB4B-42DA-2B30-76A6D47997C2}"/>
              </a:ext>
            </a:extLst>
          </p:cNvPr>
          <p:cNvSpPr>
            <a:spLocks noGrp="1"/>
          </p:cNvSpPr>
          <p:nvPr>
            <p:ph type="body" sz="quarter" idx="13"/>
          </p:nvPr>
        </p:nvSpPr>
        <p:spPr>
          <a:xfrm>
            <a:off x="1721644" y="6525551"/>
            <a:ext cx="12801600" cy="394612"/>
          </a:xfrm>
        </p:spPr>
        <p:txBody>
          <a:bodyPr/>
          <a:lstStyle/>
          <a:p>
            <a:r>
              <a:rPr lang="en-US" altLang="zh-CN" sz="3200" b="1" dirty="0">
                <a:solidFill>
                  <a:schemeClr val="tx1"/>
                </a:solidFill>
              </a:rPr>
              <a:t>Gang</a:t>
            </a:r>
            <a:r>
              <a:rPr lang="zh-CN" altLang="en-US" sz="3200" b="1" dirty="0">
                <a:solidFill>
                  <a:schemeClr val="tx1"/>
                </a:solidFill>
              </a:rPr>
              <a:t> </a:t>
            </a:r>
            <a:r>
              <a:rPr lang="en-US" altLang="zh-CN" sz="3200" b="1" dirty="0">
                <a:solidFill>
                  <a:schemeClr val="tx1"/>
                </a:solidFill>
              </a:rPr>
              <a:t>Liu</a:t>
            </a:r>
            <a:r>
              <a:rPr lang="en-US" sz="3200" dirty="0">
                <a:solidFill>
                  <a:schemeClr val="tx1"/>
                </a:solidFill>
              </a:rPr>
              <a:t>, </a:t>
            </a:r>
            <a:r>
              <a:rPr lang="en-US" altLang="zh-CN" sz="3200" dirty="0">
                <a:solidFill>
                  <a:schemeClr val="tx1"/>
                </a:solidFill>
              </a:rPr>
              <a:t>Eric</a:t>
            </a:r>
            <a:r>
              <a:rPr lang="zh-CN" altLang="en-US" sz="3200" dirty="0">
                <a:solidFill>
                  <a:schemeClr val="tx1"/>
                </a:solidFill>
              </a:rPr>
              <a:t> </a:t>
            </a:r>
            <a:r>
              <a:rPr lang="en-US" altLang="zh-CN" sz="3200" dirty="0" err="1">
                <a:solidFill>
                  <a:schemeClr val="tx1"/>
                </a:solidFill>
              </a:rPr>
              <a:t>Inae</a:t>
            </a:r>
            <a:r>
              <a:rPr lang="en-US" altLang="zh-CN" sz="3200" dirty="0">
                <a:solidFill>
                  <a:schemeClr val="tx1"/>
                </a:solidFill>
              </a:rPr>
              <a:t>,</a:t>
            </a:r>
            <a:r>
              <a:rPr lang="zh-CN" altLang="en-US" sz="3200" dirty="0">
                <a:solidFill>
                  <a:schemeClr val="tx1"/>
                </a:solidFill>
              </a:rPr>
              <a:t> </a:t>
            </a:r>
            <a:r>
              <a:rPr lang="en-US" altLang="zh-CN" sz="3200" dirty="0">
                <a:solidFill>
                  <a:schemeClr val="tx1"/>
                </a:solidFill>
              </a:rPr>
              <a:t>Tong</a:t>
            </a:r>
            <a:r>
              <a:rPr lang="zh-CN" altLang="en-US" sz="3200" dirty="0">
                <a:solidFill>
                  <a:schemeClr val="tx1"/>
                </a:solidFill>
              </a:rPr>
              <a:t> </a:t>
            </a:r>
            <a:r>
              <a:rPr lang="en-US" altLang="zh-CN" sz="3200" dirty="0">
                <a:solidFill>
                  <a:schemeClr val="tx1"/>
                </a:solidFill>
              </a:rPr>
              <a:t>Zhao,</a:t>
            </a:r>
            <a:r>
              <a:rPr lang="zh-CN" altLang="en-US" sz="3200" dirty="0">
                <a:solidFill>
                  <a:schemeClr val="tx1"/>
                </a:solidFill>
              </a:rPr>
              <a:t> </a:t>
            </a:r>
            <a:r>
              <a:rPr lang="en-US" altLang="zh-CN" sz="3200" dirty="0" err="1">
                <a:solidFill>
                  <a:schemeClr val="tx1"/>
                </a:solidFill>
              </a:rPr>
              <a:t>Jiaxin</a:t>
            </a:r>
            <a:r>
              <a:rPr lang="zh-CN" altLang="en-US" sz="3200" dirty="0">
                <a:solidFill>
                  <a:schemeClr val="tx1"/>
                </a:solidFill>
              </a:rPr>
              <a:t> </a:t>
            </a:r>
            <a:r>
              <a:rPr lang="en-US" altLang="zh-CN" sz="3200" dirty="0">
                <a:solidFill>
                  <a:schemeClr val="tx1"/>
                </a:solidFill>
              </a:rPr>
              <a:t>Xu,</a:t>
            </a:r>
            <a:r>
              <a:rPr lang="zh-CN" altLang="en-US" sz="3200" dirty="0">
                <a:solidFill>
                  <a:schemeClr val="tx1"/>
                </a:solidFill>
              </a:rPr>
              <a:t> </a:t>
            </a:r>
            <a:r>
              <a:rPr lang="en-US" altLang="zh-CN" sz="3200" dirty="0" err="1">
                <a:solidFill>
                  <a:schemeClr val="tx1"/>
                </a:solidFill>
              </a:rPr>
              <a:t>Tengfei</a:t>
            </a:r>
            <a:r>
              <a:rPr lang="zh-CN" altLang="en-US" sz="3200" dirty="0">
                <a:solidFill>
                  <a:schemeClr val="tx1"/>
                </a:solidFill>
              </a:rPr>
              <a:t> </a:t>
            </a:r>
            <a:r>
              <a:rPr lang="en-US" altLang="zh-CN" sz="3200" dirty="0">
                <a:solidFill>
                  <a:schemeClr val="tx1"/>
                </a:solidFill>
              </a:rPr>
              <a:t>Luo</a:t>
            </a:r>
            <a:r>
              <a:rPr lang="en-US" sz="3200" dirty="0">
                <a:solidFill>
                  <a:schemeClr val="tx1"/>
                </a:solidFill>
              </a:rPr>
              <a:t>, Meng Jiang</a:t>
            </a:r>
          </a:p>
        </p:txBody>
      </p:sp>
      <p:sp>
        <p:nvSpPr>
          <p:cNvPr id="2" name="TextBox 1">
            <a:extLst>
              <a:ext uri="{FF2B5EF4-FFF2-40B4-BE49-F238E27FC236}">
                <a16:creationId xmlns:a16="http://schemas.microsoft.com/office/drawing/2014/main" id="{F57DC5DF-AB76-8FC9-A5F9-E53053D8ACA5}"/>
              </a:ext>
            </a:extLst>
          </p:cNvPr>
          <p:cNvSpPr txBox="1"/>
          <p:nvPr/>
        </p:nvSpPr>
        <p:spPr>
          <a:xfrm>
            <a:off x="13291457" y="0"/>
            <a:ext cx="2968281" cy="538609"/>
          </a:xfrm>
          <a:prstGeom prst="rect">
            <a:avLst/>
          </a:prstGeom>
          <a:noFill/>
        </p:spPr>
        <p:txBody>
          <a:bodyPr wrap="square">
            <a:spAutoFit/>
          </a:bodyPr>
          <a:lstStyle/>
          <a:p>
            <a:r>
              <a:rPr lang="en-US" altLang="zh-CN" b="1" dirty="0">
                <a:solidFill>
                  <a:srgbClr val="0432FF"/>
                </a:solidFill>
                <a:latin typeface="Times New Roman" panose="02020603050405020304" pitchFamily="18" charset="0"/>
                <a:cs typeface="Times New Roman" panose="02020603050405020304" pitchFamily="18" charset="0"/>
              </a:rPr>
              <a:t>New</a:t>
            </a:r>
            <a:r>
              <a:rPr lang="zh-CN" altLang="en-US" b="1" dirty="0">
                <a:solidFill>
                  <a:srgbClr val="0432FF"/>
                </a:solidFill>
                <a:latin typeface="Times New Roman" panose="02020603050405020304" pitchFamily="18" charset="0"/>
                <a:cs typeface="Times New Roman" panose="02020603050405020304" pitchFamily="18" charset="0"/>
              </a:rPr>
              <a:t> </a:t>
            </a:r>
            <a:r>
              <a:rPr lang="en-US" altLang="zh-CN" b="1" dirty="0">
                <a:solidFill>
                  <a:srgbClr val="0432FF"/>
                </a:solidFill>
                <a:latin typeface="Times New Roman" panose="02020603050405020304" pitchFamily="18" charset="0"/>
                <a:cs typeface="Times New Roman" panose="02020603050405020304" pitchFamily="18" charset="0"/>
              </a:rPr>
              <a:t>Orleans,</a:t>
            </a:r>
            <a:r>
              <a:rPr lang="zh-CN" altLang="en-US" b="1" dirty="0">
                <a:solidFill>
                  <a:srgbClr val="0432FF"/>
                </a:solidFill>
                <a:latin typeface="Times New Roman" panose="02020603050405020304" pitchFamily="18" charset="0"/>
                <a:cs typeface="Times New Roman" panose="02020603050405020304" pitchFamily="18" charset="0"/>
              </a:rPr>
              <a:t> </a:t>
            </a:r>
            <a:r>
              <a:rPr lang="en-US" altLang="zh-CN" b="1" dirty="0">
                <a:solidFill>
                  <a:srgbClr val="0432FF"/>
                </a:solidFill>
                <a:latin typeface="Times New Roman" panose="02020603050405020304" pitchFamily="18" charset="0"/>
                <a:cs typeface="Times New Roman" panose="02020603050405020304" pitchFamily="18" charset="0"/>
              </a:rPr>
              <a:t>LA</a:t>
            </a:r>
            <a:endParaRPr lang="en-US" b="1" dirty="0">
              <a:solidFill>
                <a:srgbClr val="0432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A21F3E-EA21-2005-4B6A-D5643034B1DB}"/>
              </a:ext>
            </a:extLst>
          </p:cNvPr>
          <p:cNvSpPr>
            <a:spLocks noGrp="1"/>
          </p:cNvSpPr>
          <p:nvPr>
            <p:ph type="sldNum" sz="quarter" idx="15"/>
          </p:nvPr>
        </p:nvSpPr>
        <p:spPr/>
        <p:txBody>
          <a:bodyPr/>
          <a:lstStyle/>
          <a:p>
            <a:pPr>
              <a:defRPr/>
            </a:pPr>
            <a:fld id="{8180445D-34FB-174A-9FD4-7742686F2007}" type="slidenum">
              <a:rPr lang="en-US" smtClean="0"/>
              <a:pPr>
                <a:defRPr/>
              </a:pPr>
              <a:t>33</a:t>
            </a:fld>
            <a:endParaRPr lang="en-US"/>
          </a:p>
        </p:txBody>
      </p:sp>
    </p:spTree>
    <p:extLst>
      <p:ext uri="{BB962C8B-B14F-4D97-AF65-F5344CB8AC3E}">
        <p14:creationId xmlns:p14="http://schemas.microsoft.com/office/powerpoint/2010/main" val="193812960"/>
      </p:ext>
    </p:extLst>
  </p:cSld>
  <p:clrMapOvr>
    <a:masterClrMapping/>
  </p:clrMapOvr>
  <mc:AlternateContent xmlns:mc="http://schemas.openxmlformats.org/markup-compatibility/2006" xmlns:p14="http://schemas.microsoft.com/office/powerpoint/2010/main">
    <mc:Choice Requires="p14">
      <p:transition p14:dur="400">
        <p:split orient="vert"/>
      </p:transition>
    </mc:Choice>
    <mc:Fallback xmlns="">
      <p:transition>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Transfer</a:t>
            </a:r>
            <a:r>
              <a:rPr lang="zh-CN" altLang="en-US" dirty="0">
                <a:solidFill>
                  <a:schemeClr val="bg2">
                    <a:lumMod val="10000"/>
                  </a:schemeClr>
                </a:solidFill>
              </a:rPr>
              <a:t> </a:t>
            </a:r>
            <a:r>
              <a:rPr lang="en-US" altLang="zh-CN" dirty="0">
                <a:solidFill>
                  <a:schemeClr val="bg2">
                    <a:lumMod val="10000"/>
                  </a:schemeClr>
                </a:solidFill>
              </a:rPr>
              <a:t>“knowledge”</a:t>
            </a:r>
            <a:r>
              <a:rPr lang="zh-CN" altLang="en-US" dirty="0">
                <a:solidFill>
                  <a:schemeClr val="bg2">
                    <a:lumMod val="10000"/>
                  </a:schemeClr>
                </a:solidFill>
              </a:rPr>
              <a:t> </a:t>
            </a:r>
            <a:r>
              <a:rPr lang="en-US" altLang="zh-CN" dirty="0">
                <a:solidFill>
                  <a:schemeClr val="bg2">
                    <a:lumMod val="10000"/>
                  </a:schemeClr>
                </a:solidFill>
              </a:rPr>
              <a:t>from</a:t>
            </a:r>
            <a:r>
              <a:rPr lang="zh-CN" altLang="en-US" dirty="0">
                <a:solidFill>
                  <a:schemeClr val="bg2">
                    <a:lumMod val="10000"/>
                  </a:schemeClr>
                </a:solidFill>
              </a:rPr>
              <a:t> </a:t>
            </a:r>
            <a:r>
              <a:rPr lang="en-US" altLang="zh-CN" dirty="0">
                <a:solidFill>
                  <a:srgbClr val="FF2600"/>
                </a:solidFill>
              </a:rPr>
              <a:t>many</a:t>
            </a:r>
            <a:r>
              <a:rPr lang="zh-CN" altLang="en-US" dirty="0">
                <a:solidFill>
                  <a:schemeClr val="bg2">
                    <a:lumMod val="10000"/>
                  </a:schemeClr>
                </a:solidFill>
              </a:rPr>
              <a:t> </a:t>
            </a:r>
            <a:r>
              <a:rPr lang="en-US" altLang="zh-CN" dirty="0">
                <a:solidFill>
                  <a:srgbClr val="FF2600"/>
                </a:solidFill>
              </a:rPr>
              <a:t>unlabeled</a:t>
            </a:r>
            <a:r>
              <a:rPr lang="zh-CN" altLang="en-US" dirty="0">
                <a:solidFill>
                  <a:srgbClr val="FF2600"/>
                </a:solidFill>
              </a:rPr>
              <a:t> </a:t>
            </a:r>
            <a:r>
              <a:rPr lang="en-US" altLang="zh-CN" dirty="0">
                <a:solidFill>
                  <a:srgbClr val="FF2600"/>
                </a:solidFill>
              </a:rPr>
              <a:t>graphs</a:t>
            </a:r>
            <a:r>
              <a:rPr lang="zh-CN" altLang="en-US" dirty="0">
                <a:solidFill>
                  <a:schemeClr val="bg2">
                    <a:lumMod val="10000"/>
                  </a:schemeClr>
                </a:solidFill>
              </a:rPr>
              <a:t> </a:t>
            </a:r>
            <a:r>
              <a:rPr lang="en-US" altLang="zh-CN" dirty="0">
                <a:solidFill>
                  <a:schemeClr val="bg2">
                    <a:lumMod val="10000"/>
                  </a:schemeClr>
                </a:solidFill>
              </a:rPr>
              <a:t>to</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target</a:t>
            </a:r>
            <a:r>
              <a:rPr lang="zh-CN" altLang="en-US" dirty="0">
                <a:solidFill>
                  <a:schemeClr val="bg2">
                    <a:lumMod val="10000"/>
                  </a:schemeClr>
                </a:solidFill>
              </a:rPr>
              <a:t> </a:t>
            </a:r>
            <a:r>
              <a:rPr lang="en-US" altLang="zh-CN" dirty="0">
                <a:solidFill>
                  <a:schemeClr val="bg2">
                    <a:lumMod val="10000"/>
                  </a:schemeClr>
                </a:solidFill>
              </a:rPr>
              <a:t>property/task</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668958" y="2432842"/>
            <a:ext cx="9246008" cy="5504516"/>
          </a:xfrm>
        </p:spPr>
        <p:txBody>
          <a:bodyPr/>
          <a:lstStyle/>
          <a:p>
            <a:r>
              <a:rPr lang="en-US" altLang="zh-CN" sz="3200" b="1" dirty="0">
                <a:solidFill>
                  <a:schemeClr val="bg1">
                    <a:lumMod val="50000"/>
                  </a:schemeClr>
                </a:solidFill>
              </a:rPr>
              <a:t>Self-training</a:t>
            </a:r>
            <a:r>
              <a:rPr lang="zh-CN" altLang="en-US" sz="3200" dirty="0">
                <a:solidFill>
                  <a:schemeClr val="bg1">
                    <a:lumMod val="50000"/>
                  </a:schemeClr>
                </a:solidFill>
              </a:rPr>
              <a:t> </a:t>
            </a:r>
            <a:r>
              <a:rPr lang="en-US" altLang="zh-CN" sz="3200" dirty="0">
                <a:solidFill>
                  <a:schemeClr val="bg1">
                    <a:lumMod val="50000"/>
                  </a:schemeClr>
                </a:solidFill>
              </a:rPr>
              <a:t>assumed</a:t>
            </a:r>
            <a:r>
              <a:rPr lang="zh-CN" altLang="en-US" sz="3200" dirty="0">
                <a:solidFill>
                  <a:schemeClr val="bg1">
                    <a:lumMod val="50000"/>
                  </a:schemeClr>
                </a:solidFill>
              </a:rPr>
              <a:t> </a:t>
            </a:r>
            <a:r>
              <a:rPr lang="en-US" altLang="zh-CN" sz="3200" dirty="0">
                <a:solidFill>
                  <a:schemeClr val="bg1">
                    <a:lumMod val="50000"/>
                  </a:schemeClr>
                </a:solidFill>
              </a:rPr>
              <a:t>that</a:t>
            </a:r>
            <a:r>
              <a:rPr lang="zh-CN" altLang="en-US" sz="3200" dirty="0">
                <a:solidFill>
                  <a:schemeClr val="bg1">
                    <a:lumMod val="50000"/>
                  </a:schemeClr>
                </a:solidFill>
              </a:rPr>
              <a:t> </a:t>
            </a:r>
            <a:r>
              <a:rPr lang="en-US" altLang="zh-CN" sz="3200" dirty="0">
                <a:solidFill>
                  <a:schemeClr val="bg1">
                    <a:lumMod val="50000"/>
                  </a:schemeClr>
                </a:solidFill>
              </a:rPr>
              <a:t>unlabeled</a:t>
            </a:r>
            <a:r>
              <a:rPr lang="zh-CN" altLang="en-US" sz="3200" dirty="0">
                <a:solidFill>
                  <a:schemeClr val="bg1">
                    <a:lumMod val="50000"/>
                  </a:schemeClr>
                </a:solidFill>
              </a:rPr>
              <a:t> </a:t>
            </a:r>
            <a:r>
              <a:rPr lang="en-US" altLang="zh-CN" sz="3200" dirty="0">
                <a:solidFill>
                  <a:schemeClr val="bg1">
                    <a:lumMod val="50000"/>
                  </a:schemeClr>
                </a:solidFill>
              </a:rPr>
              <a:t>graphs</a:t>
            </a:r>
            <a:r>
              <a:rPr lang="zh-CN" altLang="en-US" sz="3200" dirty="0">
                <a:solidFill>
                  <a:schemeClr val="bg1">
                    <a:lumMod val="50000"/>
                  </a:schemeClr>
                </a:solidFill>
              </a:rPr>
              <a:t> </a:t>
            </a:r>
            <a:r>
              <a:rPr lang="en-US" altLang="zh-CN" sz="3200" dirty="0">
                <a:solidFill>
                  <a:schemeClr val="bg1">
                    <a:lumMod val="50000"/>
                  </a:schemeClr>
                </a:solidFill>
              </a:rPr>
              <a:t>were</a:t>
            </a:r>
            <a:r>
              <a:rPr lang="zh-CN" altLang="en-US" sz="3200" dirty="0">
                <a:solidFill>
                  <a:schemeClr val="bg1">
                    <a:lumMod val="50000"/>
                  </a:schemeClr>
                </a:solidFill>
              </a:rPr>
              <a:t> </a:t>
            </a:r>
            <a:r>
              <a:rPr lang="en-US" altLang="zh-CN" sz="3200" dirty="0">
                <a:solidFill>
                  <a:schemeClr val="bg1">
                    <a:lumMod val="50000"/>
                  </a:schemeClr>
                </a:solidFill>
              </a:rPr>
              <a:t>collected</a:t>
            </a:r>
            <a:r>
              <a:rPr lang="zh-CN" altLang="en-US" sz="3200" dirty="0">
                <a:solidFill>
                  <a:schemeClr val="bg1">
                    <a:lumMod val="50000"/>
                  </a:schemeClr>
                </a:solidFill>
              </a:rPr>
              <a:t> </a:t>
            </a:r>
            <a:r>
              <a:rPr lang="en-US" altLang="zh-CN" sz="3200" dirty="0">
                <a:solidFill>
                  <a:schemeClr val="bg1">
                    <a:lumMod val="50000"/>
                  </a:schemeClr>
                </a:solidFill>
              </a:rPr>
              <a:t>from</a:t>
            </a:r>
            <a:r>
              <a:rPr lang="zh-CN" altLang="en-US" sz="3200" dirty="0">
                <a:solidFill>
                  <a:schemeClr val="bg1">
                    <a:lumMod val="50000"/>
                  </a:schemeClr>
                </a:solidFill>
              </a:rPr>
              <a:t> </a:t>
            </a:r>
            <a:r>
              <a:rPr lang="en-US" altLang="zh-CN" sz="3200" dirty="0">
                <a:solidFill>
                  <a:schemeClr val="bg1">
                    <a:lumMod val="50000"/>
                  </a:schemeClr>
                </a:solidFill>
              </a:rPr>
              <a:t>the</a:t>
            </a:r>
            <a:r>
              <a:rPr lang="zh-CN" altLang="en-US" sz="3200" dirty="0">
                <a:solidFill>
                  <a:schemeClr val="bg1">
                    <a:lumMod val="50000"/>
                  </a:schemeClr>
                </a:solidFill>
              </a:rPr>
              <a:t> </a:t>
            </a:r>
            <a:r>
              <a:rPr lang="en-US" altLang="zh-CN" sz="3200" dirty="0">
                <a:solidFill>
                  <a:schemeClr val="bg1">
                    <a:lumMod val="50000"/>
                  </a:schemeClr>
                </a:solidFill>
              </a:rPr>
              <a:t>domain</a:t>
            </a:r>
            <a:r>
              <a:rPr lang="zh-CN" altLang="en-US" sz="3200" dirty="0">
                <a:solidFill>
                  <a:schemeClr val="bg1">
                    <a:lumMod val="50000"/>
                  </a:schemeClr>
                </a:solidFill>
              </a:rPr>
              <a:t> </a:t>
            </a:r>
            <a:r>
              <a:rPr lang="en-US" altLang="zh-CN" sz="3200" dirty="0">
                <a:solidFill>
                  <a:schemeClr val="bg1">
                    <a:lumMod val="50000"/>
                  </a:schemeClr>
                </a:solidFill>
              </a:rPr>
              <a:t>of</a:t>
            </a:r>
            <a:r>
              <a:rPr lang="zh-CN" altLang="en-US" sz="3200" dirty="0">
                <a:solidFill>
                  <a:schemeClr val="bg1">
                    <a:lumMod val="50000"/>
                  </a:schemeClr>
                </a:solidFill>
              </a:rPr>
              <a:t> </a:t>
            </a:r>
            <a:r>
              <a:rPr lang="en-US" altLang="zh-CN" sz="3200" dirty="0">
                <a:solidFill>
                  <a:schemeClr val="bg1">
                    <a:lumMod val="50000"/>
                  </a:schemeClr>
                </a:solidFill>
              </a:rPr>
              <a:t>property-labeled</a:t>
            </a:r>
            <a:r>
              <a:rPr lang="zh-CN" altLang="en-US" sz="3200" dirty="0">
                <a:solidFill>
                  <a:schemeClr val="bg1">
                    <a:lumMod val="50000"/>
                  </a:schemeClr>
                </a:solidFill>
              </a:rPr>
              <a:t> </a:t>
            </a:r>
            <a:r>
              <a:rPr lang="en-US" altLang="zh-CN" sz="3200" dirty="0">
                <a:solidFill>
                  <a:schemeClr val="bg1">
                    <a:lumMod val="50000"/>
                  </a:schemeClr>
                </a:solidFill>
              </a:rPr>
              <a:t>graphs.</a:t>
            </a:r>
            <a:r>
              <a:rPr lang="zh-CN" altLang="en-US" sz="3200" dirty="0">
                <a:solidFill>
                  <a:schemeClr val="bg1">
                    <a:lumMod val="50000"/>
                  </a:schemeClr>
                </a:solidFill>
              </a:rPr>
              <a:t> </a:t>
            </a:r>
            <a:r>
              <a:rPr lang="en-US" altLang="zh-CN" sz="3200" dirty="0">
                <a:solidFill>
                  <a:schemeClr val="bg1">
                    <a:lumMod val="50000"/>
                  </a:schemeClr>
                </a:solidFill>
              </a:rPr>
              <a:t>It</a:t>
            </a:r>
            <a:r>
              <a:rPr lang="zh-CN" altLang="en-US" sz="3200" dirty="0">
                <a:solidFill>
                  <a:schemeClr val="bg1">
                    <a:lumMod val="50000"/>
                  </a:schemeClr>
                </a:solidFill>
              </a:rPr>
              <a:t> </a:t>
            </a:r>
            <a:r>
              <a:rPr lang="en-US" altLang="zh-CN" sz="3200" dirty="0">
                <a:solidFill>
                  <a:schemeClr val="bg1">
                    <a:lumMod val="50000"/>
                  </a:schemeClr>
                </a:solidFill>
              </a:rPr>
              <a:t>predicted</a:t>
            </a:r>
            <a:r>
              <a:rPr lang="zh-CN" altLang="en-US" sz="3200" dirty="0">
                <a:solidFill>
                  <a:schemeClr val="bg1">
                    <a:lumMod val="50000"/>
                  </a:schemeClr>
                </a:solidFill>
              </a:rPr>
              <a:t> </a:t>
            </a:r>
            <a:r>
              <a:rPr lang="en-US" altLang="zh-CN" sz="3200" dirty="0">
                <a:solidFill>
                  <a:schemeClr val="bg1">
                    <a:lumMod val="50000"/>
                  </a:schemeClr>
                </a:solidFill>
              </a:rPr>
              <a:t>the</a:t>
            </a:r>
            <a:r>
              <a:rPr lang="zh-CN" altLang="en-US" sz="3200" dirty="0">
                <a:solidFill>
                  <a:schemeClr val="bg1">
                    <a:lumMod val="50000"/>
                  </a:schemeClr>
                </a:solidFill>
              </a:rPr>
              <a:t> </a:t>
            </a:r>
            <a:r>
              <a:rPr lang="en-US" altLang="zh-CN" sz="3200" dirty="0">
                <a:solidFill>
                  <a:schemeClr val="bg1">
                    <a:lumMod val="50000"/>
                  </a:schemeClr>
                </a:solidFill>
              </a:rPr>
              <a:t>property</a:t>
            </a:r>
            <a:r>
              <a:rPr lang="zh-CN" altLang="en-US" sz="3200" dirty="0">
                <a:solidFill>
                  <a:schemeClr val="bg1">
                    <a:lumMod val="50000"/>
                  </a:schemeClr>
                </a:solidFill>
              </a:rPr>
              <a:t> </a:t>
            </a:r>
            <a:r>
              <a:rPr lang="en-US" altLang="zh-CN" sz="3200" dirty="0">
                <a:solidFill>
                  <a:schemeClr val="bg1">
                    <a:lumMod val="50000"/>
                  </a:schemeClr>
                </a:solidFill>
              </a:rPr>
              <a:t>of</a:t>
            </a:r>
            <a:r>
              <a:rPr lang="zh-CN" altLang="en-US" sz="3200" dirty="0">
                <a:solidFill>
                  <a:schemeClr val="bg1">
                    <a:lumMod val="50000"/>
                  </a:schemeClr>
                </a:solidFill>
              </a:rPr>
              <a:t> </a:t>
            </a:r>
            <a:r>
              <a:rPr lang="en-US" altLang="zh-CN" sz="3200" dirty="0">
                <a:solidFill>
                  <a:schemeClr val="bg1">
                    <a:lumMod val="50000"/>
                  </a:schemeClr>
                </a:solidFill>
              </a:rPr>
              <a:t>unlabeled</a:t>
            </a:r>
            <a:r>
              <a:rPr lang="zh-CN" altLang="en-US" sz="3200" dirty="0">
                <a:solidFill>
                  <a:schemeClr val="bg1">
                    <a:lumMod val="50000"/>
                  </a:schemeClr>
                </a:solidFill>
              </a:rPr>
              <a:t> </a:t>
            </a:r>
            <a:r>
              <a:rPr lang="en-US" altLang="zh-CN" sz="3200" dirty="0">
                <a:solidFill>
                  <a:schemeClr val="bg1">
                    <a:lumMod val="50000"/>
                  </a:schemeClr>
                </a:solidFill>
              </a:rPr>
              <a:t>graphs</a:t>
            </a:r>
            <a:r>
              <a:rPr lang="zh-CN" altLang="en-US" sz="3200" dirty="0">
                <a:solidFill>
                  <a:schemeClr val="bg1">
                    <a:lumMod val="50000"/>
                  </a:schemeClr>
                </a:solidFill>
              </a:rPr>
              <a:t> </a:t>
            </a:r>
            <a:r>
              <a:rPr lang="en-US" altLang="zh-CN" sz="3200" dirty="0">
                <a:solidFill>
                  <a:schemeClr val="bg1">
                    <a:lumMod val="50000"/>
                  </a:schemeClr>
                </a:solidFill>
              </a:rPr>
              <a:t>and</a:t>
            </a:r>
            <a:r>
              <a:rPr lang="zh-CN" altLang="en-US" sz="3200" dirty="0">
                <a:solidFill>
                  <a:schemeClr val="bg1">
                    <a:lumMod val="50000"/>
                  </a:schemeClr>
                </a:solidFill>
              </a:rPr>
              <a:t> </a:t>
            </a:r>
            <a:r>
              <a:rPr lang="en-US" altLang="zh-CN" sz="3200" dirty="0">
                <a:solidFill>
                  <a:schemeClr val="bg1">
                    <a:lumMod val="50000"/>
                  </a:schemeClr>
                </a:solidFill>
              </a:rPr>
              <a:t>selected</a:t>
            </a:r>
            <a:r>
              <a:rPr lang="zh-CN" altLang="en-US" sz="3200" dirty="0">
                <a:solidFill>
                  <a:schemeClr val="bg1">
                    <a:lumMod val="50000"/>
                  </a:schemeClr>
                </a:solidFill>
              </a:rPr>
              <a:t> </a:t>
            </a:r>
            <a:r>
              <a:rPr lang="en-US" altLang="zh-CN" sz="3200" dirty="0">
                <a:solidFill>
                  <a:schemeClr val="bg1">
                    <a:lumMod val="50000"/>
                  </a:schemeClr>
                </a:solidFill>
              </a:rPr>
              <a:t>a</a:t>
            </a:r>
            <a:r>
              <a:rPr lang="zh-CN" altLang="en-US" sz="3200" dirty="0">
                <a:solidFill>
                  <a:schemeClr val="bg1">
                    <a:lumMod val="50000"/>
                  </a:schemeClr>
                </a:solidFill>
              </a:rPr>
              <a:t> </a:t>
            </a:r>
            <a:r>
              <a:rPr lang="en-US" altLang="zh-CN" sz="3200" dirty="0">
                <a:solidFill>
                  <a:schemeClr val="bg1">
                    <a:lumMod val="50000"/>
                  </a:schemeClr>
                </a:solidFill>
              </a:rPr>
              <a:t>subset.</a:t>
            </a:r>
          </a:p>
          <a:p>
            <a:r>
              <a:rPr lang="en-US" altLang="zh-CN" sz="3200" dirty="0">
                <a:solidFill>
                  <a:schemeClr val="bg2">
                    <a:lumMod val="10000"/>
                  </a:schemeClr>
                </a:solidFill>
              </a:rPr>
              <a:t>But</a:t>
            </a:r>
            <a:r>
              <a:rPr lang="zh-CN" altLang="en-US" sz="3200" dirty="0">
                <a:solidFill>
                  <a:schemeClr val="bg2">
                    <a:lumMod val="10000"/>
                  </a:schemeClr>
                </a:solidFill>
              </a:rPr>
              <a:t> </a:t>
            </a:r>
            <a:r>
              <a:rPr lang="en-US" altLang="zh-CN" sz="3200" dirty="0">
                <a:solidFill>
                  <a:schemeClr val="bg2">
                    <a:lumMod val="10000"/>
                  </a:schemeClr>
                </a:solidFill>
              </a:rPr>
              <a:t>the</a:t>
            </a:r>
            <a:r>
              <a:rPr lang="zh-CN" altLang="en-US" sz="3200" dirty="0">
                <a:solidFill>
                  <a:schemeClr val="bg2">
                    <a:lumMod val="10000"/>
                  </a:schemeClr>
                </a:solidFill>
              </a:rPr>
              <a:t> </a:t>
            </a:r>
            <a:r>
              <a:rPr lang="en-US" altLang="zh-CN" sz="3200" b="1" dirty="0">
                <a:solidFill>
                  <a:schemeClr val="bg2">
                    <a:lumMod val="10000"/>
                  </a:schemeClr>
                </a:solidFill>
              </a:rPr>
              <a:t>unlabeled</a:t>
            </a:r>
            <a:r>
              <a:rPr lang="zh-CN" altLang="en-US" sz="3200" dirty="0">
                <a:solidFill>
                  <a:schemeClr val="bg2">
                    <a:lumMod val="10000"/>
                  </a:schemeClr>
                </a:solidFill>
              </a:rPr>
              <a:t> </a:t>
            </a:r>
            <a:r>
              <a:rPr lang="en-US" altLang="zh-CN" sz="3200" dirty="0">
                <a:solidFill>
                  <a:schemeClr val="bg2">
                    <a:lumMod val="10000"/>
                  </a:schemeClr>
                </a:solidFill>
              </a:rPr>
              <a:t>graphs</a:t>
            </a:r>
            <a:r>
              <a:rPr lang="zh-CN" altLang="en-US" sz="3200" dirty="0">
                <a:solidFill>
                  <a:schemeClr val="bg2">
                    <a:lumMod val="10000"/>
                  </a:schemeClr>
                </a:solidFill>
              </a:rPr>
              <a:t> </a:t>
            </a:r>
            <a:r>
              <a:rPr lang="en-US" altLang="zh-CN" sz="3200" dirty="0">
                <a:solidFill>
                  <a:schemeClr val="bg2">
                    <a:lumMod val="10000"/>
                  </a:schemeClr>
                </a:solidFill>
              </a:rPr>
              <a:t>were</a:t>
            </a:r>
            <a:r>
              <a:rPr lang="zh-CN" altLang="en-US" sz="3200" dirty="0">
                <a:solidFill>
                  <a:schemeClr val="bg2">
                    <a:lumMod val="10000"/>
                  </a:schemeClr>
                </a:solidFill>
              </a:rPr>
              <a:t> </a:t>
            </a:r>
            <a:r>
              <a:rPr lang="en-US" altLang="zh-CN" sz="3200" dirty="0">
                <a:solidFill>
                  <a:schemeClr val="bg2">
                    <a:lumMod val="10000"/>
                  </a:schemeClr>
                </a:solidFill>
              </a:rPr>
              <a:t>collected</a:t>
            </a:r>
            <a:r>
              <a:rPr lang="zh-CN" altLang="en-US" sz="3200" dirty="0">
                <a:solidFill>
                  <a:schemeClr val="bg2">
                    <a:lumMod val="10000"/>
                  </a:schemeClr>
                </a:solidFill>
              </a:rPr>
              <a:t> </a:t>
            </a:r>
            <a:r>
              <a:rPr lang="en-US" altLang="zh-CN" sz="3200" dirty="0">
                <a:solidFill>
                  <a:schemeClr val="bg2">
                    <a:lumMod val="10000"/>
                  </a:schemeClr>
                </a:solidFill>
              </a:rPr>
              <a:t>from</a:t>
            </a:r>
            <a:r>
              <a:rPr lang="zh-CN" altLang="en-US" sz="3200" dirty="0">
                <a:solidFill>
                  <a:schemeClr val="bg2">
                    <a:lumMod val="10000"/>
                  </a:schemeClr>
                </a:solidFill>
              </a:rPr>
              <a:t> </a:t>
            </a:r>
            <a:r>
              <a:rPr lang="en-US" altLang="zh-CN" sz="3200" b="1" dirty="0">
                <a:solidFill>
                  <a:schemeClr val="bg2">
                    <a:lumMod val="10000"/>
                  </a:schemeClr>
                </a:solidFill>
              </a:rPr>
              <a:t>various</a:t>
            </a:r>
            <a:r>
              <a:rPr lang="zh-CN" altLang="en-US" sz="3200" b="1" dirty="0">
                <a:solidFill>
                  <a:schemeClr val="bg2">
                    <a:lumMod val="10000"/>
                  </a:schemeClr>
                </a:solidFill>
              </a:rPr>
              <a:t> </a:t>
            </a:r>
            <a:r>
              <a:rPr lang="en-US" altLang="zh-CN" sz="3200" b="1" dirty="0">
                <a:solidFill>
                  <a:schemeClr val="bg2">
                    <a:lumMod val="10000"/>
                  </a:schemeClr>
                </a:solidFill>
              </a:rPr>
              <a:t>domains</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dirty="0">
                <a:solidFill>
                  <a:schemeClr val="bg2">
                    <a:lumMod val="10000"/>
                  </a:schemeClr>
                </a:solidFill>
              </a:rPr>
              <a:t>They</a:t>
            </a:r>
            <a:r>
              <a:rPr lang="zh-CN" altLang="en-US" sz="3200" dirty="0">
                <a:solidFill>
                  <a:schemeClr val="bg2">
                    <a:lumMod val="10000"/>
                  </a:schemeClr>
                </a:solidFill>
              </a:rPr>
              <a:t> </a:t>
            </a:r>
            <a:r>
              <a:rPr lang="en-US" altLang="zh-CN" sz="3200" dirty="0">
                <a:solidFill>
                  <a:schemeClr val="bg2">
                    <a:lumMod val="10000"/>
                  </a:schemeClr>
                </a:solidFill>
              </a:rPr>
              <a:t>might</a:t>
            </a:r>
            <a:r>
              <a:rPr lang="zh-CN" altLang="en-US" sz="3200" dirty="0">
                <a:solidFill>
                  <a:schemeClr val="bg2">
                    <a:lumMod val="10000"/>
                  </a:schemeClr>
                </a:solidFill>
              </a:rPr>
              <a:t> </a:t>
            </a:r>
            <a:r>
              <a:rPr lang="en-US" altLang="zh-CN" sz="3200" dirty="0">
                <a:solidFill>
                  <a:schemeClr val="bg2">
                    <a:lumMod val="10000"/>
                  </a:schemeClr>
                </a:solidFill>
              </a:rPr>
              <a:t>not</a:t>
            </a:r>
            <a:r>
              <a:rPr lang="zh-CN" altLang="en-US" sz="3200" dirty="0">
                <a:solidFill>
                  <a:schemeClr val="bg2">
                    <a:lumMod val="10000"/>
                  </a:schemeClr>
                </a:solidFill>
              </a:rPr>
              <a:t> </a:t>
            </a:r>
            <a:r>
              <a:rPr lang="en-US" altLang="zh-CN" sz="3200" dirty="0">
                <a:solidFill>
                  <a:schemeClr val="bg2">
                    <a:lumMod val="10000"/>
                  </a:schemeClr>
                </a:solidFill>
              </a:rPr>
              <a:t>even</a:t>
            </a:r>
            <a:r>
              <a:rPr lang="zh-CN" altLang="en-US" sz="3200" dirty="0">
                <a:solidFill>
                  <a:schemeClr val="bg2">
                    <a:lumMod val="10000"/>
                  </a:schemeClr>
                </a:solidFill>
              </a:rPr>
              <a:t> </a:t>
            </a:r>
            <a:r>
              <a:rPr lang="en-US" altLang="zh-CN" sz="3200" dirty="0">
                <a:solidFill>
                  <a:schemeClr val="bg2">
                    <a:lumMod val="10000"/>
                  </a:schemeClr>
                </a:solidFill>
              </a:rPr>
              <a:t>have</a:t>
            </a:r>
            <a:r>
              <a:rPr lang="zh-CN" altLang="en-US" sz="3200" dirty="0">
                <a:solidFill>
                  <a:schemeClr val="bg2">
                    <a:lumMod val="10000"/>
                  </a:schemeClr>
                </a:solidFill>
              </a:rPr>
              <a:t> </a:t>
            </a:r>
            <a:r>
              <a:rPr lang="en-US" altLang="zh-CN" sz="3200" dirty="0">
                <a:solidFill>
                  <a:schemeClr val="bg2">
                    <a:lumMod val="10000"/>
                  </a:schemeClr>
                </a:solidFill>
              </a:rPr>
              <a:t>the</a:t>
            </a:r>
            <a:r>
              <a:rPr lang="zh-CN" altLang="en-US" sz="3200" dirty="0">
                <a:solidFill>
                  <a:schemeClr val="bg2">
                    <a:lumMod val="10000"/>
                  </a:schemeClr>
                </a:solidFill>
              </a:rPr>
              <a:t> </a:t>
            </a:r>
            <a:r>
              <a:rPr lang="en-US" altLang="zh-CN" sz="3200" dirty="0">
                <a:solidFill>
                  <a:schemeClr val="bg2">
                    <a:lumMod val="10000"/>
                  </a:schemeClr>
                </a:solidFill>
              </a:rPr>
              <a:t>target</a:t>
            </a:r>
            <a:r>
              <a:rPr lang="zh-CN" altLang="en-US" sz="3200" dirty="0">
                <a:solidFill>
                  <a:schemeClr val="bg2">
                    <a:lumMod val="10000"/>
                  </a:schemeClr>
                </a:solidFill>
              </a:rPr>
              <a:t> </a:t>
            </a:r>
            <a:r>
              <a:rPr lang="en-US" altLang="zh-CN" sz="3200" dirty="0">
                <a:solidFill>
                  <a:schemeClr val="bg2">
                    <a:lumMod val="10000"/>
                  </a:schemeClr>
                </a:solidFill>
              </a:rPr>
              <a:t>property</a:t>
            </a:r>
            <a:r>
              <a:rPr lang="zh-CN" altLang="en-US" sz="3200" dirty="0">
                <a:solidFill>
                  <a:schemeClr val="bg2">
                    <a:lumMod val="10000"/>
                  </a:schemeClr>
                </a:solidFill>
              </a:rPr>
              <a:t> </a:t>
            </a:r>
            <a:r>
              <a:rPr lang="en-US" altLang="zh-CN" sz="3200" dirty="0">
                <a:solidFill>
                  <a:schemeClr val="bg2">
                    <a:lumMod val="10000"/>
                  </a:schemeClr>
                </a:solidFill>
              </a:rPr>
              <a:t>(i.e.,</a:t>
            </a:r>
            <a:r>
              <a:rPr lang="zh-CN" altLang="en-US" sz="3200" dirty="0">
                <a:solidFill>
                  <a:schemeClr val="bg2">
                    <a:lumMod val="10000"/>
                  </a:schemeClr>
                </a:solidFill>
              </a:rPr>
              <a:t> </a:t>
            </a:r>
            <a:r>
              <a:rPr lang="en-US" altLang="zh-CN" sz="3200" dirty="0">
                <a:solidFill>
                  <a:schemeClr val="bg2">
                    <a:lumMod val="10000"/>
                  </a:schemeClr>
                </a:solidFill>
              </a:rPr>
              <a:t>actual</a:t>
            </a:r>
            <a:r>
              <a:rPr lang="zh-CN" altLang="en-US" sz="3200" dirty="0">
                <a:solidFill>
                  <a:schemeClr val="bg2">
                    <a:lumMod val="10000"/>
                  </a:schemeClr>
                </a:solidFill>
              </a:rPr>
              <a:t> </a:t>
            </a:r>
            <a:r>
              <a:rPr lang="en-US" altLang="zh-CN" sz="3200" dirty="0">
                <a:solidFill>
                  <a:schemeClr val="bg2">
                    <a:lumMod val="10000"/>
                  </a:schemeClr>
                </a:solidFill>
              </a:rPr>
              <a:t>label</a:t>
            </a:r>
            <a:r>
              <a:rPr lang="zh-CN" altLang="en-US" sz="3200" dirty="0">
                <a:solidFill>
                  <a:schemeClr val="bg2">
                    <a:lumMod val="10000"/>
                  </a:schemeClr>
                </a:solidFill>
              </a:rPr>
              <a:t> </a:t>
            </a:r>
            <a:r>
              <a:rPr lang="en-US" altLang="zh-CN" sz="3200" dirty="0">
                <a:solidFill>
                  <a:schemeClr val="bg2">
                    <a:lumMod val="10000"/>
                  </a:schemeClr>
                </a:solidFill>
              </a:rPr>
              <a:t>value</a:t>
            </a:r>
            <a:r>
              <a:rPr lang="zh-CN" altLang="en-US" sz="3200" dirty="0">
                <a:solidFill>
                  <a:schemeClr val="bg2">
                    <a:lumMod val="10000"/>
                  </a:schemeClr>
                </a:solidFill>
              </a:rPr>
              <a:t> </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i="1" dirty="0">
                <a:solidFill>
                  <a:schemeClr val="bg2">
                    <a:lumMod val="10000"/>
                  </a:schemeClr>
                </a:solidFill>
              </a:rPr>
              <a:t>n/a</a:t>
            </a:r>
            <a:r>
              <a:rPr lang="en-US" altLang="zh-CN" sz="3200" dirty="0">
                <a:solidFill>
                  <a:schemeClr val="bg2">
                    <a:lumMod val="10000"/>
                  </a:schemeClr>
                </a:solidFill>
              </a:rPr>
              <a:t>).</a:t>
            </a:r>
          </a:p>
          <a:p>
            <a:r>
              <a:rPr lang="en-US" altLang="zh-CN" sz="3200" dirty="0">
                <a:solidFill>
                  <a:schemeClr val="bg2">
                    <a:lumMod val="10000"/>
                  </a:schemeClr>
                </a:solidFill>
              </a:rPr>
              <a:t>It</a:t>
            </a:r>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a</a:t>
            </a:r>
            <a:r>
              <a:rPr lang="zh-CN" altLang="en-US" sz="3200" dirty="0">
                <a:solidFill>
                  <a:schemeClr val="bg2">
                    <a:lumMod val="10000"/>
                  </a:schemeClr>
                </a:solidFill>
              </a:rPr>
              <a:t> </a:t>
            </a:r>
            <a:r>
              <a:rPr lang="en-US" altLang="zh-CN" sz="3200" b="1" dirty="0">
                <a:solidFill>
                  <a:schemeClr val="bg2">
                    <a:lumMod val="10000"/>
                  </a:schemeClr>
                </a:solidFill>
              </a:rPr>
              <a:t>transfer</a:t>
            </a:r>
            <a:r>
              <a:rPr lang="zh-CN" altLang="en-US" sz="3200" b="1" dirty="0">
                <a:solidFill>
                  <a:schemeClr val="bg2">
                    <a:lumMod val="10000"/>
                  </a:schemeClr>
                </a:solidFill>
              </a:rPr>
              <a:t> </a:t>
            </a:r>
            <a:r>
              <a:rPr lang="en-US" altLang="zh-CN" sz="3200" b="1" dirty="0">
                <a:solidFill>
                  <a:schemeClr val="bg2">
                    <a:lumMod val="10000"/>
                  </a:schemeClr>
                </a:solidFill>
              </a:rPr>
              <a:t>learning</a:t>
            </a:r>
            <a:r>
              <a:rPr lang="zh-CN" altLang="en-US" sz="3200" b="1" dirty="0">
                <a:solidFill>
                  <a:schemeClr val="bg2">
                    <a:lumMod val="10000"/>
                  </a:schemeClr>
                </a:solidFill>
              </a:rPr>
              <a:t> </a:t>
            </a:r>
            <a:r>
              <a:rPr lang="en-US" altLang="zh-CN" sz="3200" dirty="0">
                <a:solidFill>
                  <a:schemeClr val="bg2">
                    <a:lumMod val="10000"/>
                  </a:schemeClr>
                </a:solidFill>
              </a:rPr>
              <a:t>problem,</a:t>
            </a:r>
            <a:r>
              <a:rPr lang="zh-CN" altLang="en-US" sz="3200" dirty="0">
                <a:solidFill>
                  <a:schemeClr val="bg2">
                    <a:lumMod val="10000"/>
                  </a:schemeClr>
                </a:solidFill>
              </a:rPr>
              <a:t> </a:t>
            </a:r>
            <a:r>
              <a:rPr lang="en-US" altLang="zh-CN" sz="3200" dirty="0">
                <a:solidFill>
                  <a:srgbClr val="C00000"/>
                </a:solidFill>
              </a:rPr>
              <a:t>broadly</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dirty="0">
                <a:solidFill>
                  <a:schemeClr val="bg2">
                    <a:lumMod val="10000"/>
                  </a:schemeClr>
                </a:solidFill>
              </a:rPr>
              <a:t>Assume</a:t>
            </a:r>
            <a:r>
              <a:rPr lang="zh-CN" altLang="en-US" sz="3200" dirty="0">
                <a:solidFill>
                  <a:schemeClr val="bg2">
                    <a:lumMod val="10000"/>
                  </a:schemeClr>
                </a:solidFill>
              </a:rPr>
              <a:t> </a:t>
            </a:r>
            <a:r>
              <a:rPr lang="en-US" altLang="zh-CN" sz="3200" dirty="0">
                <a:solidFill>
                  <a:schemeClr val="bg2">
                    <a:lumMod val="10000"/>
                  </a:schemeClr>
                </a:solidFill>
              </a:rPr>
              <a:t>that</a:t>
            </a:r>
            <a:r>
              <a:rPr lang="zh-CN" altLang="en-US" sz="3200" dirty="0">
                <a:solidFill>
                  <a:schemeClr val="bg2">
                    <a:lumMod val="10000"/>
                  </a:schemeClr>
                </a:solidFill>
              </a:rPr>
              <a:t> </a:t>
            </a:r>
            <a:r>
              <a:rPr lang="en-US" altLang="zh-CN" sz="3200" dirty="0">
                <a:solidFill>
                  <a:srgbClr val="C00000"/>
                </a:solidFill>
              </a:rPr>
              <a:t>unlabeled</a:t>
            </a:r>
            <a:r>
              <a:rPr lang="zh-CN" altLang="en-US" sz="3200" dirty="0">
                <a:solidFill>
                  <a:srgbClr val="C00000"/>
                </a:solidFill>
              </a:rPr>
              <a:t> </a:t>
            </a:r>
            <a:r>
              <a:rPr lang="en-US" altLang="zh-CN" sz="3200" dirty="0">
                <a:solidFill>
                  <a:srgbClr val="C00000"/>
                </a:solidFill>
              </a:rPr>
              <a:t>graphs</a:t>
            </a:r>
            <a:r>
              <a:rPr lang="zh-CN" altLang="en-US" sz="3200" dirty="0">
                <a:solidFill>
                  <a:srgbClr val="C00000"/>
                </a:solidFill>
              </a:rPr>
              <a:t> </a:t>
            </a:r>
            <a:r>
              <a:rPr lang="en-US" altLang="zh-CN" sz="3200" dirty="0">
                <a:solidFill>
                  <a:schemeClr val="bg2">
                    <a:lumMod val="10000"/>
                  </a:schemeClr>
                </a:solidFill>
              </a:rPr>
              <a:t>were</a:t>
            </a:r>
            <a:r>
              <a:rPr lang="zh-CN" altLang="en-US" sz="3200" dirty="0">
                <a:solidFill>
                  <a:schemeClr val="bg2">
                    <a:lumMod val="10000"/>
                  </a:schemeClr>
                </a:solidFill>
              </a:rPr>
              <a:t> </a:t>
            </a:r>
            <a:r>
              <a:rPr lang="en-US" altLang="zh-CN" sz="3200" dirty="0">
                <a:solidFill>
                  <a:schemeClr val="bg2">
                    <a:lumMod val="10000"/>
                  </a:schemeClr>
                </a:solidFill>
              </a:rPr>
              <a:t>collected</a:t>
            </a:r>
            <a:r>
              <a:rPr lang="zh-CN" altLang="en-US" sz="3200" dirty="0">
                <a:solidFill>
                  <a:schemeClr val="bg2">
                    <a:lumMod val="10000"/>
                  </a:schemeClr>
                </a:solidFill>
              </a:rPr>
              <a:t> </a:t>
            </a:r>
            <a:r>
              <a:rPr lang="en-US" altLang="zh-CN" sz="3200" dirty="0">
                <a:solidFill>
                  <a:schemeClr val="bg2">
                    <a:lumMod val="10000"/>
                  </a:schemeClr>
                </a:solidFill>
              </a:rPr>
              <a:t>from</a:t>
            </a:r>
            <a:r>
              <a:rPr lang="zh-CN" altLang="en-US" sz="3200" dirty="0">
                <a:solidFill>
                  <a:schemeClr val="bg2">
                    <a:lumMod val="10000"/>
                  </a:schemeClr>
                </a:solidFill>
              </a:rPr>
              <a:t> </a:t>
            </a:r>
            <a:r>
              <a:rPr lang="en-US" altLang="zh-CN" sz="3200" dirty="0">
                <a:solidFill>
                  <a:schemeClr val="bg2">
                    <a:lumMod val="10000"/>
                  </a:schemeClr>
                </a:solidFill>
              </a:rPr>
              <a:t>“</a:t>
            </a:r>
            <a:r>
              <a:rPr lang="en-US" altLang="zh-CN" sz="3200" b="1" dirty="0">
                <a:solidFill>
                  <a:schemeClr val="bg2">
                    <a:lumMod val="10000"/>
                  </a:schemeClr>
                </a:solidFill>
              </a:rPr>
              <a:t>source</a:t>
            </a:r>
            <a:r>
              <a:rPr lang="zh-CN" altLang="en-US" sz="3200" b="1" dirty="0">
                <a:solidFill>
                  <a:schemeClr val="bg2">
                    <a:lumMod val="10000"/>
                  </a:schemeClr>
                </a:solidFill>
              </a:rPr>
              <a:t> </a:t>
            </a:r>
            <a:r>
              <a:rPr lang="en-US" altLang="zh-CN" sz="3200" b="1" dirty="0">
                <a:solidFill>
                  <a:schemeClr val="bg2">
                    <a:lumMod val="10000"/>
                  </a:schemeClr>
                </a:solidFill>
              </a:rPr>
              <a:t>domains</a:t>
            </a:r>
            <a:r>
              <a:rPr lang="en-US" altLang="zh-CN" sz="3200" dirty="0">
                <a:solidFill>
                  <a:schemeClr val="bg2">
                    <a:lumMod val="10000"/>
                  </a:schemeClr>
                </a:solidFill>
              </a:rPr>
              <a:t>.”</a:t>
            </a:r>
          </a:p>
          <a:p>
            <a:r>
              <a:rPr lang="en-US" altLang="zh-CN" sz="3200" dirty="0">
                <a:solidFill>
                  <a:schemeClr val="bg2">
                    <a:lumMod val="10000"/>
                  </a:schemeClr>
                </a:solidFill>
              </a:rPr>
              <a:t>Existing</a:t>
            </a:r>
            <a:r>
              <a:rPr lang="zh-CN" altLang="en-US" sz="3200" dirty="0">
                <a:solidFill>
                  <a:schemeClr val="bg2">
                    <a:lumMod val="10000"/>
                  </a:schemeClr>
                </a:solidFill>
              </a:rPr>
              <a:t> </a:t>
            </a:r>
            <a:r>
              <a:rPr lang="en-US" altLang="zh-CN" sz="3200" dirty="0">
                <a:solidFill>
                  <a:schemeClr val="bg2">
                    <a:lumMod val="10000"/>
                  </a:schemeClr>
                </a:solidFill>
              </a:rPr>
              <a:t>methodology</a:t>
            </a:r>
            <a:r>
              <a:rPr lang="zh-CN" altLang="en-US" sz="3200" dirty="0">
                <a:solidFill>
                  <a:schemeClr val="bg2">
                    <a:lumMod val="10000"/>
                  </a:schemeClr>
                </a:solidFill>
              </a:rPr>
              <a:t> </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dirty="0">
                <a:solidFill>
                  <a:schemeClr val="bg2">
                    <a:lumMod val="10000"/>
                  </a:schemeClr>
                </a:solidFill>
              </a:rPr>
              <a:t>“</a:t>
            </a:r>
            <a:r>
              <a:rPr lang="en-US" altLang="zh-CN" sz="3200" b="1" dirty="0">
                <a:solidFill>
                  <a:schemeClr val="bg2">
                    <a:lumMod val="10000"/>
                  </a:schemeClr>
                </a:solidFill>
              </a:rPr>
              <a:t>via</a:t>
            </a:r>
            <a:r>
              <a:rPr lang="zh-CN" altLang="en-US" sz="3200" b="1" dirty="0">
                <a:solidFill>
                  <a:schemeClr val="bg2">
                    <a:lumMod val="10000"/>
                  </a:schemeClr>
                </a:solidFill>
              </a:rPr>
              <a:t> </a:t>
            </a:r>
            <a:r>
              <a:rPr lang="en-US" altLang="zh-CN" sz="3200" b="1" dirty="0">
                <a:solidFill>
                  <a:schemeClr val="bg2">
                    <a:lumMod val="10000"/>
                  </a:schemeClr>
                </a:solidFill>
              </a:rPr>
              <a:t>parameters</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b="1" dirty="0">
                <a:solidFill>
                  <a:schemeClr val="bg2">
                    <a:lumMod val="10000"/>
                  </a:schemeClr>
                </a:solidFill>
              </a:rPr>
              <a:t>Self-supervised</a:t>
            </a:r>
            <a:r>
              <a:rPr lang="zh-CN" altLang="en-US" sz="3200" b="1" dirty="0">
                <a:solidFill>
                  <a:schemeClr val="bg2">
                    <a:lumMod val="10000"/>
                  </a:schemeClr>
                </a:solidFill>
              </a:rPr>
              <a:t> </a:t>
            </a:r>
            <a:r>
              <a:rPr lang="en-US" altLang="zh-CN" sz="3200" b="1" dirty="0">
                <a:solidFill>
                  <a:schemeClr val="bg2">
                    <a:lumMod val="10000"/>
                  </a:schemeClr>
                </a:solidFill>
              </a:rPr>
              <a:t>learning</a:t>
            </a:r>
            <a:r>
              <a:rPr lang="en-US" altLang="zh-CN" sz="3200" dirty="0">
                <a:solidFill>
                  <a:schemeClr val="bg2">
                    <a:lumMod val="10000"/>
                  </a:schemeClr>
                </a:solidFill>
              </a:rPr>
              <a:t>!</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a:t>Transfer</a:t>
            </a:r>
            <a:r>
              <a:rPr lang="zh-CN" altLang="en-US"/>
              <a:t> </a:t>
            </a:r>
            <a:r>
              <a:rPr lang="en-US" altLang="zh-CN"/>
              <a:t>Learning</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34</a:t>
            </a:fld>
            <a:endParaRPr lang="en-US"/>
          </a:p>
        </p:txBody>
      </p:sp>
      <p:pic>
        <p:nvPicPr>
          <p:cNvPr id="2050" name="Picture 2" descr="Qmed+ Medical Device Suppliers">
            <a:extLst>
              <a:ext uri="{FF2B5EF4-FFF2-40B4-BE49-F238E27FC236}">
                <a16:creationId xmlns:a16="http://schemas.microsoft.com/office/drawing/2014/main" id="{AADF948E-F934-CB33-4E04-DA35296D6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0476" y="2589233"/>
            <a:ext cx="5465091" cy="35067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2E4001-DA7B-4B01-3487-97F917B85A26}"/>
              </a:ext>
            </a:extLst>
          </p:cNvPr>
          <p:cNvSpPr txBox="1"/>
          <p:nvPr/>
        </p:nvSpPr>
        <p:spPr>
          <a:xfrm>
            <a:off x="10270475" y="6208295"/>
            <a:ext cx="5465091" cy="400110"/>
          </a:xfrm>
          <a:prstGeom prst="rect">
            <a:avLst/>
          </a:prstGeom>
          <a:noFill/>
        </p:spPr>
        <p:txBody>
          <a:bodyPr wrap="square">
            <a:spAutoFit/>
          </a:bodyPr>
          <a:lstStyle/>
          <a:p>
            <a:r>
              <a:rPr lang="en-US" altLang="zh-CN" sz="2000" dirty="0">
                <a:solidFill>
                  <a:schemeClr val="bg2">
                    <a:lumMod val="10000"/>
                  </a:schemeClr>
                </a:solidFill>
                <a:latin typeface="Colfax" panose="020B0304000000010002" pitchFamily="34" charset="0"/>
              </a:rPr>
              <a:t>(Image</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from</a:t>
            </a:r>
            <a:r>
              <a:rPr lang="zh-CN" altLang="en-US" sz="2000" dirty="0">
                <a:solidFill>
                  <a:schemeClr val="bg2">
                    <a:lumMod val="10000"/>
                  </a:schemeClr>
                </a:solidFill>
                <a:latin typeface="Colfax" panose="020B0304000000010002" pitchFamily="34" charset="0"/>
              </a:rPr>
              <a:t> </a:t>
            </a:r>
            <a:r>
              <a:rPr lang="en-US" altLang="zh-CN" sz="2000" dirty="0" err="1">
                <a:solidFill>
                  <a:schemeClr val="bg2">
                    <a:lumMod val="10000"/>
                  </a:schemeClr>
                </a:solidFill>
                <a:latin typeface="Colfax" panose="020B0304000000010002" pitchFamily="34" charset="0"/>
              </a:rPr>
              <a:t>Qmed</a:t>
            </a:r>
            <a:r>
              <a:rPr lang="en-US" altLang="zh-CN" sz="2000" dirty="0">
                <a:solidFill>
                  <a:schemeClr val="bg2">
                    <a:lumMod val="10000"/>
                  </a:schemeClr>
                </a:solidFill>
                <a:latin typeface="Colfax" panose="020B0304000000010002" pitchFamily="34" charset="0"/>
              </a:rPr>
              <a:t>+</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Medical</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Device</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Supplies)</a:t>
            </a:r>
            <a:endParaRPr lang="en-US" sz="2000" dirty="0">
              <a:solidFill>
                <a:schemeClr val="bg2">
                  <a:lumMod val="10000"/>
                </a:schemeClr>
              </a:solidFill>
              <a:latin typeface="Colfax" panose="020B0304000000010002" pitchFamily="34" charset="0"/>
            </a:endParaRPr>
          </a:p>
        </p:txBody>
      </p:sp>
    </p:spTree>
    <p:extLst>
      <p:ext uri="{BB962C8B-B14F-4D97-AF65-F5344CB8AC3E}">
        <p14:creationId xmlns:p14="http://schemas.microsoft.com/office/powerpoint/2010/main" val="259600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3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3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3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3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i.e.,</a:t>
            </a:r>
            <a:r>
              <a:rPr lang="zh-CN" altLang="en-US" dirty="0">
                <a:solidFill>
                  <a:schemeClr val="bg2">
                    <a:lumMod val="10000"/>
                  </a:schemeClr>
                </a:solidFill>
              </a:rPr>
              <a:t> </a:t>
            </a:r>
            <a:r>
              <a:rPr lang="en-US" altLang="zh-CN" dirty="0">
                <a:solidFill>
                  <a:schemeClr val="bg2">
                    <a:lumMod val="10000"/>
                  </a:schemeClr>
                </a:solidFill>
              </a:rPr>
              <a:t>self-supervised</a:t>
            </a:r>
            <a:r>
              <a:rPr lang="zh-CN" altLang="en-US" dirty="0">
                <a:solidFill>
                  <a:schemeClr val="bg2">
                    <a:lumMod val="10000"/>
                  </a:schemeClr>
                </a:solidFill>
              </a:rPr>
              <a:t> </a:t>
            </a:r>
            <a:r>
              <a:rPr lang="en-US" altLang="zh-CN" dirty="0">
                <a:solidFill>
                  <a:schemeClr val="bg2">
                    <a:lumMod val="10000"/>
                  </a:schemeClr>
                </a:solidFill>
              </a:rPr>
              <a:t>learning</a:t>
            </a:r>
            <a:r>
              <a:rPr lang="zh-CN" altLang="en-US" dirty="0">
                <a:solidFill>
                  <a:schemeClr val="bg2">
                    <a:lumMod val="10000"/>
                  </a:schemeClr>
                </a:solidFill>
              </a:rPr>
              <a:t> </a:t>
            </a:r>
            <a:r>
              <a:rPr lang="en-US" altLang="zh-CN" dirty="0">
                <a:solidFill>
                  <a:schemeClr val="bg2">
                    <a:lumMod val="10000"/>
                  </a:schemeClr>
                </a:solidFill>
              </a:rPr>
              <a:t>on</a:t>
            </a:r>
            <a:r>
              <a:rPr lang="zh-CN" altLang="en-US" dirty="0">
                <a:solidFill>
                  <a:schemeClr val="bg2">
                    <a:lumMod val="10000"/>
                  </a:schemeClr>
                </a:solidFill>
              </a:rPr>
              <a:t> </a:t>
            </a:r>
            <a:r>
              <a:rPr lang="en-US" altLang="zh-CN" dirty="0">
                <a:solidFill>
                  <a:schemeClr val="bg2">
                    <a:lumMod val="10000"/>
                  </a:schemeClr>
                </a:solidFill>
              </a:rPr>
              <a:t>unlabeled</a:t>
            </a:r>
            <a:r>
              <a:rPr lang="zh-CN" altLang="en-US" dirty="0">
                <a:solidFill>
                  <a:schemeClr val="bg2">
                    <a:lumMod val="10000"/>
                  </a:schemeClr>
                </a:solidFill>
              </a:rPr>
              <a:t> </a:t>
            </a:r>
            <a:r>
              <a:rPr lang="en-US" altLang="zh-CN" dirty="0">
                <a:solidFill>
                  <a:schemeClr val="bg2">
                    <a:lumMod val="10000"/>
                  </a:schemeClr>
                </a:solidFill>
              </a:rPr>
              <a:t>graphs</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5354655" y="2250215"/>
            <a:ext cx="10609179" cy="6731953"/>
          </a:xfrm>
        </p:spPr>
        <p:txBody>
          <a:bodyPr/>
          <a:lstStyle/>
          <a:p>
            <a:pPr marL="514350" indent="-514350">
              <a:buAutoNum type="arabicPeriod"/>
            </a:pPr>
            <a:r>
              <a:rPr lang="en-US" altLang="zh-CN" sz="2800" dirty="0">
                <a:solidFill>
                  <a:schemeClr val="bg2">
                    <a:lumMod val="10000"/>
                  </a:schemeClr>
                </a:solidFill>
              </a:rPr>
              <a:t>Knowledge from </a:t>
            </a:r>
            <a:r>
              <a:rPr lang="en-US" altLang="zh-CN" sz="2800" b="1" dirty="0">
                <a:solidFill>
                  <a:schemeClr val="bg2">
                    <a:lumMod val="10000"/>
                  </a:schemeClr>
                </a:solidFill>
              </a:rPr>
              <a:t>self-supervised tasks</a:t>
            </a:r>
            <a:r>
              <a:rPr lang="en-US" altLang="zh-CN" sz="2800" dirty="0">
                <a:solidFill>
                  <a:schemeClr val="bg2">
                    <a:lumMod val="10000"/>
                  </a:schemeClr>
                </a:solidFill>
              </a:rPr>
              <a:t> could </a:t>
            </a:r>
            <a:r>
              <a:rPr lang="en-US" altLang="zh-CN" sz="2800" i="1" dirty="0">
                <a:solidFill>
                  <a:srgbClr val="FF2600"/>
                </a:solidFill>
              </a:rPr>
              <a:t>not be aligned or even conflicting </a:t>
            </a:r>
            <a:r>
              <a:rPr lang="en-US" altLang="zh-CN" sz="2800" dirty="0">
                <a:solidFill>
                  <a:schemeClr val="bg2">
                    <a:lumMod val="10000"/>
                  </a:schemeClr>
                </a:solidFill>
              </a:rPr>
              <a:t>with downstream</a:t>
            </a:r>
            <a:r>
              <a:rPr lang="zh-CN" altLang="en-US" sz="2800" dirty="0">
                <a:solidFill>
                  <a:schemeClr val="bg2">
                    <a:lumMod val="10000"/>
                  </a:schemeClr>
                </a:solidFill>
              </a:rPr>
              <a:t> </a:t>
            </a:r>
            <a:r>
              <a:rPr lang="en-US" altLang="zh-CN" sz="2800" dirty="0">
                <a:solidFill>
                  <a:schemeClr val="bg2">
                    <a:lumMod val="10000"/>
                  </a:schemeClr>
                </a:solidFill>
              </a:rPr>
              <a:t>predictions.</a:t>
            </a:r>
          </a:p>
          <a:p>
            <a:pPr marL="514350" indent="-514350">
              <a:buAutoNum type="arabicPeriod"/>
            </a:pPr>
            <a:endParaRPr lang="en-US" altLang="zh-CN" sz="2800" dirty="0">
              <a:solidFill>
                <a:schemeClr val="bg2">
                  <a:lumMod val="10000"/>
                </a:schemeClr>
              </a:solidFill>
            </a:endParaRPr>
          </a:p>
          <a:p>
            <a:pPr marL="514350" indent="-514350">
              <a:buAutoNum type="arabicPeriod"/>
            </a:pPr>
            <a:endParaRPr lang="en-US" altLang="zh-CN" sz="2800"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r>
              <a:rPr lang="en-US" altLang="zh-CN" sz="2800" b="1" dirty="0">
                <a:solidFill>
                  <a:schemeClr val="bg2">
                    <a:lumMod val="10000"/>
                  </a:schemeClr>
                </a:solidFill>
              </a:rPr>
              <a:t>Parameter initialization </a:t>
            </a:r>
            <a:r>
              <a:rPr lang="en-US" altLang="zh-CN" sz="2800" dirty="0">
                <a:solidFill>
                  <a:schemeClr val="bg2">
                    <a:lumMod val="10000"/>
                  </a:schemeClr>
                </a:solidFill>
              </a:rPr>
              <a:t>could </a:t>
            </a:r>
            <a:r>
              <a:rPr lang="en-US" altLang="zh-CN" sz="2800" i="1" dirty="0">
                <a:solidFill>
                  <a:srgbClr val="FF2600"/>
                </a:solidFill>
              </a:rPr>
              <a:t>hardly interpret </a:t>
            </a:r>
            <a:r>
              <a:rPr lang="en-US" altLang="zh-CN" sz="2800" dirty="0">
                <a:solidFill>
                  <a:schemeClr val="bg2">
                    <a:lumMod val="10000"/>
                  </a:schemeClr>
                </a:solidFill>
              </a:rPr>
              <a:t>how unlabeled graphs were able to improve the prediction</a:t>
            </a:r>
            <a:r>
              <a:rPr lang="zh-CN" altLang="en-US" sz="2800" dirty="0">
                <a:solidFill>
                  <a:schemeClr val="bg2">
                    <a:lumMod val="10000"/>
                  </a:schemeClr>
                </a:solidFill>
              </a:rPr>
              <a:t> </a:t>
            </a:r>
            <a:r>
              <a:rPr lang="en-US" altLang="zh-CN" sz="2800" dirty="0">
                <a:solidFill>
                  <a:schemeClr val="bg2">
                    <a:lumMod val="10000"/>
                  </a:schemeClr>
                </a:solidFill>
              </a:rPr>
              <a:t>models.</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Parameter-Centric</a:t>
            </a:r>
            <a:r>
              <a:rPr lang="zh-CN" altLang="en-US" dirty="0"/>
              <a:t> </a:t>
            </a:r>
            <a:r>
              <a:rPr lang="en-US" altLang="zh-CN" dirty="0"/>
              <a:t>Transfer</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fld id="{91F31FA6-B0B4-9940-9B47-E6B321700686}" type="slidenum">
              <a:rPr lang="en-US" smtClean="0"/>
              <a:pPr/>
              <a:t>35</a:t>
            </a:fld>
            <a:endParaRPr lang="en-US"/>
          </a:p>
        </p:txBody>
      </p:sp>
      <p:pic>
        <p:nvPicPr>
          <p:cNvPr id="11" name="Picture 10">
            <a:extLst>
              <a:ext uri="{FF2B5EF4-FFF2-40B4-BE49-F238E27FC236}">
                <a16:creationId xmlns:a16="http://schemas.microsoft.com/office/drawing/2014/main" id="{6B586134-A867-08CB-B6A2-D489985FDB5A}"/>
              </a:ext>
            </a:extLst>
          </p:cNvPr>
          <p:cNvPicPr>
            <a:picLocks noChangeAspect="1"/>
          </p:cNvPicPr>
          <p:nvPr/>
        </p:nvPicPr>
        <p:blipFill>
          <a:blip r:embed="rId2"/>
          <a:stretch>
            <a:fillRect/>
          </a:stretch>
        </p:blipFill>
        <p:spPr>
          <a:xfrm>
            <a:off x="292166" y="2124169"/>
            <a:ext cx="4817327" cy="6858000"/>
          </a:xfrm>
          <a:prstGeom prst="rect">
            <a:avLst/>
          </a:prstGeom>
        </p:spPr>
      </p:pic>
      <p:graphicFrame>
        <p:nvGraphicFramePr>
          <p:cNvPr id="12" name="Table 12">
            <a:extLst>
              <a:ext uri="{FF2B5EF4-FFF2-40B4-BE49-F238E27FC236}">
                <a16:creationId xmlns:a16="http://schemas.microsoft.com/office/drawing/2014/main" id="{58F30B3F-4AE5-F9B6-F827-33D96889EC5C}"/>
              </a:ext>
            </a:extLst>
          </p:cNvPr>
          <p:cNvGraphicFramePr>
            <a:graphicFrameLocks noGrp="1"/>
          </p:cNvGraphicFramePr>
          <p:nvPr>
            <p:extLst>
              <p:ext uri="{D42A27DB-BD31-4B8C-83A1-F6EECF244321}">
                <p14:modId xmlns:p14="http://schemas.microsoft.com/office/powerpoint/2010/main" val="2480068924"/>
              </p:ext>
            </p:extLst>
          </p:nvPr>
        </p:nvGraphicFramePr>
        <p:xfrm>
          <a:off x="6027955" y="3370701"/>
          <a:ext cx="8919880" cy="1524000"/>
        </p:xfrm>
        <a:graphic>
          <a:graphicData uri="http://schemas.openxmlformats.org/drawingml/2006/table">
            <a:tbl>
              <a:tblPr firstRow="1" bandRow="1">
                <a:tableStyleId>{5940675A-B579-460E-94D1-54222C63F5DA}</a:tableStyleId>
              </a:tblPr>
              <a:tblGrid>
                <a:gridCol w="3609942">
                  <a:extLst>
                    <a:ext uri="{9D8B030D-6E8A-4147-A177-3AD203B41FA5}">
                      <a16:colId xmlns:a16="http://schemas.microsoft.com/office/drawing/2014/main" val="1467524850"/>
                    </a:ext>
                  </a:extLst>
                </a:gridCol>
                <a:gridCol w="5309938">
                  <a:extLst>
                    <a:ext uri="{9D8B030D-6E8A-4147-A177-3AD203B41FA5}">
                      <a16:colId xmlns:a16="http://schemas.microsoft.com/office/drawing/2014/main" val="810732646"/>
                    </a:ext>
                  </a:extLst>
                </a:gridCol>
              </a:tblGrid>
              <a:tr h="338286">
                <a:tc>
                  <a:txBody>
                    <a:bodyPr/>
                    <a:lstStyle/>
                    <a:p>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Context</a:t>
                      </a:r>
                      <a:r>
                        <a:rPr lang="zh-CN" altLang="en-US" sz="2400" i="1" dirty="0">
                          <a:solidFill>
                            <a:schemeClr val="tx1"/>
                          </a:solidFill>
                          <a:latin typeface="Helvetica Neue" panose="02000503000000020004" pitchFamily="2" charset="0"/>
                          <a:cs typeface="Helvetica Neue" panose="02000503000000020004" pitchFamily="2" charset="0"/>
                        </a:rPr>
                        <a:t> </a:t>
                      </a:r>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2400" i="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p>
                    <a:p>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endParaRPr 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Aromatic</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rings</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Prevalent</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structure</a:t>
                      </a:r>
                    </a:p>
                    <a:p>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2000" dirty="0" err="1">
                          <a:solidFill>
                            <a:schemeClr val="tx1"/>
                          </a:solidFill>
                          <a:latin typeface="Colfax" panose="020B0304000000010002" pitchFamily="34" charset="0"/>
                          <a:ea typeface="Helvetica Neue" panose="02000503000000020004" pitchFamily="2" charset="0"/>
                          <a:cs typeface="Helvetica Neue" panose="02000503000000020004" pitchFamily="2" charset="0"/>
                        </a:rPr>
                        <a:t>Maziarka</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2020;</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Zhang</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2021)</a:t>
                      </a:r>
                      <a:endParaRPr 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653417071"/>
                  </a:ext>
                </a:extLst>
              </a:tr>
              <a:tr h="338286">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Non-aromatic</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rings</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a:t>
                      </a:r>
                      <a:r>
                        <a:rPr lang="en-US" altLang="zh-CN" sz="2400" baseline="-25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400" baseline="-25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Permeability</a:t>
                      </a:r>
                    </a:p>
                    <a:p>
                      <a:pPr marL="0" marR="0" lvl="0" indent="0" algn="l" defTabSz="725552"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(Liu</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2022)</a:t>
                      </a:r>
                      <a:endParaRPr 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659907032"/>
                  </a:ext>
                </a:extLst>
              </a:tr>
            </a:tbl>
          </a:graphicData>
        </a:graphic>
      </p:graphicFrame>
      <p:graphicFrame>
        <p:nvGraphicFramePr>
          <p:cNvPr id="13" name="Table 12">
            <a:extLst>
              <a:ext uri="{FF2B5EF4-FFF2-40B4-BE49-F238E27FC236}">
                <a16:creationId xmlns:a16="http://schemas.microsoft.com/office/drawing/2014/main" id="{48ED8A79-3D6B-45EC-3CE0-492336E16438}"/>
              </a:ext>
            </a:extLst>
          </p:cNvPr>
          <p:cNvGraphicFramePr>
            <a:graphicFrameLocks noGrp="1"/>
          </p:cNvGraphicFramePr>
          <p:nvPr>
            <p:extLst>
              <p:ext uri="{D42A27DB-BD31-4B8C-83A1-F6EECF244321}">
                <p14:modId xmlns:p14="http://schemas.microsoft.com/office/powerpoint/2010/main" val="1227457966"/>
              </p:ext>
            </p:extLst>
          </p:nvPr>
        </p:nvGraphicFramePr>
        <p:xfrm>
          <a:off x="6027955" y="5079931"/>
          <a:ext cx="8919880" cy="1645920"/>
        </p:xfrm>
        <a:graphic>
          <a:graphicData uri="http://schemas.openxmlformats.org/drawingml/2006/table">
            <a:tbl>
              <a:tblPr firstRow="1" bandRow="1">
                <a:tableStyleId>{5940675A-B579-460E-94D1-54222C63F5DA}</a:tableStyleId>
              </a:tblPr>
              <a:tblGrid>
                <a:gridCol w="3609942">
                  <a:extLst>
                    <a:ext uri="{9D8B030D-6E8A-4147-A177-3AD203B41FA5}">
                      <a16:colId xmlns:a16="http://schemas.microsoft.com/office/drawing/2014/main" val="1467524850"/>
                    </a:ext>
                  </a:extLst>
                </a:gridCol>
                <a:gridCol w="5309938">
                  <a:extLst>
                    <a:ext uri="{9D8B030D-6E8A-4147-A177-3AD203B41FA5}">
                      <a16:colId xmlns:a16="http://schemas.microsoft.com/office/drawing/2014/main" val="810732646"/>
                    </a:ext>
                  </a:extLst>
                </a:gridCol>
              </a:tblGrid>
              <a:tr h="202972">
                <a:tc>
                  <a:txBody>
                    <a:bodyPr/>
                    <a:lstStyle/>
                    <a:p>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Contrastive</a:t>
                      </a:r>
                      <a:r>
                        <a:rPr lang="zh-CN" altLang="en-US"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(Original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Perturbed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p>
                  </a:txBody>
                  <a:tcPr/>
                </a:tc>
                <a:extLst>
                  <a:ext uri="{0D108BD9-81ED-4DB2-BD59-A6C34878D82A}">
                    <a16:rowId xmlns:a16="http://schemas.microsoft.com/office/drawing/2014/main" val="2653417071"/>
                  </a:ext>
                </a:extLst>
              </a:tr>
              <a:tr h="690103">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p>
                    <a:p>
                      <a:pPr marL="0" marR="0" lvl="0" indent="0" algn="l" defTabSz="725552"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a:t>
                      </a:r>
                      <a:r>
                        <a:rPr lang="zh-CN" alt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universal</a:t>
                      </a:r>
                      <a:r>
                        <a:rPr lang="zh-CN" alt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perturbations)</a:t>
                      </a:r>
                    </a:p>
                  </a:txBody>
                  <a:tcPr/>
                </a:tc>
                <a:tc>
                  <a:txBody>
                    <a:bodyPr/>
                    <a:lstStyle/>
                    <a:p>
                      <a:r>
                        <a:rPr lang="en-US" altLang="zh-CN" sz="24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Bioisosteric</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replacement:</a:t>
                      </a:r>
                    </a:p>
                    <a:p>
                      <a:pPr marL="342900" indent="-342900">
                        <a:buFont typeface="Arial" panose="020B0604020202020204" pitchFamily="34" charset="0"/>
                        <a:buChar char="•"/>
                      </a:pP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Maintain</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biological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properties</a:t>
                      </a:r>
                    </a:p>
                    <a:p>
                      <a:pPr marL="342900" marR="0" lvl="0" indent="-342900" algn="l" defTabSz="72555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Reduce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toxicity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(Brown</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2014)</a:t>
                      </a:r>
                      <a:endParaRPr 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659907032"/>
                  </a:ext>
                </a:extLst>
              </a:tr>
            </a:tbl>
          </a:graphicData>
        </a:graphic>
      </p:graphicFrame>
    </p:spTree>
    <p:extLst>
      <p:ext uri="{BB962C8B-B14F-4D97-AF65-F5344CB8AC3E}">
        <p14:creationId xmlns:p14="http://schemas.microsoft.com/office/powerpoint/2010/main" val="57286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a:xfrm>
            <a:off x="86187" y="427044"/>
            <a:ext cx="5328495" cy="512064"/>
          </a:xfrm>
        </p:spPr>
        <p:txBody>
          <a:bodyPr/>
          <a:lstStyle/>
          <a:p>
            <a:r>
              <a:rPr lang="en-US" altLang="zh-CN" sz="2800" b="1" dirty="0">
                <a:solidFill>
                  <a:schemeClr val="bg2">
                    <a:lumMod val="10000"/>
                  </a:schemeClr>
                </a:solidFill>
              </a:rPr>
              <a:t>Parameter</a:t>
            </a:r>
            <a:r>
              <a:rPr lang="en-US" altLang="zh-CN" sz="2800" dirty="0">
                <a:solidFill>
                  <a:schemeClr val="bg2">
                    <a:lumMod val="10000"/>
                  </a:schemeClr>
                </a:solidFill>
              </a:rPr>
              <a:t>-Centric</a:t>
            </a:r>
            <a:r>
              <a:rPr lang="zh-CN" altLang="en-US" sz="2800" dirty="0">
                <a:solidFill>
                  <a:schemeClr val="bg2">
                    <a:lumMod val="10000"/>
                  </a:schemeClr>
                </a:solidFill>
              </a:rPr>
              <a:t> </a:t>
            </a:r>
            <a:r>
              <a:rPr lang="en-US" altLang="zh-CN" sz="2800" dirty="0">
                <a:solidFill>
                  <a:schemeClr val="bg2">
                    <a:lumMod val="10000"/>
                  </a:schemeClr>
                </a:solidFill>
              </a:rPr>
              <a:t>Transfer</a:t>
            </a:r>
            <a:endParaRPr lang="en-US" sz="2800" dirty="0">
              <a:solidFill>
                <a:srgbClr val="FF2600"/>
              </a:solidFill>
            </a:endParaRPr>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36</a:t>
            </a:fld>
            <a:endParaRPr lang="en-US"/>
          </a:p>
        </p:txBody>
      </p:sp>
      <p:pic>
        <p:nvPicPr>
          <p:cNvPr id="2051" name="Picture 2050">
            <a:extLst>
              <a:ext uri="{FF2B5EF4-FFF2-40B4-BE49-F238E27FC236}">
                <a16:creationId xmlns:a16="http://schemas.microsoft.com/office/drawing/2014/main" id="{8A380F95-E882-D0E5-7726-97CF91E762F2}"/>
              </a:ext>
            </a:extLst>
          </p:cNvPr>
          <p:cNvPicPr>
            <a:picLocks noChangeAspect="1"/>
          </p:cNvPicPr>
          <p:nvPr/>
        </p:nvPicPr>
        <p:blipFill>
          <a:blip r:embed="rId3">
            <a:alphaModFix amt="50000"/>
          </a:blip>
          <a:stretch>
            <a:fillRect/>
          </a:stretch>
        </p:blipFill>
        <p:spPr>
          <a:xfrm>
            <a:off x="464434" y="1572968"/>
            <a:ext cx="4572000" cy="6508750"/>
          </a:xfrm>
          <a:prstGeom prst="rect">
            <a:avLst/>
          </a:prstGeom>
          <a:ln>
            <a:solidFill>
              <a:schemeClr val="tx1"/>
            </a:solidFill>
          </a:ln>
        </p:spPr>
      </p:pic>
      <p:grpSp>
        <p:nvGrpSpPr>
          <p:cNvPr id="2073" name="Group 2072">
            <a:extLst>
              <a:ext uri="{FF2B5EF4-FFF2-40B4-BE49-F238E27FC236}">
                <a16:creationId xmlns:a16="http://schemas.microsoft.com/office/drawing/2014/main" id="{40C2069C-A5B0-F822-81C7-E85705D23756}"/>
              </a:ext>
            </a:extLst>
          </p:cNvPr>
          <p:cNvGrpSpPr/>
          <p:nvPr/>
        </p:nvGrpSpPr>
        <p:grpSpPr>
          <a:xfrm>
            <a:off x="5036434" y="171012"/>
            <a:ext cx="10230926" cy="8811157"/>
            <a:chOff x="5036434" y="171012"/>
            <a:chExt cx="10230926" cy="8811157"/>
          </a:xfrm>
        </p:grpSpPr>
        <p:pic>
          <p:nvPicPr>
            <p:cNvPr id="2053" name="Picture 2052">
              <a:extLst>
                <a:ext uri="{FF2B5EF4-FFF2-40B4-BE49-F238E27FC236}">
                  <a16:creationId xmlns:a16="http://schemas.microsoft.com/office/drawing/2014/main" id="{437FCAF5-C772-8C48-8192-113059A79739}"/>
                </a:ext>
              </a:extLst>
            </p:cNvPr>
            <p:cNvPicPr>
              <a:picLocks noChangeAspect="1"/>
            </p:cNvPicPr>
            <p:nvPr/>
          </p:nvPicPr>
          <p:blipFill>
            <a:blip r:embed="rId4"/>
            <a:stretch>
              <a:fillRect/>
            </a:stretch>
          </p:blipFill>
          <p:spPr>
            <a:xfrm>
              <a:off x="9328408" y="939108"/>
              <a:ext cx="5462496" cy="7776471"/>
            </a:xfrm>
            <a:prstGeom prst="rect">
              <a:avLst/>
            </a:prstGeom>
            <a:ln>
              <a:noFill/>
            </a:ln>
          </p:spPr>
        </p:pic>
        <p:sp>
          <p:nvSpPr>
            <p:cNvPr id="2055" name="Text Placeholder 1">
              <a:extLst>
                <a:ext uri="{FF2B5EF4-FFF2-40B4-BE49-F238E27FC236}">
                  <a16:creationId xmlns:a16="http://schemas.microsoft.com/office/drawing/2014/main" id="{8420DB7C-8FE7-2F69-3E77-322873FD6622}"/>
                </a:ext>
              </a:extLst>
            </p:cNvPr>
            <p:cNvSpPr txBox="1">
              <a:spLocks/>
            </p:cNvSpPr>
            <p:nvPr/>
          </p:nvSpPr>
          <p:spPr bwMode="auto">
            <a:xfrm>
              <a:off x="8851953" y="171012"/>
              <a:ext cx="6415407" cy="51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ctr" defTabSz="724836" rtl="0" fontAlgn="base">
                <a:lnSpc>
                  <a:spcPct val="90000"/>
                </a:lnSpc>
                <a:spcBef>
                  <a:spcPts val="2000"/>
                </a:spcBef>
                <a:spcAft>
                  <a:spcPct val="0"/>
                </a:spcAft>
                <a:buFont typeface="Arial" charset="0"/>
                <a:buNone/>
                <a:defRPr sz="3099" b="0" i="1" kern="1200">
                  <a:solidFill>
                    <a:srgbClr val="98938A"/>
                  </a:solidFill>
                  <a:latin typeface="Georgia"/>
                  <a:ea typeface="ＭＳ Ｐゴシック" charset="0"/>
                  <a:cs typeface="Georgia"/>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3600" b="1" dirty="0">
                  <a:solidFill>
                    <a:srgbClr val="FF2600"/>
                  </a:solidFill>
                </a:rPr>
                <a:t>Data</a:t>
              </a:r>
              <a:r>
                <a:rPr lang="en-US" altLang="zh-CN" sz="3600" dirty="0">
                  <a:solidFill>
                    <a:srgbClr val="FF2600"/>
                  </a:solidFill>
                </a:rPr>
                <a:t>-Centric</a:t>
              </a:r>
              <a:r>
                <a:rPr lang="zh-CN" altLang="en-US" sz="3600" dirty="0">
                  <a:solidFill>
                    <a:srgbClr val="FF2600"/>
                  </a:solidFill>
                </a:rPr>
                <a:t> </a:t>
              </a:r>
              <a:r>
                <a:rPr lang="en-US" altLang="zh-CN" sz="3600" dirty="0">
                  <a:solidFill>
                    <a:srgbClr val="FF2600"/>
                  </a:solidFill>
                </a:rPr>
                <a:t>Transfer</a:t>
              </a:r>
              <a:endParaRPr lang="en-US" sz="3600" dirty="0">
                <a:solidFill>
                  <a:srgbClr val="FF2600"/>
                </a:solidFill>
              </a:endParaRPr>
            </a:p>
          </p:txBody>
        </p:sp>
        <p:sp>
          <p:nvSpPr>
            <p:cNvPr id="2058" name="Rounded Rectangle 2057">
              <a:extLst>
                <a:ext uri="{FF2B5EF4-FFF2-40B4-BE49-F238E27FC236}">
                  <a16:creationId xmlns:a16="http://schemas.microsoft.com/office/drawing/2014/main" id="{8B609161-E20F-7C37-EFDB-C102A420D7E4}"/>
                </a:ext>
              </a:extLst>
            </p:cNvPr>
            <p:cNvSpPr/>
            <p:nvPr/>
          </p:nvSpPr>
          <p:spPr>
            <a:xfrm>
              <a:off x="8982175" y="805812"/>
              <a:ext cx="6154961" cy="8176357"/>
            </a:xfrm>
            <a:prstGeom prst="roundRect">
              <a:avLst>
                <a:gd name="adj" fmla="val 4985"/>
              </a:avLst>
            </a:prstGeom>
            <a:noFill/>
            <a:ln w="285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060" name="Straight Connector 2059">
              <a:extLst>
                <a:ext uri="{FF2B5EF4-FFF2-40B4-BE49-F238E27FC236}">
                  <a16:creationId xmlns:a16="http://schemas.microsoft.com/office/drawing/2014/main" id="{507EFD93-40A8-CDDF-2A67-39ADDA5F80CA}"/>
                </a:ext>
              </a:extLst>
            </p:cNvPr>
            <p:cNvCxnSpPr>
              <a:cxnSpLocks/>
            </p:cNvCxnSpPr>
            <p:nvPr/>
          </p:nvCxnSpPr>
          <p:spPr>
            <a:xfrm flipV="1">
              <a:off x="5036434" y="805812"/>
              <a:ext cx="4143425" cy="767156"/>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61" name="Straight Connector 2060">
              <a:extLst>
                <a:ext uri="{FF2B5EF4-FFF2-40B4-BE49-F238E27FC236}">
                  <a16:creationId xmlns:a16="http://schemas.microsoft.com/office/drawing/2014/main" id="{C1FE22B0-872D-684C-AB65-BF201684DCE7}"/>
                </a:ext>
              </a:extLst>
            </p:cNvPr>
            <p:cNvCxnSpPr>
              <a:cxnSpLocks/>
            </p:cNvCxnSpPr>
            <p:nvPr/>
          </p:nvCxnSpPr>
          <p:spPr>
            <a:xfrm>
              <a:off x="5036434" y="8081718"/>
              <a:ext cx="4291974" cy="900451"/>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068" name="Rectangle 2067">
              <a:extLst>
                <a:ext uri="{FF2B5EF4-FFF2-40B4-BE49-F238E27FC236}">
                  <a16:creationId xmlns:a16="http://schemas.microsoft.com/office/drawing/2014/main" id="{B66F2682-E8FF-FEED-3B17-805D7EC1A3F7}"/>
                </a:ext>
              </a:extLst>
            </p:cNvPr>
            <p:cNvSpPr/>
            <p:nvPr/>
          </p:nvSpPr>
          <p:spPr>
            <a:xfrm>
              <a:off x="5376635" y="1182528"/>
              <a:ext cx="3308500" cy="2308324"/>
            </a:xfrm>
            <a:prstGeom prst="rect">
              <a:avLst/>
            </a:prstGeom>
            <a:noFill/>
          </p:spPr>
          <p:txBody>
            <a:bodyPr wrap="square" lIns="91440" tIns="45720" rIns="91440" bIns="45720">
              <a:spAutoFit/>
            </a:bodyPr>
            <a:lstStyle/>
            <a:p>
              <a:pPr algn="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Adapt</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knowledge</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in</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unlabeled</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data</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to</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target</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tasks</a:t>
              </a:r>
              <a:endParaRPr lang="en-US" sz="360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2069" name="Rectangle 2068">
              <a:extLst>
                <a:ext uri="{FF2B5EF4-FFF2-40B4-BE49-F238E27FC236}">
                  <a16:creationId xmlns:a16="http://schemas.microsoft.com/office/drawing/2014/main" id="{A78093C4-CED9-98E1-3B10-37A8871C2FD1}"/>
                </a:ext>
              </a:extLst>
            </p:cNvPr>
            <p:cNvSpPr/>
            <p:nvPr/>
          </p:nvSpPr>
          <p:spPr>
            <a:xfrm>
              <a:off x="5259215" y="3644627"/>
              <a:ext cx="3487337" cy="2308324"/>
            </a:xfrm>
            <a:prstGeom prst="rect">
              <a:avLst/>
            </a:prstGeom>
            <a:noFill/>
          </p:spPr>
          <p:txBody>
            <a:bodyPr wrap="square" lIns="91440" tIns="45720" rIns="91440" bIns="45720">
              <a:spAutoFit/>
            </a:bodyPr>
            <a:lstStyle/>
            <a:p>
              <a:pPr algn="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Interpret</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transferred</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knowledge</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with</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observable</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data</a:t>
              </a:r>
              <a:endParaRPr lang="en-US" sz="3600" dirty="0">
                <a:ln w="0"/>
                <a:solidFill>
                  <a:schemeClr val="accent2">
                    <a:lumMod val="75000"/>
                  </a:schemeClr>
                </a:solidFill>
                <a:effectLst>
                  <a:outerShdw blurRad="38100" dist="19050" dir="2700000" algn="tl" rotWithShape="0">
                    <a:schemeClr val="dk1">
                      <a:alpha val="40000"/>
                    </a:schemeClr>
                  </a:outerShdw>
                </a:effectLst>
              </a:endParaRPr>
            </a:p>
          </p:txBody>
        </p:sp>
        <p:sp>
          <p:nvSpPr>
            <p:cNvPr id="2070" name="Rectangle 2069">
              <a:extLst>
                <a:ext uri="{FF2B5EF4-FFF2-40B4-BE49-F238E27FC236}">
                  <a16:creationId xmlns:a16="http://schemas.microsoft.com/office/drawing/2014/main" id="{4306B6C5-662A-9C76-9C5E-4064C4543B09}"/>
                </a:ext>
              </a:extLst>
            </p:cNvPr>
            <p:cNvSpPr/>
            <p:nvPr/>
          </p:nvSpPr>
          <p:spPr>
            <a:xfrm>
              <a:off x="5238743" y="6106726"/>
              <a:ext cx="3487337" cy="2308324"/>
            </a:xfrm>
            <a:prstGeom prst="rect">
              <a:avLst/>
            </a:prstGeom>
            <a:noFill/>
          </p:spPr>
          <p:txBody>
            <a:bodyPr wrap="square" lIns="91440" tIns="45720" rIns="91440" bIns="45720">
              <a:spAutoFit/>
            </a:bodyPr>
            <a:lstStyle/>
            <a:p>
              <a:pPr algn="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Expert</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can</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evaluate</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and</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control</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the</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transfer</a:t>
              </a:r>
              <a:endParaRPr lang="en-US" sz="3600" dirty="0">
                <a:ln w="0"/>
                <a:solidFill>
                  <a:schemeClr val="accent5">
                    <a:lumMod val="75000"/>
                  </a:schemeClr>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64829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73"/>
                                        </p:tgtEl>
                                        <p:attrNameLst>
                                          <p:attrName>style.visibility</p:attrName>
                                        </p:attrNameLst>
                                      </p:cBhvr>
                                      <p:to>
                                        <p:strVal val="visible"/>
                                      </p:to>
                                    </p:set>
                                    <p:animEffect transition="in" filter="wipe(left)">
                                      <p:cBhvr>
                                        <p:cTn id="7" dur="500"/>
                                        <p:tgtEl>
                                          <p:spTgt spid="2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Based</a:t>
            </a:r>
            <a:r>
              <a:rPr lang="zh-CN" altLang="en-US" dirty="0">
                <a:solidFill>
                  <a:schemeClr val="bg2">
                    <a:lumMod val="10000"/>
                  </a:schemeClr>
                </a:solidFill>
              </a:rPr>
              <a:t> </a:t>
            </a:r>
            <a:r>
              <a:rPr lang="en-US" altLang="zh-CN" dirty="0">
                <a:solidFill>
                  <a:schemeClr val="bg2">
                    <a:lumMod val="10000"/>
                  </a:schemeClr>
                </a:solidFill>
              </a:rPr>
              <a:t>on</a:t>
            </a:r>
            <a:r>
              <a:rPr lang="zh-CN" altLang="en-US" dirty="0">
                <a:solidFill>
                  <a:schemeClr val="bg2">
                    <a:lumMod val="10000"/>
                  </a:schemeClr>
                </a:solidFill>
              </a:rPr>
              <a:t> </a:t>
            </a:r>
            <a:r>
              <a:rPr lang="en-US" altLang="zh-CN" dirty="0">
                <a:solidFill>
                  <a:schemeClr val="bg2">
                    <a:lumMod val="10000"/>
                  </a:schemeClr>
                </a:solidFill>
              </a:rPr>
              <a:t>Diffusion</a:t>
            </a:r>
            <a:r>
              <a:rPr lang="zh-CN" altLang="en-US" dirty="0">
                <a:solidFill>
                  <a:schemeClr val="bg2">
                    <a:lumMod val="10000"/>
                  </a:schemeClr>
                </a:solidFill>
              </a:rPr>
              <a:t> </a:t>
            </a:r>
            <a:r>
              <a:rPr lang="en-US" altLang="zh-CN" dirty="0">
                <a:solidFill>
                  <a:schemeClr val="bg2">
                    <a:lumMod val="10000"/>
                  </a:schemeClr>
                </a:solidFill>
              </a:rPr>
              <a:t>Probabilistic Model</a:t>
            </a:r>
            <a:r>
              <a:rPr lang="zh-CN" altLang="en-US" dirty="0">
                <a:solidFill>
                  <a:schemeClr val="bg2">
                    <a:lumMod val="10000"/>
                  </a:schemeClr>
                </a:solidFill>
              </a:rPr>
              <a:t> </a:t>
            </a:r>
            <a:r>
              <a:rPr lang="en-US" altLang="zh-CN" dirty="0">
                <a:solidFill>
                  <a:schemeClr val="bg2">
                    <a:lumMod val="10000"/>
                  </a:schemeClr>
                </a:solidFill>
              </a:rPr>
              <a:t>–</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Generative</a:t>
            </a:r>
            <a:r>
              <a:rPr lang="zh-CN" altLang="en-US" dirty="0">
                <a:solidFill>
                  <a:schemeClr val="bg2">
                    <a:lumMod val="10000"/>
                  </a:schemeClr>
                </a:solidFill>
              </a:rPr>
              <a:t> </a:t>
            </a:r>
            <a:r>
              <a:rPr lang="en-US" altLang="zh-CN" dirty="0">
                <a:solidFill>
                  <a:schemeClr val="bg2">
                    <a:lumMod val="10000"/>
                  </a:schemeClr>
                </a:solidFill>
              </a:rPr>
              <a:t>Model</a:t>
            </a:r>
            <a:r>
              <a:rPr lang="zh-CN" altLang="en-US" dirty="0">
                <a:solidFill>
                  <a:schemeClr val="bg2">
                    <a:lumMod val="10000"/>
                  </a:schemeClr>
                </a:solidFill>
              </a:rPr>
              <a:t> </a:t>
            </a:r>
            <a:r>
              <a:rPr lang="en-US" altLang="zh-CN" dirty="0">
                <a:solidFill>
                  <a:schemeClr val="bg2">
                    <a:lumMod val="10000"/>
                  </a:schemeClr>
                </a:solidFill>
              </a:rPr>
              <a:t>on</a:t>
            </a:r>
            <a:r>
              <a:rPr lang="zh-CN" altLang="en-US" dirty="0">
                <a:solidFill>
                  <a:schemeClr val="bg2">
                    <a:lumMod val="10000"/>
                  </a:schemeClr>
                </a:solidFill>
              </a:rPr>
              <a:t> </a:t>
            </a:r>
            <a:r>
              <a:rPr lang="en-US" altLang="zh-CN" dirty="0">
                <a:solidFill>
                  <a:schemeClr val="bg2">
                    <a:lumMod val="10000"/>
                  </a:schemeClr>
                </a:solidFill>
              </a:rPr>
              <a:t>Graphs</a:t>
            </a:r>
            <a:endParaRPr lang="en-US" dirty="0">
              <a:solidFill>
                <a:schemeClr val="bg2">
                  <a:lumMod val="10000"/>
                </a:schemeClr>
              </a:solidFill>
            </a:endParaRPr>
          </a:p>
        </p:txBody>
      </p:sp>
      <p:pic>
        <p:nvPicPr>
          <p:cNvPr id="12" name="Content Placeholder 11">
            <a:extLst>
              <a:ext uri="{FF2B5EF4-FFF2-40B4-BE49-F238E27FC236}">
                <a16:creationId xmlns:a16="http://schemas.microsoft.com/office/drawing/2014/main" id="{A38DBDFC-F5FE-EE73-08BA-4DBC77C845B7}"/>
              </a:ext>
            </a:extLst>
          </p:cNvPr>
          <p:cNvPicPr>
            <a:picLocks noGrp="1" noChangeAspect="1"/>
          </p:cNvPicPr>
          <p:nvPr>
            <p:ph idx="1"/>
          </p:nvPr>
        </p:nvPicPr>
        <p:blipFill>
          <a:blip r:embed="rId2"/>
          <a:srcRect/>
          <a:stretch/>
        </p:blipFill>
        <p:spPr>
          <a:xfrm>
            <a:off x="2314105" y="2318175"/>
            <a:ext cx="12801600" cy="5899670"/>
          </a:xfrm>
        </p:spPr>
      </p:pic>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Data-Centric</a:t>
            </a:r>
            <a:r>
              <a:rPr lang="zh-CN" altLang="en-US" dirty="0"/>
              <a:t> </a:t>
            </a:r>
            <a:r>
              <a:rPr lang="en-US" altLang="zh-CN" dirty="0"/>
              <a:t>Transfer</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fld id="{91F31FA6-B0B4-9940-9B47-E6B321700686}" type="slidenum">
              <a:rPr lang="en-US" smtClean="0"/>
              <a:pPr/>
              <a:t>37</a:t>
            </a:fld>
            <a:endParaRPr lang="en-US"/>
          </a:p>
        </p:txBody>
      </p:sp>
      <p:sp>
        <p:nvSpPr>
          <p:cNvPr id="14" name="TextBox 13">
            <a:extLst>
              <a:ext uri="{FF2B5EF4-FFF2-40B4-BE49-F238E27FC236}">
                <a16:creationId xmlns:a16="http://schemas.microsoft.com/office/drawing/2014/main" id="{8DD7E984-E0B0-14E2-EB9F-3F5569907E5C}"/>
              </a:ext>
            </a:extLst>
          </p:cNvPr>
          <p:cNvSpPr txBox="1"/>
          <p:nvPr/>
        </p:nvSpPr>
        <p:spPr>
          <a:xfrm>
            <a:off x="2314105" y="4859751"/>
            <a:ext cx="3442447" cy="538609"/>
          </a:xfrm>
          <a:prstGeom prst="rect">
            <a:avLst/>
          </a:prstGeom>
          <a:noFill/>
        </p:spPr>
        <p:txBody>
          <a:bodyPr wrap="square">
            <a:spAutoFit/>
          </a:bodyPr>
          <a:lstStyle/>
          <a:p>
            <a:pPr algn="ctr"/>
            <a:r>
              <a:rPr lang="en-US" altLang="zh-CN" dirty="0">
                <a:solidFill>
                  <a:srgbClr val="FF2600"/>
                </a:solidFill>
                <a:latin typeface="Colfax" panose="020B0304000000010002" pitchFamily="34" charset="0"/>
              </a:rPr>
              <a:t>Denoising</a:t>
            </a:r>
            <a:r>
              <a:rPr lang="zh-CN" altLang="en-US" dirty="0">
                <a:solidFill>
                  <a:srgbClr val="FF2600"/>
                </a:solidFill>
                <a:latin typeface="Colfax" panose="020B0304000000010002" pitchFamily="34" charset="0"/>
              </a:rPr>
              <a:t> </a:t>
            </a:r>
            <a:r>
              <a:rPr lang="en-US" altLang="zh-CN" dirty="0">
                <a:solidFill>
                  <a:srgbClr val="FF2600"/>
                </a:solidFill>
                <a:latin typeface="Colfax" panose="020B0304000000010002" pitchFamily="34" charset="0"/>
              </a:rPr>
              <a:t>process</a:t>
            </a:r>
            <a:endParaRPr lang="en-US" dirty="0">
              <a:solidFill>
                <a:srgbClr val="FF2600"/>
              </a:solidFill>
              <a:latin typeface="Colfax" panose="020B0304000000010002" pitchFamily="34" charset="0"/>
            </a:endParaRPr>
          </a:p>
        </p:txBody>
      </p:sp>
      <p:sp>
        <p:nvSpPr>
          <p:cNvPr id="15" name="TextBox 14">
            <a:extLst>
              <a:ext uri="{FF2B5EF4-FFF2-40B4-BE49-F238E27FC236}">
                <a16:creationId xmlns:a16="http://schemas.microsoft.com/office/drawing/2014/main" id="{9A845F76-34ED-DFB0-978E-1899E82E363D}"/>
              </a:ext>
            </a:extLst>
          </p:cNvPr>
          <p:cNvSpPr txBox="1"/>
          <p:nvPr/>
        </p:nvSpPr>
        <p:spPr>
          <a:xfrm>
            <a:off x="1647728" y="2125636"/>
            <a:ext cx="4775199" cy="538609"/>
          </a:xfrm>
          <a:prstGeom prst="rect">
            <a:avLst/>
          </a:prstGeom>
          <a:noFill/>
        </p:spPr>
        <p:txBody>
          <a:bodyPr wrap="square">
            <a:spAutoFit/>
          </a:bodyPr>
          <a:lstStyle/>
          <a:p>
            <a:pPr algn="ctr"/>
            <a:r>
              <a:rPr lang="en-US" altLang="zh-CN" dirty="0">
                <a:solidFill>
                  <a:srgbClr val="FF2600"/>
                </a:solidFill>
                <a:latin typeface="Colfax" panose="020B0304000000010002" pitchFamily="34" charset="0"/>
              </a:rPr>
              <a:t>Diffusion</a:t>
            </a:r>
            <a:r>
              <a:rPr lang="zh-CN" altLang="en-US" dirty="0">
                <a:solidFill>
                  <a:srgbClr val="FF2600"/>
                </a:solidFill>
                <a:latin typeface="Colfax" panose="020B0304000000010002" pitchFamily="34" charset="0"/>
              </a:rPr>
              <a:t> </a:t>
            </a:r>
            <a:r>
              <a:rPr lang="en-US" altLang="zh-CN" dirty="0">
                <a:solidFill>
                  <a:srgbClr val="FF2600"/>
                </a:solidFill>
                <a:latin typeface="Colfax" panose="020B0304000000010002" pitchFamily="34" charset="0"/>
              </a:rPr>
              <a:t>process</a:t>
            </a:r>
            <a:endParaRPr lang="en-US" dirty="0">
              <a:solidFill>
                <a:srgbClr val="FF2600"/>
              </a:solidFill>
              <a:latin typeface="Colfax" panose="020B0304000000010002" pitchFamily="34" charset="0"/>
            </a:endParaRPr>
          </a:p>
        </p:txBody>
      </p:sp>
      <p:grpSp>
        <p:nvGrpSpPr>
          <p:cNvPr id="24" name="Group 23">
            <a:extLst>
              <a:ext uri="{FF2B5EF4-FFF2-40B4-BE49-F238E27FC236}">
                <a16:creationId xmlns:a16="http://schemas.microsoft.com/office/drawing/2014/main" id="{969454D7-A5EB-AFF3-E400-B42B7B4AEAEF}"/>
              </a:ext>
            </a:extLst>
          </p:cNvPr>
          <p:cNvGrpSpPr/>
          <p:nvPr/>
        </p:nvGrpSpPr>
        <p:grpSpPr>
          <a:xfrm>
            <a:off x="340659" y="5553696"/>
            <a:ext cx="10736446" cy="3095453"/>
            <a:chOff x="340659" y="5553696"/>
            <a:chExt cx="10736446" cy="3095453"/>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48B17F-F3B8-FC0D-5758-8ADA4F9D3EA0}"/>
                    </a:ext>
                  </a:extLst>
                </p:cNvPr>
                <p:cNvSpPr txBox="1"/>
                <p:nvPr/>
              </p:nvSpPr>
              <p:spPr>
                <a:xfrm>
                  <a:off x="1140295" y="6708984"/>
                  <a:ext cx="6875407" cy="790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600" i="1" smtClean="0">
                                <a:solidFill>
                                  <a:schemeClr val="bg2">
                                    <a:lumMod val="10000"/>
                                  </a:schemeClr>
                                </a:solidFill>
                                <a:latin typeface="Cambria Math" panose="02040503050406030204" pitchFamily="18" charset="0"/>
                                <a:cs typeface="Helvetica Neue"/>
                              </a:rPr>
                            </m:ctrlPr>
                          </m:funcPr>
                          <m:fName>
                            <m:limLow>
                              <m:limLowPr>
                                <m:ctrlPr>
                                  <a:rPr lang="en-US" sz="3600" i="1" smtClean="0">
                                    <a:solidFill>
                                      <a:schemeClr val="bg2">
                                        <a:lumMod val="10000"/>
                                      </a:schemeClr>
                                    </a:solidFill>
                                    <a:latin typeface="Cambria Math" panose="02040503050406030204" pitchFamily="18" charset="0"/>
                                    <a:cs typeface="Helvetica Neue"/>
                                  </a:rPr>
                                </m:ctrlPr>
                              </m:limLowPr>
                              <m:e>
                                <m:r>
                                  <m:rPr>
                                    <m:sty m:val="p"/>
                                  </m:rPr>
                                  <a:rPr lang="en-US" sz="3600" i="0" smtClean="0">
                                    <a:solidFill>
                                      <a:schemeClr val="bg2">
                                        <a:lumMod val="10000"/>
                                      </a:schemeClr>
                                    </a:solidFill>
                                    <a:latin typeface="Cambria Math" panose="02040503050406030204" pitchFamily="18" charset="0"/>
                                    <a:cs typeface="Helvetica Neue"/>
                                  </a:rPr>
                                  <m:t>min</m:t>
                                </m:r>
                              </m:e>
                              <m:lim>
                                <m:sSub>
                                  <m:sSubPr>
                                    <m:ctrlPr>
                                      <a:rPr lang="en-US" sz="360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1</m:t>
                                    </m:r>
                                  </m:sub>
                                </m:sSub>
                              </m:lim>
                            </m:limLow>
                          </m:fName>
                          <m:e>
                            <m:func>
                              <m:funcPr>
                                <m:ctrlPr>
                                  <a:rPr lang="en-US" sz="3600" i="1" smtClean="0">
                                    <a:solidFill>
                                      <a:schemeClr val="bg2">
                                        <a:lumMod val="10000"/>
                                      </a:schemeClr>
                                    </a:solidFill>
                                    <a:latin typeface="Cambria Math" panose="02040503050406030204" pitchFamily="18" charset="0"/>
                                    <a:cs typeface="Helvetica Neue"/>
                                  </a:rPr>
                                </m:ctrlPr>
                              </m:funcPr>
                              <m:fName>
                                <m:limLow>
                                  <m:limLowPr>
                                    <m:ctrlPr>
                                      <a:rPr lang="en-US" sz="3600" i="1" smtClean="0">
                                        <a:solidFill>
                                          <a:schemeClr val="bg2">
                                            <a:lumMod val="10000"/>
                                          </a:schemeClr>
                                        </a:solidFill>
                                        <a:latin typeface="Cambria Math" panose="02040503050406030204" pitchFamily="18" charset="0"/>
                                        <a:cs typeface="Helvetica Neue"/>
                                      </a:rPr>
                                    </m:ctrlPr>
                                  </m:limLowPr>
                                  <m:e>
                                    <m:r>
                                      <m:rPr>
                                        <m:sty m:val="p"/>
                                      </m:rPr>
                                      <a:rPr lang="en-US" sz="3600" i="0" smtClean="0">
                                        <a:solidFill>
                                          <a:schemeClr val="bg2">
                                            <a:lumMod val="10000"/>
                                          </a:schemeClr>
                                        </a:solidFill>
                                        <a:latin typeface="Cambria Math" panose="02040503050406030204" pitchFamily="18" charset="0"/>
                                        <a:cs typeface="Helvetica Neue"/>
                                      </a:rPr>
                                      <m:t>max</m:t>
                                    </m:r>
                                  </m:e>
                                  <m:lim>
                                    <m:sSub>
                                      <m:sSubPr>
                                        <m:ctrlPr>
                                          <a:rPr lang="en-US" sz="360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2</m:t>
                                        </m:r>
                                      </m:sub>
                                    </m:sSub>
                                  </m:lim>
                                </m:limLow>
                              </m:fName>
                              <m:e>
                                <m:sSub>
                                  <m:sSubPr>
                                    <m:ctrlPr>
                                      <a:rPr lang="en-US" sz="3600" i="1" smtClean="0">
                                        <a:solidFill>
                                          <a:schemeClr val="bg2">
                                            <a:lumMod val="10000"/>
                                          </a:schemeClr>
                                        </a:solidFill>
                                        <a:latin typeface="Cambria Math" panose="02040503050406030204" pitchFamily="18" charset="0"/>
                                        <a:cs typeface="Helvetica Neue"/>
                                      </a:rPr>
                                    </m:ctrlPr>
                                  </m:sSubPr>
                                  <m:e>
                                    <m:r>
                                      <a:rPr lang="en-US" sz="3600" i="1" smtClean="0">
                                        <a:solidFill>
                                          <a:schemeClr val="bg2">
                                            <a:lumMod val="10000"/>
                                          </a:schemeClr>
                                        </a:solidFill>
                                        <a:latin typeface="Cambria Math" panose="02040503050406030204" pitchFamily="18" charset="0"/>
                                        <a:ea typeface="Cambria Math" panose="02040503050406030204" pitchFamily="18" charset="0"/>
                                        <a:cs typeface="Helvetica Neue"/>
                                      </a:rPr>
                                      <m:t>𝔼</m:t>
                                    </m:r>
                                  </m:e>
                                  <m:sub>
                                    <m:r>
                                      <a:rPr lang="en-US" altLang="zh-CN" sz="3600" b="0" i="1" smtClean="0">
                                        <a:solidFill>
                                          <a:schemeClr val="bg2">
                                            <a:lumMod val="10000"/>
                                          </a:schemeClr>
                                        </a:solidFill>
                                        <a:latin typeface="Cambria Math" panose="02040503050406030204" pitchFamily="18" charset="0"/>
                                        <a:cs typeface="Helvetica Neue"/>
                                      </a:rPr>
                                      <m:t>𝐺</m:t>
                                    </m:r>
                                  </m:sub>
                                </m:sSub>
                                <m:r>
                                  <a:rPr lang="en-US" altLang="zh-CN" sz="3600" b="0" i="1" smtClean="0">
                                    <a:solidFill>
                                      <a:schemeClr val="bg2">
                                        <a:lumMod val="10000"/>
                                      </a:schemeClr>
                                    </a:solidFill>
                                    <a:latin typeface="Cambria Math" panose="02040503050406030204" pitchFamily="18" charset="0"/>
                                    <a:cs typeface="Helvetica Neue"/>
                                  </a:rPr>
                                  <m:t>[</m:t>
                                </m:r>
                                <m:sSub>
                                  <m:sSubPr>
                                    <m:ctrlPr>
                                      <a:rPr lang="en-US" altLang="zh-CN" sz="3600" b="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1</m:t>
                                    </m:r>
                                  </m:sub>
                                </m:sSub>
                                <m:d>
                                  <m:dPr>
                                    <m:ctrlPr>
                                      <a:rPr lang="en-US" altLang="zh-CN" sz="3600" b="0" i="1" smtClean="0">
                                        <a:solidFill>
                                          <a:schemeClr val="bg2">
                                            <a:lumMod val="10000"/>
                                          </a:schemeClr>
                                        </a:solidFill>
                                        <a:latin typeface="Cambria Math" panose="02040503050406030204" pitchFamily="18" charset="0"/>
                                        <a:cs typeface="Helvetica Neue"/>
                                      </a:rPr>
                                    </m:ctrlPr>
                                  </m:dPr>
                                  <m:e>
                                    <m:sSup>
                                      <m:sSupPr>
                                        <m:ctrlPr>
                                          <a:rPr lang="en-US" altLang="zh-CN" sz="3600" b="0" i="1" smtClean="0">
                                            <a:solidFill>
                                              <a:schemeClr val="bg2">
                                                <a:lumMod val="10000"/>
                                              </a:schemeClr>
                                            </a:solidFill>
                                            <a:latin typeface="Cambria Math" panose="02040503050406030204" pitchFamily="18" charset="0"/>
                                            <a:cs typeface="Helvetica Neue"/>
                                          </a:rPr>
                                        </m:ctrlPr>
                                      </m:sSupPr>
                                      <m:e>
                                        <m:r>
                                          <a:rPr lang="en-US" altLang="zh-CN" sz="3600" b="0" i="1" smtClean="0">
                                            <a:solidFill>
                                              <a:schemeClr val="bg2">
                                                <a:lumMod val="10000"/>
                                              </a:schemeClr>
                                            </a:solidFill>
                                            <a:latin typeface="Cambria Math" panose="02040503050406030204" pitchFamily="18" charset="0"/>
                                            <a:cs typeface="Helvetica Neue"/>
                                          </a:rPr>
                                          <m:t>𝐺</m:t>
                                        </m:r>
                                      </m:e>
                                      <m:sup>
                                        <m:r>
                                          <a:rPr lang="en-US" altLang="zh-CN" sz="3600" b="0" i="1" smtClean="0">
                                            <a:solidFill>
                                              <a:schemeClr val="bg2">
                                                <a:lumMod val="10000"/>
                                              </a:schemeClr>
                                            </a:solidFill>
                                            <a:latin typeface="Cambria Math" panose="02040503050406030204" pitchFamily="18" charset="0"/>
                                            <a:cs typeface="Helvetica Neue"/>
                                          </a:rPr>
                                          <m:t>′</m:t>
                                        </m:r>
                                      </m:sup>
                                    </m:sSup>
                                    <m:r>
                                      <a:rPr lang="en-US" altLang="zh-CN" sz="3600" b="0" i="1" smtClean="0">
                                        <a:solidFill>
                                          <a:schemeClr val="bg2">
                                            <a:lumMod val="10000"/>
                                          </a:schemeClr>
                                        </a:solidFill>
                                        <a:latin typeface="Cambria Math" panose="02040503050406030204" pitchFamily="18" charset="0"/>
                                        <a:cs typeface="Helvetica Neue"/>
                                      </a:rPr>
                                      <m:t>;</m:t>
                                    </m:r>
                                    <m:r>
                                      <a:rPr lang="en-US" altLang="zh-CN" sz="3600" b="0" i="1" smtClean="0">
                                        <a:solidFill>
                                          <a:schemeClr val="bg2">
                                            <a:lumMod val="10000"/>
                                          </a:schemeClr>
                                        </a:solidFill>
                                        <a:latin typeface="Cambria Math" panose="02040503050406030204" pitchFamily="18" charset="0"/>
                                        <a:cs typeface="Helvetica Neue"/>
                                      </a:rPr>
                                      <m:t>𝐺</m:t>
                                    </m:r>
                                  </m:e>
                                </m:d>
                                <m:r>
                                  <a:rPr lang="en-US" altLang="zh-CN" sz="3600" b="0" i="1" smtClean="0">
                                    <a:solidFill>
                                      <a:schemeClr val="bg2">
                                        <a:lumMod val="10000"/>
                                      </a:schemeClr>
                                    </a:solidFill>
                                    <a:latin typeface="Cambria Math" panose="02040503050406030204" pitchFamily="18" charset="0"/>
                                    <a:cs typeface="Helvetica Neue"/>
                                  </a:rPr>
                                  <m:t>+</m:t>
                                </m:r>
                                <m:sSub>
                                  <m:sSubPr>
                                    <m:ctrlPr>
                                      <a:rPr lang="en-US" altLang="zh-CN" sz="3600" b="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2</m:t>
                                    </m:r>
                                  </m:sub>
                                </m:sSub>
                                <m:r>
                                  <a:rPr lang="en-US" altLang="zh-CN" sz="3600" b="0" i="1" smtClean="0">
                                    <a:solidFill>
                                      <a:schemeClr val="bg2">
                                        <a:lumMod val="10000"/>
                                      </a:schemeClr>
                                    </a:solidFill>
                                    <a:latin typeface="Cambria Math" panose="02040503050406030204" pitchFamily="18" charset="0"/>
                                    <a:cs typeface="Helvetica Neue"/>
                                  </a:rPr>
                                  <m:t>(</m:t>
                                </m:r>
                                <m:sSup>
                                  <m:sSupPr>
                                    <m:ctrlPr>
                                      <a:rPr lang="en-US" altLang="zh-CN" sz="3600" b="0" i="1" smtClean="0">
                                        <a:solidFill>
                                          <a:schemeClr val="bg2">
                                            <a:lumMod val="10000"/>
                                          </a:schemeClr>
                                        </a:solidFill>
                                        <a:latin typeface="Cambria Math" panose="02040503050406030204" pitchFamily="18" charset="0"/>
                                        <a:cs typeface="Helvetica Neue"/>
                                      </a:rPr>
                                    </m:ctrlPr>
                                  </m:sSupPr>
                                  <m:e>
                                    <m:r>
                                      <a:rPr lang="en-US" altLang="zh-CN" sz="3600" b="0" i="1" smtClean="0">
                                        <a:solidFill>
                                          <a:schemeClr val="bg2">
                                            <a:lumMod val="10000"/>
                                          </a:schemeClr>
                                        </a:solidFill>
                                        <a:latin typeface="Cambria Math" panose="02040503050406030204" pitchFamily="18" charset="0"/>
                                        <a:cs typeface="Helvetica Neue"/>
                                      </a:rPr>
                                      <m:t>𝐺</m:t>
                                    </m:r>
                                  </m:e>
                                  <m:sup>
                                    <m:r>
                                      <a:rPr lang="en-US" altLang="zh-CN" sz="3600" b="0" i="1" smtClean="0">
                                        <a:solidFill>
                                          <a:schemeClr val="bg2">
                                            <a:lumMod val="10000"/>
                                          </a:schemeClr>
                                        </a:solidFill>
                                        <a:latin typeface="Cambria Math" panose="02040503050406030204" pitchFamily="18" charset="0"/>
                                        <a:cs typeface="Helvetica Neue"/>
                                      </a:rPr>
                                      <m:t>′</m:t>
                                    </m:r>
                                  </m:sup>
                                </m:sSup>
                                <m:r>
                                  <a:rPr lang="en-US" altLang="zh-CN" sz="3600" b="0" i="1" smtClean="0">
                                    <a:solidFill>
                                      <a:schemeClr val="bg2">
                                        <a:lumMod val="10000"/>
                                      </a:schemeClr>
                                    </a:solidFill>
                                    <a:latin typeface="Cambria Math" panose="02040503050406030204" pitchFamily="18" charset="0"/>
                                    <a:cs typeface="Helvetica Neue"/>
                                  </a:rPr>
                                  <m:t>;</m:t>
                                </m:r>
                                <m:r>
                                  <a:rPr lang="en-US" altLang="zh-CN" sz="3600" b="0" i="1" smtClean="0">
                                    <a:solidFill>
                                      <a:schemeClr val="bg2">
                                        <a:lumMod val="10000"/>
                                      </a:schemeClr>
                                    </a:solidFill>
                                    <a:latin typeface="Cambria Math" panose="02040503050406030204" pitchFamily="18" charset="0"/>
                                    <a:cs typeface="Helvetica Neue"/>
                                  </a:rPr>
                                  <m:t>𝑦</m:t>
                                </m:r>
                                <m:r>
                                  <a:rPr lang="en-US" altLang="zh-CN" sz="3600" b="0" i="1" smtClean="0">
                                    <a:solidFill>
                                      <a:schemeClr val="bg2">
                                        <a:lumMod val="10000"/>
                                      </a:schemeClr>
                                    </a:solidFill>
                                    <a:latin typeface="Cambria Math" panose="02040503050406030204" pitchFamily="18" charset="0"/>
                                    <a:cs typeface="Helvetica Neue"/>
                                  </a:rPr>
                                  <m:t>)]</m:t>
                                </m:r>
                              </m:e>
                            </m:func>
                          </m:e>
                        </m:func>
                      </m:oMath>
                    </m:oMathPara>
                  </a14:m>
                  <a:endParaRPr lang="en-US" sz="3600" dirty="0" err="1">
                    <a:solidFill>
                      <a:schemeClr val="bg2">
                        <a:lumMod val="10000"/>
                      </a:schemeClr>
                    </a:solidFill>
                    <a:latin typeface="Helvetica Neue"/>
                    <a:cs typeface="Helvetica Neue"/>
                  </a:endParaRPr>
                </a:p>
              </p:txBody>
            </p:sp>
          </mc:Choice>
          <mc:Fallback xmlns="">
            <p:sp>
              <p:nvSpPr>
                <p:cNvPr id="16" name="TextBox 15">
                  <a:extLst>
                    <a:ext uri="{FF2B5EF4-FFF2-40B4-BE49-F238E27FC236}">
                      <a16:creationId xmlns:a16="http://schemas.microsoft.com/office/drawing/2014/main" id="{9948B17F-F3B8-FC0D-5758-8ADA4F9D3EA0}"/>
                    </a:ext>
                  </a:extLst>
                </p:cNvPr>
                <p:cNvSpPr txBox="1">
                  <a:spLocks noRot="1" noChangeAspect="1" noMove="1" noResize="1" noEditPoints="1" noAdjustHandles="1" noChangeArrowheads="1" noChangeShapeType="1" noTextEdit="1"/>
                </p:cNvSpPr>
                <p:nvPr/>
              </p:nvSpPr>
              <p:spPr>
                <a:xfrm>
                  <a:off x="1140295" y="6708984"/>
                  <a:ext cx="6875407" cy="790473"/>
                </a:xfrm>
                <a:prstGeom prst="rect">
                  <a:avLst/>
                </a:prstGeom>
                <a:blipFill>
                  <a:blip r:embed="rId3"/>
                  <a:stretch>
                    <a:fillRect l="-921" r="-165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5D3E65-A30A-93E0-67D2-1763D373D792}"/>
                    </a:ext>
                  </a:extLst>
                </p:cNvPr>
                <p:cNvSpPr txBox="1"/>
                <p:nvPr/>
              </p:nvSpPr>
              <p:spPr>
                <a:xfrm>
                  <a:off x="340659" y="5553696"/>
                  <a:ext cx="9144000" cy="907941"/>
                </a:xfrm>
                <a:prstGeom prst="rect">
                  <a:avLst/>
                </a:prstGeom>
                <a:noFill/>
              </p:spPr>
              <p:txBody>
                <a:bodyPr wrap="square" rtlCol="0">
                  <a:spAutoFit/>
                </a:bodyPr>
                <a:lstStyle/>
                <a:p>
                  <a:r>
                    <a:rPr lang="en-US" altLang="zh-CN" sz="2500" b="1" dirty="0">
                      <a:solidFill>
                        <a:srgbClr val="0432FF"/>
                      </a:solidFill>
                      <a:latin typeface="Helvetica Neue"/>
                      <a:cs typeface="Helvetica Neue"/>
                    </a:rPr>
                    <a:t>Sufficiency</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for</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Data</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Augmentation:</a:t>
                  </a:r>
                  <a:r>
                    <a:rPr lang="zh-CN" altLang="en-US" sz="2500" b="1"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augmented</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graph</a:t>
                  </a:r>
                  <a:r>
                    <a:rPr lang="zh-CN" altLang="en-US" sz="2500" dirty="0">
                      <a:solidFill>
                        <a:srgbClr val="0432FF"/>
                      </a:solidFill>
                      <a:latin typeface="Helvetica Neue"/>
                      <a:cs typeface="Helvetica Neue"/>
                    </a:rPr>
                    <a:t> </a:t>
                  </a:r>
                  <a14:m>
                    <m:oMath xmlns:m="http://schemas.openxmlformats.org/officeDocument/2006/math">
                      <m:sSup>
                        <m:sSupPr>
                          <m:ctrlPr>
                            <a:rPr lang="en-US" altLang="zh-CN" sz="2800" b="0" i="1" smtClean="0">
                              <a:solidFill>
                                <a:srgbClr val="0432FF"/>
                              </a:solidFill>
                              <a:latin typeface="Cambria Math" panose="02040503050406030204" pitchFamily="18" charset="0"/>
                              <a:cs typeface="Helvetica Neue"/>
                            </a:rPr>
                          </m:ctrlPr>
                        </m:sSupPr>
                        <m:e>
                          <m:r>
                            <a:rPr lang="en-US" altLang="zh-CN" sz="2800" b="0" i="1" smtClean="0">
                              <a:solidFill>
                                <a:srgbClr val="0432FF"/>
                              </a:solidFill>
                              <a:latin typeface="Cambria Math" panose="02040503050406030204" pitchFamily="18" charset="0"/>
                              <a:cs typeface="Helvetica Neue"/>
                            </a:rPr>
                            <m:t>𝐺</m:t>
                          </m:r>
                        </m:e>
                        <m:sup>
                          <m:r>
                            <a:rPr lang="en-US" altLang="zh-CN" sz="2800" b="0" i="1" smtClean="0">
                              <a:solidFill>
                                <a:srgbClr val="0432FF"/>
                              </a:solidFill>
                              <a:latin typeface="Cambria Math" panose="02040503050406030204" pitchFamily="18" charset="0"/>
                              <a:cs typeface="Helvetica Neue"/>
                            </a:rPr>
                            <m:t>′</m:t>
                          </m:r>
                        </m:sup>
                      </m:sSup>
                      <m:r>
                        <a:rPr lang="en-US" altLang="zh-CN" sz="2800" b="0" i="1" smtClean="0">
                          <a:solidFill>
                            <a:srgbClr val="0432FF"/>
                          </a:solidFill>
                          <a:latin typeface="Cambria Math" panose="02040503050406030204" pitchFamily="18" charset="0"/>
                          <a:cs typeface="Helvetica Neue"/>
                        </a:rPr>
                        <m:t> </m:t>
                      </m:r>
                    </m:oMath>
                  </a14:m>
                  <a:r>
                    <a:rPr lang="en-US" altLang="zh-CN" sz="2500" dirty="0">
                      <a:solidFill>
                        <a:srgbClr val="0432FF"/>
                      </a:solidFill>
                      <a:latin typeface="Helvetica Neue"/>
                      <a:cs typeface="Helvetica Neue"/>
                    </a:rPr>
                    <a:t>sufficiently</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preserves</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label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of</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original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graph</a:t>
                  </a:r>
                  <a:r>
                    <a:rPr lang="zh-CN" altLang="en-US" sz="2500" dirty="0">
                      <a:solidFill>
                        <a:srgbClr val="0432FF"/>
                      </a:solidFill>
                      <a:latin typeface="Helvetica Neue"/>
                      <a:cs typeface="Helvetica Neue"/>
                    </a:rPr>
                    <a:t> </a:t>
                  </a:r>
                  <a14:m>
                    <m:oMath xmlns:m="http://schemas.openxmlformats.org/officeDocument/2006/math">
                      <m:r>
                        <a:rPr lang="en-US" altLang="zh-CN" sz="2800" i="1">
                          <a:solidFill>
                            <a:srgbClr val="0432FF"/>
                          </a:solidFill>
                          <a:latin typeface="Cambria Math" panose="02040503050406030204" pitchFamily="18" charset="0"/>
                          <a:cs typeface="Helvetica Neue"/>
                        </a:rPr>
                        <m:t>𝑦</m:t>
                      </m:r>
                    </m:oMath>
                  </a14:m>
                  <a:endParaRPr lang="en-US" sz="2500" dirty="0">
                    <a:solidFill>
                      <a:srgbClr val="0432FF"/>
                    </a:solidFill>
                    <a:latin typeface="Helvetica Neue"/>
                    <a:cs typeface="Helvetica Neue"/>
                  </a:endParaRPr>
                </a:p>
              </p:txBody>
            </p:sp>
          </mc:Choice>
          <mc:Fallback xmlns="">
            <p:sp>
              <p:nvSpPr>
                <p:cNvPr id="17" name="TextBox 16">
                  <a:extLst>
                    <a:ext uri="{FF2B5EF4-FFF2-40B4-BE49-F238E27FC236}">
                      <a16:creationId xmlns:a16="http://schemas.microsoft.com/office/drawing/2014/main" id="{AD5D3E65-A30A-93E0-67D2-1763D373D792}"/>
                    </a:ext>
                  </a:extLst>
                </p:cNvPr>
                <p:cNvSpPr txBox="1">
                  <a:spLocks noRot="1" noChangeAspect="1" noMove="1" noResize="1" noEditPoints="1" noAdjustHandles="1" noChangeArrowheads="1" noChangeShapeType="1" noTextEdit="1"/>
                </p:cNvSpPr>
                <p:nvPr/>
              </p:nvSpPr>
              <p:spPr>
                <a:xfrm>
                  <a:off x="340659" y="5553696"/>
                  <a:ext cx="9144000" cy="907941"/>
                </a:xfrm>
                <a:prstGeom prst="rect">
                  <a:avLst/>
                </a:prstGeom>
                <a:blipFill>
                  <a:blip r:embed="rId4"/>
                  <a:stretch>
                    <a:fillRect l="-1110" t="-6944"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671BED-CB47-FC90-8DE9-EB7DF14C4B22}"/>
                    </a:ext>
                  </a:extLst>
                </p:cNvPr>
                <p:cNvSpPr txBox="1"/>
                <p:nvPr/>
              </p:nvSpPr>
              <p:spPr>
                <a:xfrm>
                  <a:off x="435999" y="7786541"/>
                  <a:ext cx="10641106" cy="862608"/>
                </a:xfrm>
                <a:prstGeom prst="rect">
                  <a:avLst/>
                </a:prstGeom>
                <a:noFill/>
              </p:spPr>
              <p:txBody>
                <a:bodyPr wrap="square" rtlCol="0">
                  <a:spAutoFit/>
                </a:bodyPr>
                <a:lstStyle/>
                <a:p>
                  <a:r>
                    <a:rPr lang="en-US" altLang="zh-CN" sz="2500" b="1" dirty="0">
                      <a:solidFill>
                        <a:srgbClr val="0432FF"/>
                      </a:solidFill>
                      <a:latin typeface="Helvetica Neue"/>
                      <a:cs typeface="Helvetica Neue"/>
                    </a:rPr>
                    <a:t>Minimal</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Sufficiency</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for</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Data</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Augmentation:</a:t>
                  </a:r>
                  <a:r>
                    <a:rPr lang="zh-CN" altLang="en-US" sz="2500" b="1"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sufficiency</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is</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minimal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if</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and</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only</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if</a:t>
                  </a:r>
                  <a:r>
                    <a:rPr lang="zh-CN" altLang="en-US" sz="2500" dirty="0">
                      <a:solidFill>
                        <a:srgbClr val="0432FF"/>
                      </a:solidFill>
                      <a:latin typeface="Helvetica Neue"/>
                      <a:cs typeface="Helvetica Neue"/>
                    </a:rPr>
                    <a:t> </a:t>
                  </a:r>
                  <a14:m>
                    <m:oMath xmlns:m="http://schemas.openxmlformats.org/officeDocument/2006/math">
                      <m:r>
                        <a:rPr lang="en-US" altLang="zh-CN" sz="2500" b="0" i="1" smtClean="0">
                          <a:solidFill>
                            <a:srgbClr val="0432FF"/>
                          </a:solidFill>
                          <a:latin typeface="Cambria Math" panose="02040503050406030204" pitchFamily="18" charset="0"/>
                          <a:cs typeface="Helvetica Neue"/>
                        </a:rPr>
                        <m:t>𝐼</m:t>
                      </m:r>
                      <m:d>
                        <m:dPr>
                          <m:ctrlPr>
                            <a:rPr lang="en-US" altLang="zh-CN" sz="2500" b="0" i="1" smtClean="0">
                              <a:solidFill>
                                <a:srgbClr val="0432FF"/>
                              </a:solidFill>
                              <a:latin typeface="Cambria Math" panose="02040503050406030204" pitchFamily="18" charset="0"/>
                              <a:cs typeface="Helvetica Neue"/>
                            </a:rPr>
                          </m:ctrlPr>
                        </m:dPr>
                        <m:e>
                          <m:sSup>
                            <m:sSupPr>
                              <m:ctrlPr>
                                <a:rPr lang="en-US" altLang="zh-CN" sz="2500" b="0" i="1" smtClean="0">
                                  <a:solidFill>
                                    <a:srgbClr val="0432FF"/>
                                  </a:solidFill>
                                  <a:latin typeface="Cambria Math" panose="02040503050406030204" pitchFamily="18" charset="0"/>
                                  <a:cs typeface="Helvetica Neue"/>
                                </a:rPr>
                              </m:ctrlPr>
                            </m:sSupPr>
                            <m:e>
                              <m:r>
                                <a:rPr lang="en-US" altLang="zh-CN" sz="2500" b="0" i="1" smtClean="0">
                                  <a:solidFill>
                                    <a:srgbClr val="0432FF"/>
                                  </a:solidFill>
                                  <a:latin typeface="Cambria Math" panose="02040503050406030204" pitchFamily="18" charset="0"/>
                                  <a:cs typeface="Helvetica Neue"/>
                                </a:rPr>
                                <m:t>𝐺</m:t>
                              </m:r>
                            </m:e>
                            <m:sup>
                              <m:r>
                                <a:rPr lang="en-US" altLang="zh-CN" sz="2500" b="0" i="1" smtClean="0">
                                  <a:solidFill>
                                    <a:srgbClr val="0432FF"/>
                                  </a:solidFill>
                                  <a:latin typeface="Cambria Math" panose="02040503050406030204" pitchFamily="18" charset="0"/>
                                  <a:cs typeface="Helvetica Neue"/>
                                </a:rPr>
                                <m:t>′</m:t>
                              </m:r>
                            </m:sup>
                          </m:sSup>
                          <m:r>
                            <a:rPr lang="en-US" altLang="zh-CN" sz="2500" b="0" i="1" smtClean="0">
                              <a:solidFill>
                                <a:srgbClr val="0432FF"/>
                              </a:solidFill>
                              <a:latin typeface="Cambria Math" panose="02040503050406030204" pitchFamily="18" charset="0"/>
                              <a:cs typeface="Helvetica Neue"/>
                            </a:rPr>
                            <m:t>;</m:t>
                          </m:r>
                          <m:r>
                            <a:rPr lang="en-US" altLang="zh-CN" sz="2500" b="0" i="1" smtClean="0">
                              <a:solidFill>
                                <a:srgbClr val="0432FF"/>
                              </a:solidFill>
                              <a:latin typeface="Cambria Math" panose="02040503050406030204" pitchFamily="18" charset="0"/>
                              <a:cs typeface="Helvetica Neue"/>
                            </a:rPr>
                            <m:t>𝐺</m:t>
                          </m:r>
                        </m:e>
                      </m:d>
                      <m:r>
                        <a:rPr lang="en-US" altLang="zh-CN" sz="2500" b="0" i="1" smtClean="0">
                          <a:solidFill>
                            <a:srgbClr val="0432FF"/>
                          </a:solidFill>
                          <a:latin typeface="Cambria Math" panose="02040503050406030204" pitchFamily="18" charset="0"/>
                          <a:ea typeface="Cambria Math" panose="02040503050406030204" pitchFamily="18" charset="0"/>
                          <a:cs typeface="Helvetica Neue"/>
                        </a:rPr>
                        <m:t>≤</m:t>
                      </m:r>
                      <m:r>
                        <a:rPr lang="en-US" altLang="zh-CN" sz="2500" b="0" i="1" smtClean="0">
                          <a:solidFill>
                            <a:srgbClr val="0432FF"/>
                          </a:solidFill>
                          <a:latin typeface="Cambria Math" panose="02040503050406030204" pitchFamily="18" charset="0"/>
                          <a:cs typeface="Helvetica Neue"/>
                        </a:rPr>
                        <m:t>𝐼</m:t>
                      </m:r>
                      <m:r>
                        <a:rPr lang="en-US" altLang="zh-CN" sz="2500" b="0" i="1" smtClean="0">
                          <a:solidFill>
                            <a:srgbClr val="0432FF"/>
                          </a:solidFill>
                          <a:latin typeface="Cambria Math" panose="02040503050406030204" pitchFamily="18" charset="0"/>
                          <a:cs typeface="Helvetica Neue"/>
                        </a:rPr>
                        <m:t>(</m:t>
                      </m:r>
                      <m:acc>
                        <m:accPr>
                          <m:chr m:val="̅"/>
                          <m:ctrlPr>
                            <a:rPr lang="en-US" altLang="zh-CN" sz="2500" b="0" i="1" smtClean="0">
                              <a:solidFill>
                                <a:srgbClr val="0432FF"/>
                              </a:solidFill>
                              <a:latin typeface="Cambria Math" panose="02040503050406030204" pitchFamily="18" charset="0"/>
                              <a:cs typeface="Helvetica Neue"/>
                            </a:rPr>
                          </m:ctrlPr>
                        </m:accPr>
                        <m:e>
                          <m:r>
                            <a:rPr lang="en-US" altLang="zh-CN" sz="2500" b="0" i="1" smtClean="0">
                              <a:solidFill>
                                <a:srgbClr val="0432FF"/>
                              </a:solidFill>
                              <a:latin typeface="Cambria Math" panose="02040503050406030204" pitchFamily="18" charset="0"/>
                              <a:cs typeface="Helvetica Neue"/>
                            </a:rPr>
                            <m:t>𝐺</m:t>
                          </m:r>
                        </m:e>
                      </m:acc>
                      <m:r>
                        <a:rPr lang="en-US" altLang="zh-CN" sz="2500" b="0" i="1" smtClean="0">
                          <a:solidFill>
                            <a:srgbClr val="0432FF"/>
                          </a:solidFill>
                          <a:latin typeface="Cambria Math" panose="02040503050406030204" pitchFamily="18" charset="0"/>
                          <a:cs typeface="Helvetica Neue"/>
                        </a:rPr>
                        <m:t>;</m:t>
                      </m:r>
                      <m:r>
                        <a:rPr lang="en-US" altLang="zh-CN" sz="2500" b="0" i="1" smtClean="0">
                          <a:solidFill>
                            <a:srgbClr val="0432FF"/>
                          </a:solidFill>
                          <a:latin typeface="Cambria Math" panose="02040503050406030204" pitchFamily="18" charset="0"/>
                          <a:cs typeface="Helvetica Neue"/>
                        </a:rPr>
                        <m:t>𝐺</m:t>
                      </m:r>
                      <m:r>
                        <a:rPr lang="en-US" altLang="zh-CN" sz="2500" b="0" i="1" smtClean="0">
                          <a:solidFill>
                            <a:srgbClr val="0432FF"/>
                          </a:solidFill>
                          <a:latin typeface="Cambria Math" panose="02040503050406030204" pitchFamily="18" charset="0"/>
                          <a:cs typeface="Helvetica Neue"/>
                        </a:rPr>
                        <m:t>)</m:t>
                      </m:r>
                    </m:oMath>
                  </a14:m>
                  <a:r>
                    <a:rPr lang="en-US" altLang="zh-CN" sz="2500" dirty="0">
                      <a:solidFill>
                        <a:srgbClr val="0432FF"/>
                      </a:solidFill>
                      <a:latin typeface="Helvetica Neue"/>
                      <a:cs typeface="Helvetica Neue"/>
                    </a:rPr>
                    <a:t>,</a:t>
                  </a:r>
                  <a:r>
                    <a:rPr lang="zh-CN" altLang="en-US" sz="2500" dirty="0">
                      <a:solidFill>
                        <a:srgbClr val="0432FF"/>
                      </a:solidFill>
                      <a:latin typeface="Helvetica Neue"/>
                      <a:cs typeface="Helvetica Neue"/>
                    </a:rPr>
                    <a:t> </a:t>
                  </a:r>
                  <a14:m>
                    <m:oMath xmlns:m="http://schemas.openxmlformats.org/officeDocument/2006/math">
                      <m:r>
                        <a:rPr lang="zh-CN" altLang="en-US" sz="2500" i="1" dirty="0" smtClean="0">
                          <a:solidFill>
                            <a:srgbClr val="0432FF"/>
                          </a:solidFill>
                          <a:latin typeface="Cambria Math" panose="02040503050406030204" pitchFamily="18" charset="0"/>
                          <a:cs typeface="Helvetica Neue"/>
                        </a:rPr>
                        <m:t>∀</m:t>
                      </m:r>
                      <m:acc>
                        <m:accPr>
                          <m:chr m:val="̅"/>
                          <m:ctrlPr>
                            <a:rPr lang="en-US" altLang="zh-CN" sz="2500" i="1">
                              <a:solidFill>
                                <a:srgbClr val="0432FF"/>
                              </a:solidFill>
                              <a:latin typeface="Cambria Math" panose="02040503050406030204" pitchFamily="18" charset="0"/>
                              <a:cs typeface="Helvetica Neue"/>
                            </a:rPr>
                          </m:ctrlPr>
                        </m:accPr>
                        <m:e>
                          <m:r>
                            <a:rPr lang="en-US" altLang="zh-CN" sz="2500" i="1">
                              <a:solidFill>
                                <a:srgbClr val="0432FF"/>
                              </a:solidFill>
                              <a:latin typeface="Cambria Math" panose="02040503050406030204" pitchFamily="18" charset="0"/>
                              <a:cs typeface="Helvetica Neue"/>
                            </a:rPr>
                            <m:t>𝐺</m:t>
                          </m:r>
                        </m:e>
                      </m:acc>
                    </m:oMath>
                  </a14:m>
                  <a:r>
                    <a:rPr lang="en-US" altLang="zh-CN" sz="2500" dirty="0">
                      <a:solidFill>
                        <a:srgbClr val="0432FF"/>
                      </a:solidFill>
                      <a:latin typeface="Helvetica Neue"/>
                      <a:cs typeface="Helvetica Neue"/>
                    </a:rPr>
                    <a:t>,</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where</a:t>
                  </a:r>
                  <a:r>
                    <a:rPr lang="zh-CN" altLang="en-US" sz="2500" dirty="0">
                      <a:solidFill>
                        <a:srgbClr val="0432FF"/>
                      </a:solidFill>
                      <a:latin typeface="Helvetica Neue"/>
                      <a:cs typeface="Helvetica Neue"/>
                    </a:rPr>
                    <a:t> </a:t>
                  </a:r>
                  <a14:m>
                    <m:oMath xmlns:m="http://schemas.openxmlformats.org/officeDocument/2006/math">
                      <m:r>
                        <a:rPr lang="en-US" altLang="zh-CN" sz="2500" i="1">
                          <a:solidFill>
                            <a:srgbClr val="0432FF"/>
                          </a:solidFill>
                          <a:latin typeface="Cambria Math" panose="02040503050406030204" pitchFamily="18" charset="0"/>
                          <a:cs typeface="Helvetica Neue"/>
                        </a:rPr>
                        <m:t>𝐼</m:t>
                      </m:r>
                      <m:r>
                        <a:rPr lang="en-US" altLang="zh-CN" sz="2500" b="0" i="1" smtClean="0">
                          <a:solidFill>
                            <a:srgbClr val="0432FF"/>
                          </a:solidFill>
                          <a:latin typeface="Cambria Math" panose="02040503050406030204" pitchFamily="18" charset="0"/>
                          <a:cs typeface="Helvetica Neue"/>
                        </a:rPr>
                        <m:t>(;)</m:t>
                      </m:r>
                    </m:oMath>
                  </a14:m>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is</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mutual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information.</a:t>
                  </a:r>
                  <a:endParaRPr lang="en-US" sz="2500" dirty="0">
                    <a:solidFill>
                      <a:srgbClr val="0432FF"/>
                    </a:solidFill>
                    <a:latin typeface="Helvetica Neue"/>
                    <a:cs typeface="Helvetica Neue"/>
                  </a:endParaRPr>
                </a:p>
              </p:txBody>
            </p:sp>
          </mc:Choice>
          <mc:Fallback xmlns="">
            <p:sp>
              <p:nvSpPr>
                <p:cNvPr id="18" name="TextBox 17">
                  <a:extLst>
                    <a:ext uri="{FF2B5EF4-FFF2-40B4-BE49-F238E27FC236}">
                      <a16:creationId xmlns:a16="http://schemas.microsoft.com/office/drawing/2014/main" id="{EB671BED-CB47-FC90-8DE9-EB7DF14C4B22}"/>
                    </a:ext>
                  </a:extLst>
                </p:cNvPr>
                <p:cNvSpPr txBox="1">
                  <a:spLocks noRot="1" noChangeAspect="1" noMove="1" noResize="1" noEditPoints="1" noAdjustHandles="1" noChangeArrowheads="1" noChangeShapeType="1" noTextEdit="1"/>
                </p:cNvSpPr>
                <p:nvPr/>
              </p:nvSpPr>
              <p:spPr>
                <a:xfrm>
                  <a:off x="435999" y="7786541"/>
                  <a:ext cx="10641106" cy="862608"/>
                </a:xfrm>
                <a:prstGeom prst="rect">
                  <a:avLst/>
                </a:prstGeom>
                <a:blipFill>
                  <a:blip r:embed="rId5"/>
                  <a:stretch>
                    <a:fillRect l="-954" t="-4286" b="-15714"/>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F918A4DE-18E8-7F5E-2085-1D0AFCC33BD2}"/>
                </a:ext>
              </a:extLst>
            </p:cNvPr>
            <p:cNvCxnSpPr/>
            <p:nvPr/>
          </p:nvCxnSpPr>
          <p:spPr>
            <a:xfrm>
              <a:off x="5756552" y="6461637"/>
              <a:ext cx="303589" cy="261627"/>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6189191-4971-49CB-200C-A3FE7C59AB87}"/>
                </a:ext>
              </a:extLst>
            </p:cNvPr>
            <p:cNvCxnSpPr>
              <a:cxnSpLocks/>
            </p:cNvCxnSpPr>
            <p:nvPr/>
          </p:nvCxnSpPr>
          <p:spPr>
            <a:xfrm flipV="1">
              <a:off x="3550024" y="7263169"/>
              <a:ext cx="233082" cy="483635"/>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3029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061DC89-EFB4-36B2-E358-3A6EBDAEA4BF}"/>
              </a:ext>
            </a:extLst>
          </p:cNvPr>
          <p:cNvSpPr>
            <a:spLocks noGrp="1"/>
          </p:cNvSpPr>
          <p:nvPr>
            <p:ph type="sldNum" sz="quarter" idx="11"/>
          </p:nvPr>
        </p:nvSpPr>
        <p:spPr/>
        <p:txBody>
          <a:bodyPr/>
          <a:lstStyle/>
          <a:p>
            <a:pPr>
              <a:defRPr/>
            </a:pPr>
            <a:fld id="{91F31FA6-B0B4-9940-9B47-E6B321700686}" type="slidenum">
              <a:rPr lang="en-US" smtClean="0"/>
              <a:pPr>
                <a:defRPr/>
              </a:pPr>
              <a:t>38</a:t>
            </a:fld>
            <a:endParaRPr lang="en-US"/>
          </a:p>
        </p:txBody>
      </p:sp>
      <p:pic>
        <p:nvPicPr>
          <p:cNvPr id="6" name="Picture 5">
            <a:extLst>
              <a:ext uri="{FF2B5EF4-FFF2-40B4-BE49-F238E27FC236}">
                <a16:creationId xmlns:a16="http://schemas.microsoft.com/office/drawing/2014/main" id="{1B9D1E38-B27C-AF18-6989-6539010DCAF8}"/>
              </a:ext>
            </a:extLst>
          </p:cNvPr>
          <p:cNvPicPr>
            <a:picLocks noChangeAspect="1"/>
          </p:cNvPicPr>
          <p:nvPr/>
        </p:nvPicPr>
        <p:blipFill>
          <a:blip r:embed="rId2"/>
          <a:stretch>
            <a:fillRect/>
          </a:stretch>
        </p:blipFill>
        <p:spPr>
          <a:xfrm>
            <a:off x="185271" y="901656"/>
            <a:ext cx="14630400" cy="7340687"/>
          </a:xfrm>
          <a:prstGeom prst="rect">
            <a:avLst/>
          </a:prstGeom>
        </p:spPr>
      </p:pic>
      <p:sp>
        <p:nvSpPr>
          <p:cNvPr id="7" name="TextBox 6">
            <a:extLst>
              <a:ext uri="{FF2B5EF4-FFF2-40B4-BE49-F238E27FC236}">
                <a16:creationId xmlns:a16="http://schemas.microsoft.com/office/drawing/2014/main" id="{E2475AEB-44A7-C629-FB62-ADF1E2C9725B}"/>
              </a:ext>
            </a:extLst>
          </p:cNvPr>
          <p:cNvSpPr txBox="1"/>
          <p:nvPr/>
        </p:nvSpPr>
        <p:spPr>
          <a:xfrm>
            <a:off x="14815671" y="2779059"/>
            <a:ext cx="2043953" cy="861774"/>
          </a:xfrm>
          <a:prstGeom prst="rect">
            <a:avLst/>
          </a:prstGeom>
          <a:noFill/>
        </p:spPr>
        <p:txBody>
          <a:bodyPr wrap="square" rtlCol="0">
            <a:spAutoFit/>
          </a:bodyPr>
          <a:lstStyle/>
          <a:p>
            <a:r>
              <a:rPr lang="en-US" altLang="zh-CN" sz="2500" dirty="0">
                <a:solidFill>
                  <a:srgbClr val="0432FF"/>
                </a:solidFill>
                <a:latin typeface="Colfax" panose="020B0304000000010002" pitchFamily="34" charset="0"/>
                <a:cs typeface="Helvetica Neue"/>
              </a:rPr>
              <a:t>Negative</a:t>
            </a:r>
            <a:r>
              <a:rPr lang="zh-CN" altLang="en-US" sz="2500" dirty="0">
                <a:solidFill>
                  <a:srgbClr val="0432FF"/>
                </a:solidFill>
                <a:latin typeface="Colfax" panose="020B0304000000010002" pitchFamily="34" charset="0"/>
                <a:cs typeface="Helvetica Neue"/>
              </a:rPr>
              <a:t> </a:t>
            </a:r>
            <a:r>
              <a:rPr lang="en-US" altLang="zh-CN" sz="2500" dirty="0">
                <a:solidFill>
                  <a:srgbClr val="0432FF"/>
                </a:solidFill>
                <a:latin typeface="Colfax" panose="020B0304000000010002" pitchFamily="34" charset="0"/>
                <a:cs typeface="Helvetica Neue"/>
              </a:rPr>
              <a:t>impact</a:t>
            </a:r>
            <a:endParaRPr lang="en-US" sz="2500" dirty="0">
              <a:solidFill>
                <a:srgbClr val="0432FF"/>
              </a:solidFill>
              <a:latin typeface="Colfax" panose="020B0304000000010002" pitchFamily="34" charset="0"/>
              <a:cs typeface="Helvetica Neue"/>
            </a:endParaRPr>
          </a:p>
        </p:txBody>
      </p:sp>
      <p:cxnSp>
        <p:nvCxnSpPr>
          <p:cNvPr id="9" name="Straight Connector 8">
            <a:extLst>
              <a:ext uri="{FF2B5EF4-FFF2-40B4-BE49-F238E27FC236}">
                <a16:creationId xmlns:a16="http://schemas.microsoft.com/office/drawing/2014/main" id="{D6938B1B-90D2-43D8-8292-98B652F4C39C}"/>
              </a:ext>
            </a:extLst>
          </p:cNvPr>
          <p:cNvCxnSpPr/>
          <p:nvPr/>
        </p:nvCxnSpPr>
        <p:spPr>
          <a:xfrm flipH="1">
            <a:off x="14540753" y="3640833"/>
            <a:ext cx="574952" cy="121803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4AC615B-CA64-0E63-9060-ACB1B68E0509}"/>
              </a:ext>
            </a:extLst>
          </p:cNvPr>
          <p:cNvCxnSpPr>
            <a:cxnSpLocks/>
            <a:stCxn id="7" idx="1"/>
          </p:cNvCxnSpPr>
          <p:nvPr/>
        </p:nvCxnSpPr>
        <p:spPr>
          <a:xfrm flipH="1">
            <a:off x="12796834" y="3209946"/>
            <a:ext cx="2018837" cy="734525"/>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2F98EE3-3E7B-07DF-618E-D3D5D2559155}"/>
              </a:ext>
            </a:extLst>
          </p:cNvPr>
          <p:cNvSpPr/>
          <p:nvPr/>
        </p:nvSpPr>
        <p:spPr>
          <a:xfrm>
            <a:off x="185271" y="2779059"/>
            <a:ext cx="584750" cy="4930588"/>
          </a:xfrm>
          <a:prstGeom prst="rect">
            <a:avLst/>
          </a:prstGeom>
          <a:solidFill>
            <a:srgbClr val="C00000">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extLst>
      <p:ext uri="{BB962C8B-B14F-4D97-AF65-F5344CB8AC3E}">
        <p14:creationId xmlns:p14="http://schemas.microsoft.com/office/powerpoint/2010/main" val="301220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50A11-0790-3E86-8C30-B8C11BC3D9D6}"/>
              </a:ext>
            </a:extLst>
          </p:cNvPr>
          <p:cNvPicPr>
            <a:picLocks noChangeAspect="1"/>
          </p:cNvPicPr>
          <p:nvPr/>
        </p:nvPicPr>
        <p:blipFill>
          <a:blip r:embed="rId2"/>
          <a:stretch>
            <a:fillRect/>
          </a:stretch>
        </p:blipFill>
        <p:spPr>
          <a:xfrm>
            <a:off x="185271" y="1112408"/>
            <a:ext cx="14630400" cy="6274888"/>
          </a:xfrm>
          <a:prstGeom prst="rect">
            <a:avLst/>
          </a:prstGeom>
        </p:spPr>
      </p:pic>
      <p:sp>
        <p:nvSpPr>
          <p:cNvPr id="5" name="Slide Number Placeholder 4">
            <a:extLst>
              <a:ext uri="{FF2B5EF4-FFF2-40B4-BE49-F238E27FC236}">
                <a16:creationId xmlns:a16="http://schemas.microsoft.com/office/drawing/2014/main" id="{C061DC89-EFB4-36B2-E358-3A6EBDAEA4BF}"/>
              </a:ext>
            </a:extLst>
          </p:cNvPr>
          <p:cNvSpPr>
            <a:spLocks noGrp="1"/>
          </p:cNvSpPr>
          <p:nvPr>
            <p:ph type="sldNum" sz="quarter" idx="11"/>
          </p:nvPr>
        </p:nvSpPr>
        <p:spPr/>
        <p:txBody>
          <a:bodyPr/>
          <a:lstStyle/>
          <a:p>
            <a:pPr>
              <a:defRPr/>
            </a:pPr>
            <a:fld id="{91F31FA6-B0B4-9940-9B47-E6B321700686}" type="slidenum">
              <a:rPr lang="en-US" smtClean="0"/>
              <a:pPr>
                <a:defRPr/>
              </a:pPr>
              <a:t>39</a:t>
            </a:fld>
            <a:endParaRPr lang="en-US"/>
          </a:p>
        </p:txBody>
      </p:sp>
      <p:sp>
        <p:nvSpPr>
          <p:cNvPr id="7" name="TextBox 6">
            <a:extLst>
              <a:ext uri="{FF2B5EF4-FFF2-40B4-BE49-F238E27FC236}">
                <a16:creationId xmlns:a16="http://schemas.microsoft.com/office/drawing/2014/main" id="{E2475AEB-44A7-C629-FB62-ADF1E2C9725B}"/>
              </a:ext>
            </a:extLst>
          </p:cNvPr>
          <p:cNvSpPr txBox="1"/>
          <p:nvPr/>
        </p:nvSpPr>
        <p:spPr>
          <a:xfrm>
            <a:off x="14815671" y="2348172"/>
            <a:ext cx="2043953" cy="861774"/>
          </a:xfrm>
          <a:prstGeom prst="rect">
            <a:avLst/>
          </a:prstGeom>
          <a:noFill/>
        </p:spPr>
        <p:txBody>
          <a:bodyPr wrap="square" rtlCol="0">
            <a:spAutoFit/>
          </a:bodyPr>
          <a:lstStyle/>
          <a:p>
            <a:r>
              <a:rPr lang="en-US" altLang="zh-CN" sz="2500" dirty="0">
                <a:solidFill>
                  <a:srgbClr val="0432FF"/>
                </a:solidFill>
                <a:latin typeface="Colfax" panose="020B0304000000010002" pitchFamily="34" charset="0"/>
                <a:cs typeface="Helvetica Neue"/>
              </a:rPr>
              <a:t>Negative</a:t>
            </a:r>
            <a:r>
              <a:rPr lang="zh-CN" altLang="en-US" sz="2500" dirty="0">
                <a:solidFill>
                  <a:srgbClr val="0432FF"/>
                </a:solidFill>
                <a:latin typeface="Colfax" panose="020B0304000000010002" pitchFamily="34" charset="0"/>
                <a:cs typeface="Helvetica Neue"/>
              </a:rPr>
              <a:t> </a:t>
            </a:r>
            <a:r>
              <a:rPr lang="en-US" altLang="zh-CN" sz="2500" dirty="0">
                <a:solidFill>
                  <a:srgbClr val="0432FF"/>
                </a:solidFill>
                <a:latin typeface="Colfax" panose="020B0304000000010002" pitchFamily="34" charset="0"/>
                <a:cs typeface="Helvetica Neue"/>
              </a:rPr>
              <a:t>impact</a:t>
            </a:r>
            <a:endParaRPr lang="en-US" sz="2500" dirty="0">
              <a:solidFill>
                <a:srgbClr val="0432FF"/>
              </a:solidFill>
              <a:latin typeface="Colfax" panose="020B0304000000010002" pitchFamily="34" charset="0"/>
              <a:cs typeface="Helvetica Neue"/>
            </a:endParaRPr>
          </a:p>
        </p:txBody>
      </p:sp>
      <p:cxnSp>
        <p:nvCxnSpPr>
          <p:cNvPr id="9" name="Straight Connector 8">
            <a:extLst>
              <a:ext uri="{FF2B5EF4-FFF2-40B4-BE49-F238E27FC236}">
                <a16:creationId xmlns:a16="http://schemas.microsoft.com/office/drawing/2014/main" id="{D6938B1B-90D2-43D8-8292-98B652F4C39C}"/>
              </a:ext>
            </a:extLst>
          </p:cNvPr>
          <p:cNvCxnSpPr>
            <a:cxnSpLocks/>
          </p:cNvCxnSpPr>
          <p:nvPr/>
        </p:nvCxnSpPr>
        <p:spPr>
          <a:xfrm flipH="1">
            <a:off x="14483144" y="3209946"/>
            <a:ext cx="584750" cy="30363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2F98EE3-3E7B-07DF-618E-D3D5D2559155}"/>
              </a:ext>
            </a:extLst>
          </p:cNvPr>
          <p:cNvSpPr/>
          <p:nvPr/>
        </p:nvSpPr>
        <p:spPr>
          <a:xfrm>
            <a:off x="185271" y="2779059"/>
            <a:ext cx="584750" cy="4069976"/>
          </a:xfrm>
          <a:prstGeom prst="rect">
            <a:avLst/>
          </a:prstGeom>
          <a:solidFill>
            <a:srgbClr val="C00000">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extLst>
      <p:ext uri="{BB962C8B-B14F-4D97-AF65-F5344CB8AC3E}">
        <p14:creationId xmlns:p14="http://schemas.microsoft.com/office/powerpoint/2010/main" val="66154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4</a:t>
            </a:fld>
            <a:endParaRPr lang="en-US"/>
          </a:p>
        </p:txBody>
      </p:sp>
      <p:sp>
        <p:nvSpPr>
          <p:cNvPr id="12" name="TextBox 11">
            <a:extLst>
              <a:ext uri="{FF2B5EF4-FFF2-40B4-BE49-F238E27FC236}">
                <a16:creationId xmlns:a16="http://schemas.microsoft.com/office/drawing/2014/main" id="{4D52F5D7-9A88-215E-B88A-2444531B8691}"/>
              </a:ext>
            </a:extLst>
          </p:cNvPr>
          <p:cNvSpPr txBox="1"/>
          <p:nvPr/>
        </p:nvSpPr>
        <p:spPr>
          <a:xfrm>
            <a:off x="8626839"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polymer</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discovery</a:t>
            </a:r>
          </a:p>
        </p:txBody>
      </p:sp>
      <p:sp>
        <p:nvSpPr>
          <p:cNvPr id="3" name="TextBox 2">
            <a:extLst>
              <a:ext uri="{FF2B5EF4-FFF2-40B4-BE49-F238E27FC236}">
                <a16:creationId xmlns:a16="http://schemas.microsoft.com/office/drawing/2014/main" id="{403F9F20-053C-4ABB-B5F8-5917CB0ED7A6}"/>
              </a:ext>
            </a:extLst>
          </p:cNvPr>
          <p:cNvSpPr txBox="1"/>
          <p:nvPr/>
        </p:nvSpPr>
        <p:spPr>
          <a:xfrm>
            <a:off x="8626839" y="998795"/>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Colfax" panose="020B0304000000010002" pitchFamily="34" charset="0"/>
              </a:rPr>
              <a:t>Red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points:</a:t>
            </a:r>
            <a:r>
              <a:rPr lang="zh-CN" altLang="en-US" sz="3200" dirty="0">
                <a:solidFill>
                  <a:srgbClr val="FF2600"/>
                </a:solidFill>
                <a:latin typeface="Colfax" panose="020B0304000000010002" pitchFamily="34" charset="0"/>
              </a:rPr>
              <a:t> </a:t>
            </a:r>
            <a:r>
              <a:rPr lang="en-US" sz="3200" dirty="0">
                <a:latin typeface="Colfax" panose="020B0304000000010002" pitchFamily="34" charset="0"/>
              </a:rPr>
              <a:t>~</a:t>
            </a:r>
            <a:r>
              <a:rPr lang="en-US" sz="3200" b="1" dirty="0">
                <a:latin typeface="Colfax" panose="020B0304000000010002" pitchFamily="34" charset="0"/>
              </a:rPr>
              <a:t>700</a:t>
            </a:r>
            <a:r>
              <a:rPr lang="en-US" sz="3200" dirty="0">
                <a:latin typeface="Colfax" panose="020B0304000000010002" pitchFamily="34" charset="0"/>
              </a:rPr>
              <a:t> polymeric constructs that have been measured to date</a:t>
            </a:r>
            <a:r>
              <a:rPr lang="zh-CN" altLang="en-US" sz="3200" dirty="0">
                <a:latin typeface="Colfax" panose="020B0304000000010002" pitchFamily="34" charset="0"/>
              </a:rPr>
              <a:t> </a:t>
            </a:r>
            <a:r>
              <a:rPr lang="en-US" altLang="zh-CN" sz="3200" dirty="0">
                <a:latin typeface="Colfax" panose="020B0304000000010002" pitchFamily="34" charset="0"/>
              </a:rPr>
              <a:t>(60+</a:t>
            </a:r>
            <a:r>
              <a:rPr lang="zh-CN" altLang="en-US" sz="3200" dirty="0">
                <a:latin typeface="Colfax" panose="020B0304000000010002" pitchFamily="34" charset="0"/>
              </a:rPr>
              <a:t> </a:t>
            </a:r>
            <a:r>
              <a:rPr lang="en-US" altLang="zh-CN" sz="3200" dirty="0">
                <a:latin typeface="Colfax" panose="020B0304000000010002" pitchFamily="34" charset="0"/>
              </a:rPr>
              <a:t>years)</a:t>
            </a:r>
          </a:p>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Blue</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points:</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“Thermally rearranged (</a:t>
            </a:r>
            <a:r>
              <a:rPr lang="en-US" altLang="zh-CN" sz="3200" dirty="0">
                <a:solidFill>
                  <a:srgbClr val="0432FF"/>
                </a:solidFill>
                <a:latin typeface="Colfax" panose="020B0304000000010002" pitchFamily="34" charset="0"/>
              </a:rPr>
              <a:t>TR</a:t>
            </a:r>
            <a:r>
              <a:rPr lang="en-US" altLang="zh-CN" sz="3200" dirty="0">
                <a:latin typeface="Colfax" panose="020B0304000000010002" pitchFamily="34" charset="0"/>
              </a:rPr>
              <a:t>) </a:t>
            </a:r>
            <a:r>
              <a:rPr lang="en-US" altLang="zh-CN" sz="3200" dirty="0">
                <a:solidFill>
                  <a:srgbClr val="0432FF"/>
                </a:solidFill>
                <a:latin typeface="Colfax" panose="020B0304000000010002" pitchFamily="34" charset="0"/>
              </a:rPr>
              <a:t>polymers</a:t>
            </a:r>
            <a:r>
              <a:rPr lang="en-US" altLang="zh-CN" sz="3200" dirty="0">
                <a:latin typeface="Colfax" panose="020B0304000000010002" pitchFamily="34" charset="0"/>
              </a:rPr>
              <a:t>, which are considered the </a:t>
            </a:r>
            <a:r>
              <a:rPr lang="en-US" altLang="zh-CN" sz="3200" b="1" dirty="0">
                <a:latin typeface="Colfax" panose="020B0304000000010002" pitchFamily="34" charset="0"/>
              </a:rPr>
              <a:t>next-generation of membrane materials </a:t>
            </a:r>
            <a:r>
              <a:rPr lang="en-US" altLang="zh-CN" sz="3200" dirty="0">
                <a:latin typeface="Colfax" panose="020B0304000000010002" pitchFamily="34" charset="0"/>
              </a:rPr>
              <a:t>because of their excellent properties”</a:t>
            </a:r>
          </a:p>
        </p:txBody>
      </p:sp>
      <p:sp>
        <p:nvSpPr>
          <p:cNvPr id="8" name="TextBox 7">
            <a:extLst>
              <a:ext uri="{FF2B5EF4-FFF2-40B4-BE49-F238E27FC236}">
                <a16:creationId xmlns:a16="http://schemas.microsoft.com/office/drawing/2014/main" id="{232E85EB-1C98-FD58-C861-767C601BA1D9}"/>
              </a:ext>
            </a:extLst>
          </p:cNvPr>
          <p:cNvSpPr txBox="1"/>
          <p:nvPr/>
        </p:nvSpPr>
        <p:spPr>
          <a:xfrm>
            <a:off x="444708"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Graph</a:t>
            </a:r>
            <a:r>
              <a:rPr lang="zh-CN" altLang="en-US" sz="3200" b="1" dirty="0">
                <a:solidFill>
                  <a:schemeClr val="accent1"/>
                </a:solidFill>
                <a:latin typeface="Colfax" panose="020B0304000000010002" pitchFamily="34" charset="0"/>
              </a:rPr>
              <a:t> </a:t>
            </a:r>
            <a:r>
              <a:rPr lang="en-US" altLang="zh-CN" sz="3200" b="1" dirty="0">
                <a:solidFill>
                  <a:schemeClr val="accent1"/>
                </a:solidFill>
                <a:latin typeface="Colfax" panose="020B0304000000010002" pitchFamily="34" charset="0"/>
              </a:rPr>
              <a:t>Regression</a:t>
            </a:r>
            <a:endParaRPr lang="en-US" altLang="zh-CN" sz="3200" b="1" dirty="0">
              <a:solidFill>
                <a:schemeClr val="bg2">
                  <a:lumMod val="10000"/>
                </a:schemeClr>
              </a:solidFill>
              <a:latin typeface="Colfax" panose="020B0304000000010002" pitchFamily="34" charset="0"/>
            </a:endParaRPr>
          </a:p>
        </p:txBody>
      </p:sp>
      <p:sp>
        <p:nvSpPr>
          <p:cNvPr id="9" name="Down Arrow 8">
            <a:extLst>
              <a:ext uri="{FF2B5EF4-FFF2-40B4-BE49-F238E27FC236}">
                <a16:creationId xmlns:a16="http://schemas.microsoft.com/office/drawing/2014/main" id="{B1B96498-65DE-C483-2A58-FE97365E305F}"/>
              </a:ext>
            </a:extLst>
          </p:cNvPr>
          <p:cNvSpPr/>
          <p:nvPr/>
        </p:nvSpPr>
        <p:spPr>
          <a:xfrm rot="5400000">
            <a:off x="7832569" y="1181899"/>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extBox 10">
            <a:extLst>
              <a:ext uri="{FF2B5EF4-FFF2-40B4-BE49-F238E27FC236}">
                <a16:creationId xmlns:a16="http://schemas.microsoft.com/office/drawing/2014/main" id="{AB7AC882-98C1-0052-0C9D-B9DB263CCDDA}"/>
              </a:ext>
            </a:extLst>
          </p:cNvPr>
          <p:cNvSpPr txBox="1"/>
          <p:nvPr/>
        </p:nvSpPr>
        <p:spPr>
          <a:xfrm>
            <a:off x="444708" y="99879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Colfax" panose="020B0304000000010002" pitchFamily="34" charset="0"/>
              </a:rPr>
              <a:t>Supervised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Learning:</a:t>
            </a:r>
            <a:r>
              <a:rPr lang="zh-CN" altLang="en-US" sz="3200" dirty="0">
                <a:solidFill>
                  <a:srgbClr val="FF2600"/>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Training</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sets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of</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~500</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examples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are</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too</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limited.</a:t>
            </a:r>
          </a:p>
        </p:txBody>
      </p:sp>
      <p:pic>
        <p:nvPicPr>
          <p:cNvPr id="13" name="Picture 12">
            <a:extLst>
              <a:ext uri="{FF2B5EF4-FFF2-40B4-BE49-F238E27FC236}">
                <a16:creationId xmlns:a16="http://schemas.microsoft.com/office/drawing/2014/main" id="{CB515F40-FF9C-D2B6-636F-DEDC476FD21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2928390" y="5786805"/>
            <a:ext cx="2882902" cy="2694404"/>
          </a:xfrm>
          <a:prstGeom prst="rect">
            <a:avLst/>
          </a:prstGeom>
          <a:ln w="19050">
            <a:solidFill>
              <a:srgbClr val="00B050"/>
            </a:solidFill>
          </a:ln>
        </p:spPr>
      </p:pic>
      <p:sp>
        <p:nvSpPr>
          <p:cNvPr id="17" name="TextBox 16">
            <a:extLst>
              <a:ext uri="{FF2B5EF4-FFF2-40B4-BE49-F238E27FC236}">
                <a16:creationId xmlns:a16="http://schemas.microsoft.com/office/drawing/2014/main" id="{D89A6C39-1B36-F61B-F675-0E93419F1274}"/>
              </a:ext>
            </a:extLst>
          </p:cNvPr>
          <p:cNvSpPr txBox="1"/>
          <p:nvPr/>
        </p:nvSpPr>
        <p:spPr>
          <a:xfrm>
            <a:off x="9118806" y="7881044"/>
            <a:ext cx="3695076" cy="1200329"/>
          </a:xfrm>
          <a:prstGeom prst="rect">
            <a:avLst/>
          </a:prstGeom>
          <a:noFill/>
        </p:spPr>
        <p:txBody>
          <a:bodyPr wrap="square">
            <a:spAutoFit/>
          </a:bodyPr>
          <a:lstStyle/>
          <a:p>
            <a:r>
              <a:rPr lang="en-US" sz="2400" dirty="0">
                <a:solidFill>
                  <a:schemeClr val="bg2">
                    <a:lumMod val="10000"/>
                  </a:schemeClr>
                </a:solidFill>
                <a:latin typeface="Colfax" panose="020B0304000000010002" pitchFamily="34" charset="0"/>
              </a:rPr>
              <a:t>Tena</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et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al.</a:t>
            </a:r>
            <a:r>
              <a:rPr lang="zh-CN" altLang="en-US" sz="2400" dirty="0">
                <a:solidFill>
                  <a:schemeClr val="bg2">
                    <a:lumMod val="10000"/>
                  </a:schemeClr>
                </a:solidFill>
                <a:latin typeface="Colfax" panose="020B0304000000010002" pitchFamily="34" charset="0"/>
              </a:rPr>
              <a:t> </a:t>
            </a:r>
            <a:r>
              <a:rPr lang="en-US" sz="2400" dirty="0">
                <a:solidFill>
                  <a:schemeClr val="bg2">
                    <a:lumMod val="10000"/>
                  </a:schemeClr>
                </a:solidFill>
                <a:latin typeface="Colfax" panose="020B0304000000010002" pitchFamily="34" charset="0"/>
              </a:rPr>
              <a:t>(2016). </a:t>
            </a:r>
            <a:r>
              <a:rPr lang="en-US" altLang="zh-CN" sz="2400" dirty="0">
                <a:solidFill>
                  <a:schemeClr val="bg2">
                    <a:lumMod val="10000"/>
                  </a:schemeClr>
                </a:solidFill>
                <a:latin typeface="Colfax" panose="020B0304000000010002" pitchFamily="34" charset="0"/>
              </a:rPr>
              <a:t>…</a:t>
            </a:r>
            <a:r>
              <a:rPr lang="en-US" sz="2400" dirty="0">
                <a:solidFill>
                  <a:schemeClr val="bg2">
                    <a:lumMod val="10000"/>
                  </a:schemeClr>
                </a:solidFill>
                <a:latin typeface="Colfax" panose="020B0304000000010002" pitchFamily="34" charset="0"/>
              </a:rPr>
              <a:t>.</a:t>
            </a:r>
          </a:p>
          <a:p>
            <a:r>
              <a:rPr lang="en-US" sz="2400" b="1" dirty="0">
                <a:solidFill>
                  <a:schemeClr val="bg2">
                    <a:lumMod val="10000"/>
                  </a:schemeClr>
                </a:solidFill>
                <a:latin typeface="Colfax" panose="020B0304000000010002" pitchFamily="34" charset="0"/>
              </a:rPr>
              <a:t>Science Advances</a:t>
            </a:r>
            <a:r>
              <a:rPr lang="en-US" sz="2400" dirty="0">
                <a:solidFill>
                  <a:schemeClr val="bg2">
                    <a:lumMod val="10000"/>
                  </a:schemeClr>
                </a:solidFill>
                <a:latin typeface="Colfax" panose="020B0304000000010002" pitchFamily="34" charset="0"/>
              </a:rPr>
              <a:t>, 2(7),</a:t>
            </a:r>
          </a:p>
          <a:p>
            <a:r>
              <a:rPr lang="en-US" sz="2400" dirty="0">
                <a:solidFill>
                  <a:schemeClr val="bg2">
                    <a:lumMod val="10000"/>
                  </a:schemeClr>
                </a:solidFill>
                <a:latin typeface="Colfax" panose="020B0304000000010002" pitchFamily="34" charset="0"/>
              </a:rPr>
              <a:t>e1501859.</a:t>
            </a:r>
          </a:p>
        </p:txBody>
      </p:sp>
      <p:sp>
        <p:nvSpPr>
          <p:cNvPr id="18" name="Down Arrow 17">
            <a:extLst>
              <a:ext uri="{FF2B5EF4-FFF2-40B4-BE49-F238E27FC236}">
                <a16:creationId xmlns:a16="http://schemas.microsoft.com/office/drawing/2014/main" id="{B73B2DBB-3ECB-03B3-3CBA-FDBB9856F993}"/>
              </a:ext>
            </a:extLst>
          </p:cNvPr>
          <p:cNvSpPr/>
          <p:nvPr/>
        </p:nvSpPr>
        <p:spPr>
          <a:xfrm rot="5400000">
            <a:off x="7832569" y="2893276"/>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Down Arrow 18">
            <a:extLst>
              <a:ext uri="{FF2B5EF4-FFF2-40B4-BE49-F238E27FC236}">
                <a16:creationId xmlns:a16="http://schemas.microsoft.com/office/drawing/2014/main" id="{49F0F892-5FBF-BA87-0C86-C3460B936D22}"/>
              </a:ext>
            </a:extLst>
          </p:cNvPr>
          <p:cNvSpPr/>
          <p:nvPr/>
        </p:nvSpPr>
        <p:spPr>
          <a:xfrm rot="5400000">
            <a:off x="7832569" y="6791107"/>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56" name="Group 55">
            <a:extLst>
              <a:ext uri="{FF2B5EF4-FFF2-40B4-BE49-F238E27FC236}">
                <a16:creationId xmlns:a16="http://schemas.microsoft.com/office/drawing/2014/main" id="{39E7B7B8-64B3-A9C9-151B-8C22F4911D7E}"/>
              </a:ext>
            </a:extLst>
          </p:cNvPr>
          <p:cNvGrpSpPr/>
          <p:nvPr/>
        </p:nvGrpSpPr>
        <p:grpSpPr>
          <a:xfrm>
            <a:off x="624257" y="3951610"/>
            <a:ext cx="7657142" cy="2791237"/>
            <a:chOff x="969697" y="4032890"/>
            <a:chExt cx="7657142" cy="2791237"/>
          </a:xfrm>
        </p:grpSpPr>
        <p:cxnSp>
          <p:nvCxnSpPr>
            <p:cNvPr id="21" name="Straight Arrow Connector 20">
              <a:extLst>
                <a:ext uri="{FF2B5EF4-FFF2-40B4-BE49-F238E27FC236}">
                  <a16:creationId xmlns:a16="http://schemas.microsoft.com/office/drawing/2014/main" id="{C73CFE8B-1C0D-0242-55BA-E60C47BAF62A}"/>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0ED6947-6A54-3EA3-6B5F-4E79DAF62C76}"/>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25" name="Freeform 24">
              <a:extLst>
                <a:ext uri="{FF2B5EF4-FFF2-40B4-BE49-F238E27FC236}">
                  <a16:creationId xmlns:a16="http://schemas.microsoft.com/office/drawing/2014/main" id="{40CB7856-F3CC-4A06-660F-1F421E0B79FA}"/>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F6B9721-ED58-F05A-9C78-52AF7D15DA84}"/>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7309712A-4B6E-64FC-2128-0C241A539081}"/>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8" name="Oval 27">
              <a:extLst>
                <a:ext uri="{FF2B5EF4-FFF2-40B4-BE49-F238E27FC236}">
                  <a16:creationId xmlns:a16="http://schemas.microsoft.com/office/drawing/2014/main" id="{4042BC63-5845-B90E-8B8B-D09B2C08E7A0}"/>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9" name="Oval 28">
              <a:extLst>
                <a:ext uri="{FF2B5EF4-FFF2-40B4-BE49-F238E27FC236}">
                  <a16:creationId xmlns:a16="http://schemas.microsoft.com/office/drawing/2014/main" id="{FE5ED32D-456B-8E63-8257-229B8D2475AD}"/>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917EEC2-AF35-33D3-0166-AF5C27565D4E}"/>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4A87205F-FE32-A18B-5731-219278B8BA0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BF0F7CA0-7E28-4157-553F-DE3CBE5C31A2}"/>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Oval 32">
              <a:extLst>
                <a:ext uri="{FF2B5EF4-FFF2-40B4-BE49-F238E27FC236}">
                  <a16:creationId xmlns:a16="http://schemas.microsoft.com/office/drawing/2014/main" id="{879E1611-3F6D-D938-7436-6994D57DFDAC}"/>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4" name="Oval 33">
              <a:extLst>
                <a:ext uri="{FF2B5EF4-FFF2-40B4-BE49-F238E27FC236}">
                  <a16:creationId xmlns:a16="http://schemas.microsoft.com/office/drawing/2014/main" id="{A8DD76E6-DB8E-909B-B4D2-79ABBB970C6E}"/>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6" name="Straight Connector 35">
              <a:extLst>
                <a:ext uri="{FF2B5EF4-FFF2-40B4-BE49-F238E27FC236}">
                  <a16:creationId xmlns:a16="http://schemas.microsoft.com/office/drawing/2014/main" id="{3B09AAEE-B1DA-39F2-9913-00FDB0EDB2EE}"/>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44B21CC-6375-A92B-1C7F-2C4F4E4004F1}"/>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A5C95-5CAC-0197-F1CF-74EBC0746BBB}"/>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5C74E1-830F-D726-9F86-D4371CC135C6}"/>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54DE4511-1F36-B24A-B64F-8BEAC985996A}"/>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2" name="Oval 41">
              <a:extLst>
                <a:ext uri="{FF2B5EF4-FFF2-40B4-BE49-F238E27FC236}">
                  <a16:creationId xmlns:a16="http://schemas.microsoft.com/office/drawing/2014/main" id="{9B6B11B7-F1ED-6836-1433-E1383A33BA4B}"/>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3" name="Oval 42">
              <a:extLst>
                <a:ext uri="{FF2B5EF4-FFF2-40B4-BE49-F238E27FC236}">
                  <a16:creationId xmlns:a16="http://schemas.microsoft.com/office/drawing/2014/main" id="{0D18ECE8-897A-E3CD-07CE-439ED2BA5FB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5" name="Oval 44">
              <a:extLst>
                <a:ext uri="{FF2B5EF4-FFF2-40B4-BE49-F238E27FC236}">
                  <a16:creationId xmlns:a16="http://schemas.microsoft.com/office/drawing/2014/main" id="{A0C7F12E-B3B4-B458-08D6-F6958EB3F984}"/>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Oval 46">
              <a:extLst>
                <a:ext uri="{FF2B5EF4-FFF2-40B4-BE49-F238E27FC236}">
                  <a16:creationId xmlns:a16="http://schemas.microsoft.com/office/drawing/2014/main" id="{7F12455A-4DD4-0163-FFDB-589F4366290C}"/>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9" name="Oval 48">
              <a:extLst>
                <a:ext uri="{FF2B5EF4-FFF2-40B4-BE49-F238E27FC236}">
                  <a16:creationId xmlns:a16="http://schemas.microsoft.com/office/drawing/2014/main" id="{4CACB9F7-B137-23FD-D74F-A0044331123B}"/>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0" name="Oval 49">
              <a:extLst>
                <a:ext uri="{FF2B5EF4-FFF2-40B4-BE49-F238E27FC236}">
                  <a16:creationId xmlns:a16="http://schemas.microsoft.com/office/drawing/2014/main" id="{84ED8B0D-5B6C-5557-5E16-4D92985937D3}"/>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1" name="Oval 50">
              <a:extLst>
                <a:ext uri="{FF2B5EF4-FFF2-40B4-BE49-F238E27FC236}">
                  <a16:creationId xmlns:a16="http://schemas.microsoft.com/office/drawing/2014/main" id="{6FB5F2F4-93CA-F12C-4BBC-30F937CF6B2B}"/>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3" name="TextBox 52">
              <a:extLst>
                <a:ext uri="{FF2B5EF4-FFF2-40B4-BE49-F238E27FC236}">
                  <a16:creationId xmlns:a16="http://schemas.microsoft.com/office/drawing/2014/main" id="{787FC509-25F7-43F6-21C2-9EB6CB9594C3}"/>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55" name="TextBox 54">
            <a:extLst>
              <a:ext uri="{FF2B5EF4-FFF2-40B4-BE49-F238E27FC236}">
                <a16:creationId xmlns:a16="http://schemas.microsoft.com/office/drawing/2014/main" id="{6941ADBF-21D3-1370-BD6E-CEDCFD89DBD4}"/>
              </a:ext>
            </a:extLst>
          </p:cNvPr>
          <p:cNvSpPr txBox="1"/>
          <p:nvPr/>
        </p:nvSpPr>
        <p:spPr>
          <a:xfrm>
            <a:off x="444708" y="226038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Imbalanced</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Learning:</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Predictions</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minor</a:t>
            </a:r>
            <a:r>
              <a:rPr lang="zh-CN" altLang="en-US" sz="3200" dirty="0">
                <a:latin typeface="Colfax" panose="020B0304000000010002" pitchFamily="34" charset="0"/>
              </a:rPr>
              <a:t> </a:t>
            </a:r>
            <a:r>
              <a:rPr lang="en-US" altLang="zh-CN" sz="3200" dirty="0">
                <a:latin typeface="Colfax" panose="020B0304000000010002" pitchFamily="34" charset="0"/>
              </a:rPr>
              <a:t>(continuous)</a:t>
            </a:r>
            <a:r>
              <a:rPr lang="zh-CN" altLang="en-US" sz="3200" dirty="0">
                <a:latin typeface="Colfax" panose="020B0304000000010002" pitchFamily="34" charset="0"/>
              </a:rPr>
              <a:t> </a:t>
            </a:r>
            <a:r>
              <a:rPr lang="en-US" altLang="zh-CN" sz="3200" dirty="0">
                <a:latin typeface="Colfax" panose="020B0304000000010002" pitchFamily="34" charset="0"/>
              </a:rPr>
              <a:t>labels</a:t>
            </a:r>
            <a:r>
              <a:rPr lang="zh-CN" altLang="en-US" sz="3200" dirty="0">
                <a:latin typeface="Colfax" panose="020B0304000000010002" pitchFamily="34" charset="0"/>
              </a:rPr>
              <a:t> </a:t>
            </a:r>
            <a:r>
              <a:rPr lang="en-US" altLang="zh-CN" sz="3200" dirty="0">
                <a:latin typeface="Colfax" panose="020B0304000000010002" pitchFamily="34" charset="0"/>
              </a:rPr>
              <a:t>are</a:t>
            </a:r>
            <a:r>
              <a:rPr lang="zh-CN" altLang="en-US" sz="3200" dirty="0">
                <a:latin typeface="Colfax" panose="020B0304000000010002" pitchFamily="34" charset="0"/>
              </a:rPr>
              <a:t> </a:t>
            </a:r>
            <a:r>
              <a:rPr lang="en-US" altLang="zh-CN" sz="3200" dirty="0">
                <a:latin typeface="Colfax" panose="020B0304000000010002" pitchFamily="34" charset="0"/>
              </a:rPr>
              <a:t>equally</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more</a:t>
            </a:r>
            <a:r>
              <a:rPr lang="zh-CN" altLang="en-US" sz="3200" dirty="0">
                <a:latin typeface="Colfax" panose="020B0304000000010002" pitchFamily="34" charset="0"/>
              </a:rPr>
              <a:t> </a:t>
            </a:r>
            <a:r>
              <a:rPr lang="en-US" altLang="zh-CN" sz="3200" dirty="0">
                <a:latin typeface="Colfax" panose="020B0304000000010002" pitchFamily="34" charset="0"/>
              </a:rPr>
              <a:t>important</a:t>
            </a:r>
            <a:r>
              <a:rPr lang="zh-CN" altLang="en-US" sz="3200" dirty="0">
                <a:latin typeface="Colfax" panose="020B0304000000010002" pitchFamily="34" charset="0"/>
              </a:rPr>
              <a:t> </a:t>
            </a:r>
            <a:r>
              <a:rPr lang="en-US" altLang="zh-CN" sz="3200" dirty="0">
                <a:latin typeface="Colfax" panose="020B0304000000010002" pitchFamily="34" charset="0"/>
              </a:rPr>
              <a:t>than</a:t>
            </a:r>
            <a:r>
              <a:rPr lang="zh-CN" altLang="en-US" sz="3200" dirty="0">
                <a:latin typeface="Colfax" panose="020B0304000000010002" pitchFamily="34" charset="0"/>
              </a:rPr>
              <a:t> </a:t>
            </a:r>
            <a:r>
              <a:rPr lang="en-US" altLang="zh-CN" sz="3200" dirty="0">
                <a:latin typeface="Colfax" panose="020B0304000000010002" pitchFamily="34" charset="0"/>
              </a:rPr>
              <a:t>those</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major</a:t>
            </a:r>
            <a:r>
              <a:rPr lang="zh-CN" altLang="en-US" sz="3200" dirty="0">
                <a:latin typeface="Colfax" panose="020B0304000000010002" pitchFamily="34" charset="0"/>
              </a:rPr>
              <a:t> </a:t>
            </a:r>
            <a:r>
              <a:rPr lang="en-US" altLang="zh-CN" sz="3200" dirty="0">
                <a:latin typeface="Colfax" panose="020B0304000000010002" pitchFamily="34" charset="0"/>
              </a:rPr>
              <a:t>labels.</a:t>
            </a:r>
          </a:p>
        </p:txBody>
      </p:sp>
      <p:sp>
        <p:nvSpPr>
          <p:cNvPr id="57" name="TextBox 56">
            <a:extLst>
              <a:ext uri="{FF2B5EF4-FFF2-40B4-BE49-F238E27FC236}">
                <a16:creationId xmlns:a16="http://schemas.microsoft.com/office/drawing/2014/main" id="{0F208386-9C5E-EAC9-DC11-1ABBC466C241}"/>
              </a:ext>
            </a:extLst>
          </p:cNvPr>
          <p:cNvSpPr txBox="1"/>
          <p:nvPr/>
        </p:nvSpPr>
        <p:spPr>
          <a:xfrm>
            <a:off x="444708" y="681737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Transfer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Learning:</a:t>
            </a:r>
            <a:r>
              <a:rPr lang="zh-CN" altLang="en-US" sz="3200" dirty="0">
                <a:solidFill>
                  <a:srgbClr val="00B050"/>
                </a:solidFill>
                <a:latin typeface="Colfax" panose="020B0304000000010002" pitchFamily="34" charset="0"/>
              </a:rPr>
              <a:t> </a:t>
            </a:r>
            <a:r>
              <a:rPr lang="en-US" altLang="zh-CN" sz="3200" dirty="0">
                <a:latin typeface="Colfax" panose="020B0304000000010002" pitchFamily="34" charset="0"/>
              </a:rPr>
              <a:t>Any</a:t>
            </a:r>
            <a:r>
              <a:rPr lang="zh-CN" altLang="en-US" sz="3200" dirty="0">
                <a:latin typeface="Colfax" panose="020B0304000000010002" pitchFamily="34" charset="0"/>
              </a:rPr>
              <a:t> </a:t>
            </a:r>
            <a:r>
              <a:rPr lang="en-US" altLang="zh-CN" sz="3200" dirty="0">
                <a:latin typeface="Colfax" panose="020B0304000000010002" pitchFamily="34" charset="0"/>
              </a:rPr>
              <a:t>extra</a:t>
            </a:r>
            <a:r>
              <a:rPr lang="zh-CN" altLang="en-US" sz="3200" dirty="0">
                <a:latin typeface="Colfax" panose="020B0304000000010002" pitchFamily="34" charset="0"/>
              </a:rPr>
              <a:t> </a:t>
            </a:r>
            <a:r>
              <a:rPr lang="en-US" altLang="zh-CN" sz="3200" dirty="0">
                <a:latin typeface="Colfax" panose="020B0304000000010002" pitchFamily="34" charset="0"/>
              </a:rPr>
              <a:t>data</a:t>
            </a:r>
            <a:r>
              <a:rPr lang="zh-CN" altLang="en-US" sz="3200" dirty="0">
                <a:latin typeface="Colfax" panose="020B0304000000010002" pitchFamily="34" charset="0"/>
              </a:rPr>
              <a:t> </a:t>
            </a:r>
            <a:r>
              <a:rPr lang="en-US" altLang="zh-CN" sz="3200" dirty="0">
                <a:latin typeface="Colfax" panose="020B0304000000010002" pitchFamily="34" charset="0"/>
              </a:rPr>
              <a:t>points,</a:t>
            </a:r>
            <a:r>
              <a:rPr lang="zh-CN" altLang="en-US" sz="3200" dirty="0">
                <a:latin typeface="Colfax" panose="020B0304000000010002" pitchFamily="34" charset="0"/>
              </a:rPr>
              <a:t> </a:t>
            </a:r>
            <a:r>
              <a:rPr lang="en-US" altLang="zh-CN" sz="3200" dirty="0">
                <a:latin typeface="Colfax" panose="020B0304000000010002" pitchFamily="34" charset="0"/>
              </a:rPr>
              <a:t>no</a:t>
            </a:r>
            <a:r>
              <a:rPr lang="zh-CN" altLang="en-US" sz="3200" dirty="0">
                <a:latin typeface="Colfax" panose="020B0304000000010002" pitchFamily="34" charset="0"/>
              </a:rPr>
              <a:t> </a:t>
            </a:r>
            <a:r>
              <a:rPr lang="en-US" altLang="zh-CN" sz="3200" dirty="0">
                <a:latin typeface="Colfax" panose="020B0304000000010002" pitchFamily="34" charset="0"/>
              </a:rPr>
              <a:t>matter</a:t>
            </a:r>
            <a:r>
              <a:rPr lang="zh-CN" altLang="en-US" sz="3200" dirty="0">
                <a:latin typeface="Colfax" panose="020B0304000000010002" pitchFamily="34" charset="0"/>
              </a:rPr>
              <a:t> </a:t>
            </a:r>
            <a:r>
              <a:rPr lang="en-US" altLang="zh-CN" sz="3200" dirty="0">
                <a:latin typeface="Colfax" panose="020B0304000000010002" pitchFamily="34" charset="0"/>
              </a:rPr>
              <a:t>labeled</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unlabeled,</a:t>
            </a:r>
            <a:r>
              <a:rPr lang="zh-CN" altLang="en-US" sz="3200" dirty="0">
                <a:latin typeface="Colfax" panose="020B0304000000010002" pitchFamily="34" charset="0"/>
              </a:rPr>
              <a:t> </a:t>
            </a:r>
            <a:r>
              <a:rPr lang="en-US" altLang="zh-CN" sz="3200" dirty="0">
                <a:latin typeface="Colfax" panose="020B0304000000010002" pitchFamily="34" charset="0"/>
              </a:rPr>
              <a:t>the</a:t>
            </a:r>
            <a:r>
              <a:rPr lang="zh-CN" altLang="en-US" sz="3200" dirty="0">
                <a:latin typeface="Colfax" panose="020B0304000000010002" pitchFamily="34" charset="0"/>
              </a:rPr>
              <a:t> </a:t>
            </a:r>
            <a:r>
              <a:rPr lang="en-US" altLang="zh-CN" sz="3200" dirty="0">
                <a:latin typeface="Colfax" panose="020B0304000000010002" pitchFamily="34" charset="0"/>
              </a:rPr>
              <a:t>same</a:t>
            </a:r>
            <a:r>
              <a:rPr lang="zh-CN" altLang="en-US" sz="3200" dirty="0">
                <a:latin typeface="Colfax" panose="020B0304000000010002" pitchFamily="34" charset="0"/>
              </a:rPr>
              <a:t> </a:t>
            </a:r>
            <a:r>
              <a:rPr lang="en-US" altLang="zh-CN" sz="3200" dirty="0">
                <a:latin typeface="Colfax" panose="020B0304000000010002" pitchFamily="34" charset="0"/>
              </a:rPr>
              <a:t>domain</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different</a:t>
            </a:r>
            <a:r>
              <a:rPr lang="zh-CN" altLang="en-US" sz="3200" dirty="0">
                <a:latin typeface="Colfax" panose="020B0304000000010002" pitchFamily="34" charset="0"/>
              </a:rPr>
              <a:t> </a:t>
            </a:r>
            <a:r>
              <a:rPr lang="en-US" altLang="zh-CN" sz="3200" dirty="0">
                <a:latin typeface="Colfax" panose="020B0304000000010002" pitchFamily="34" charset="0"/>
              </a:rPr>
              <a:t>domains,</a:t>
            </a:r>
            <a:r>
              <a:rPr lang="zh-CN" altLang="en-US" sz="3200" dirty="0">
                <a:latin typeface="Colfax" panose="020B0304000000010002" pitchFamily="34" charset="0"/>
              </a:rPr>
              <a:t> </a:t>
            </a:r>
            <a:r>
              <a:rPr lang="en-US" altLang="zh-CN" sz="3200" dirty="0">
                <a:latin typeface="Colfax" panose="020B0304000000010002" pitchFamily="34" charset="0"/>
              </a:rPr>
              <a:t>could</a:t>
            </a:r>
            <a:r>
              <a:rPr lang="zh-CN" altLang="en-US" sz="3200" dirty="0">
                <a:latin typeface="Colfax" panose="020B0304000000010002" pitchFamily="34" charset="0"/>
              </a:rPr>
              <a:t> </a:t>
            </a:r>
            <a:r>
              <a:rPr lang="en-US" altLang="zh-CN" sz="3200" dirty="0">
                <a:latin typeface="Colfax" panose="020B0304000000010002" pitchFamily="34" charset="0"/>
              </a:rPr>
              <a:t>be</a:t>
            </a:r>
            <a:r>
              <a:rPr lang="zh-CN" altLang="en-US" sz="3200" dirty="0">
                <a:latin typeface="Colfax" panose="020B0304000000010002" pitchFamily="34" charset="0"/>
              </a:rPr>
              <a:t> </a:t>
            </a:r>
            <a:r>
              <a:rPr lang="en-US" altLang="zh-CN" sz="3200" dirty="0">
                <a:latin typeface="Colfax" panose="020B0304000000010002" pitchFamily="34" charset="0"/>
              </a:rPr>
              <a:t>useful.</a:t>
            </a:r>
          </a:p>
        </p:txBody>
      </p:sp>
      <p:sp>
        <p:nvSpPr>
          <p:cNvPr id="58" name="TextBox 57">
            <a:extLst>
              <a:ext uri="{FF2B5EF4-FFF2-40B4-BE49-F238E27FC236}">
                <a16:creationId xmlns:a16="http://schemas.microsoft.com/office/drawing/2014/main" id="{C432A54F-45F3-5860-6D63-3F6719A357D4}"/>
              </a:ext>
            </a:extLst>
          </p:cNvPr>
          <p:cNvSpPr txBox="1"/>
          <p:nvPr/>
        </p:nvSpPr>
        <p:spPr>
          <a:xfrm>
            <a:off x="8665046" y="5340044"/>
            <a:ext cx="4364174" cy="3539430"/>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a:p>
            <a:pPr marL="457200" indent="-457200">
              <a:buFont typeface="Arial" panose="020B0604020202020204" pitchFamily="34" charset="0"/>
              <a:buChar char="•"/>
            </a:pPr>
            <a:endParaRPr lang="en-US" altLang="zh-CN" sz="3200" dirty="0">
              <a:latin typeface="Colfax" panose="020B0304000000010002" pitchFamily="34" charset="0"/>
            </a:endParaRPr>
          </a:p>
          <a:p>
            <a:pPr marL="457200" indent="-457200">
              <a:buFont typeface="Arial" panose="020B0604020202020204" pitchFamily="34" charset="0"/>
              <a:buChar char="•"/>
            </a:pPr>
            <a:endParaRPr lang="en-US" altLang="zh-CN" sz="3200" dirty="0">
              <a:latin typeface="Colfax" panose="020B0304000000010002" pitchFamily="34" charset="0"/>
            </a:endParaRPr>
          </a:p>
          <a:p>
            <a:endParaRPr lang="en-US" altLang="zh-CN" sz="3200" dirty="0">
              <a:latin typeface="Colfax" panose="020B0304000000010002" pitchFamily="34" charset="0"/>
            </a:endParaRPr>
          </a:p>
        </p:txBody>
      </p:sp>
      <p:grpSp>
        <p:nvGrpSpPr>
          <p:cNvPr id="2" name="Group 1">
            <a:extLst>
              <a:ext uri="{FF2B5EF4-FFF2-40B4-BE49-F238E27FC236}">
                <a16:creationId xmlns:a16="http://schemas.microsoft.com/office/drawing/2014/main" id="{01B36709-6A8F-2568-01F5-686ECF11FB7F}"/>
              </a:ext>
            </a:extLst>
          </p:cNvPr>
          <p:cNvGrpSpPr/>
          <p:nvPr/>
        </p:nvGrpSpPr>
        <p:grpSpPr>
          <a:xfrm>
            <a:off x="5154722" y="1795877"/>
            <a:ext cx="5486400" cy="5468112"/>
            <a:chOff x="5154722" y="1795877"/>
            <a:chExt cx="5486400" cy="5468112"/>
          </a:xfrm>
        </p:grpSpPr>
        <p:pic>
          <p:nvPicPr>
            <p:cNvPr id="4" name="Picture 2" descr="dragon ball with 4 stars Logo PNG Vector (AI) Free Download">
              <a:extLst>
                <a:ext uri="{FF2B5EF4-FFF2-40B4-BE49-F238E27FC236}">
                  <a16:creationId xmlns:a16="http://schemas.microsoft.com/office/drawing/2014/main" id="{DA896997-FC78-0743-E973-944DE88C8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FB200D-E5CA-015C-A012-E3390FBA25EC}"/>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204515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8" grpId="0" animBg="1"/>
      <p:bldP spid="19" grpId="0" animBg="1"/>
      <p:bldP spid="55" grpId="0"/>
      <p:bldP spid="57" grpId="0"/>
      <p:bldP spid="5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Data</a:t>
            </a:r>
            <a:r>
              <a:rPr lang="zh-CN" altLang="en-US" dirty="0">
                <a:solidFill>
                  <a:schemeClr val="bg2">
                    <a:lumMod val="10000"/>
                  </a:schemeClr>
                </a:solidFill>
              </a:rPr>
              <a:t> </a:t>
            </a:r>
            <a:r>
              <a:rPr lang="en-US" altLang="zh-CN" dirty="0">
                <a:solidFill>
                  <a:schemeClr val="bg2">
                    <a:lumMod val="10000"/>
                  </a:schemeClr>
                </a:solidFill>
              </a:rPr>
              <a:t>Augmentation</a:t>
            </a:r>
            <a:r>
              <a:rPr lang="zh-CN" altLang="en-US" dirty="0">
                <a:solidFill>
                  <a:schemeClr val="bg2">
                    <a:lumMod val="10000"/>
                  </a:schemeClr>
                </a:solidFill>
              </a:rPr>
              <a:t> </a:t>
            </a:r>
            <a:r>
              <a:rPr lang="en-US" altLang="zh-CN" dirty="0">
                <a:solidFill>
                  <a:schemeClr val="bg2">
                    <a:lumMod val="10000"/>
                  </a:schemeClr>
                </a:solidFill>
              </a:rPr>
              <a:t>for</a:t>
            </a:r>
            <a:r>
              <a:rPr lang="zh-CN" altLang="en-US" dirty="0">
                <a:solidFill>
                  <a:schemeClr val="bg2">
                    <a:lumMod val="10000"/>
                  </a:schemeClr>
                </a:solidFill>
              </a:rPr>
              <a:t> </a:t>
            </a:r>
            <a:r>
              <a:rPr lang="en-US" altLang="zh-CN" dirty="0">
                <a:solidFill>
                  <a:schemeClr val="bg2">
                    <a:lumMod val="10000"/>
                  </a:schemeClr>
                </a:solidFill>
              </a:rPr>
              <a:t>Transfer</a:t>
            </a:r>
            <a:r>
              <a:rPr lang="zh-CN" altLang="en-US" dirty="0">
                <a:solidFill>
                  <a:schemeClr val="bg2">
                    <a:lumMod val="10000"/>
                  </a:schemeClr>
                </a:solidFill>
              </a:rPr>
              <a:t> </a:t>
            </a:r>
            <a:r>
              <a:rPr lang="en-US" altLang="zh-CN" dirty="0">
                <a:solidFill>
                  <a:schemeClr val="bg2">
                    <a:lumMod val="10000"/>
                  </a:schemeClr>
                </a:solidFill>
              </a:rPr>
              <a:t>Learning</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668958" y="2432842"/>
            <a:ext cx="8690196" cy="5504516"/>
          </a:xfrm>
        </p:spPr>
        <p:txBody>
          <a:bodyPr/>
          <a:lstStyle/>
          <a:p>
            <a:pPr marL="514350" indent="-514350">
              <a:buAutoNum type="arabicPeriod"/>
            </a:pPr>
            <a:r>
              <a:rPr lang="en-US" altLang="zh-CN" sz="2800" b="1" dirty="0">
                <a:solidFill>
                  <a:schemeClr val="bg2">
                    <a:lumMod val="10000"/>
                  </a:schemeClr>
                </a:solidFill>
              </a:rPr>
              <a:t>Parameter-centric</a:t>
            </a:r>
            <a:r>
              <a:rPr lang="zh-CN" altLang="en-US" sz="2800" b="1" dirty="0">
                <a:solidFill>
                  <a:schemeClr val="bg2">
                    <a:lumMod val="10000"/>
                  </a:schemeClr>
                </a:solidFill>
              </a:rPr>
              <a:t> </a:t>
            </a:r>
            <a:r>
              <a:rPr lang="en-US" altLang="zh-CN" sz="2800" b="1" dirty="0">
                <a:solidFill>
                  <a:schemeClr val="bg2">
                    <a:lumMod val="10000"/>
                  </a:schemeClr>
                </a:solidFill>
              </a:rPr>
              <a:t>transfer</a:t>
            </a:r>
            <a:r>
              <a:rPr lang="zh-CN" altLang="en-US" sz="2800" b="1"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fragile:</a:t>
            </a:r>
            <a:r>
              <a:rPr lang="zh-CN" altLang="en-US" sz="2800" dirty="0">
                <a:solidFill>
                  <a:schemeClr val="bg2">
                    <a:lumMod val="10000"/>
                  </a:schemeClr>
                </a:solidFill>
              </a:rPr>
              <a:t> </a:t>
            </a:r>
            <a:r>
              <a:rPr lang="en-US" altLang="zh-CN" sz="2800" dirty="0">
                <a:solidFill>
                  <a:schemeClr val="bg2">
                    <a:lumMod val="10000"/>
                  </a:schemeClr>
                </a:solidFill>
              </a:rPr>
              <a:t>It’s</a:t>
            </a:r>
            <a:r>
              <a:rPr lang="zh-CN" altLang="en-US" sz="2800" dirty="0">
                <a:solidFill>
                  <a:schemeClr val="bg2">
                    <a:lumMod val="10000"/>
                  </a:schemeClr>
                </a:solidFill>
              </a:rPr>
              <a:t> </a:t>
            </a:r>
            <a:r>
              <a:rPr lang="en-US" altLang="zh-CN" sz="2800" dirty="0">
                <a:solidFill>
                  <a:schemeClr val="bg2">
                    <a:lumMod val="10000"/>
                  </a:schemeClr>
                </a:solidFill>
              </a:rPr>
              <a:t>hard</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perform</a:t>
            </a:r>
            <a:r>
              <a:rPr lang="zh-CN" altLang="en-US" sz="2800" dirty="0">
                <a:solidFill>
                  <a:schemeClr val="bg2">
                    <a:lumMod val="10000"/>
                  </a:schemeClr>
                </a:solidFill>
              </a:rPr>
              <a:t> </a:t>
            </a:r>
            <a:r>
              <a:rPr lang="en-US" altLang="zh-CN" sz="2800" b="1" dirty="0">
                <a:solidFill>
                  <a:schemeClr val="bg2">
                    <a:lumMod val="10000"/>
                  </a:schemeClr>
                </a:solidFill>
              </a:rPr>
              <a:t>self-supervised</a:t>
            </a:r>
            <a:r>
              <a:rPr lang="zh-CN" altLang="en-US" sz="2800" b="1" dirty="0">
                <a:solidFill>
                  <a:schemeClr val="bg2">
                    <a:lumMod val="10000"/>
                  </a:schemeClr>
                </a:solidFill>
              </a:rPr>
              <a:t> </a:t>
            </a:r>
            <a:r>
              <a:rPr lang="en-US" altLang="zh-CN" sz="2800" b="1" dirty="0">
                <a:solidFill>
                  <a:schemeClr val="bg2">
                    <a:lumMod val="10000"/>
                  </a:schemeClr>
                </a:solidFill>
              </a:rPr>
              <a:t>learning</a:t>
            </a:r>
            <a:r>
              <a:rPr lang="zh-CN" altLang="en-US" sz="2800" b="1" dirty="0">
                <a:solidFill>
                  <a:schemeClr val="bg2">
                    <a:lumMod val="10000"/>
                  </a:schemeClr>
                </a:solidFill>
              </a:rPr>
              <a:t> </a:t>
            </a: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dirty="0">
                <a:solidFill>
                  <a:schemeClr val="bg2">
                    <a:lumMod val="10000"/>
                  </a:schemeClr>
                </a:solidFill>
              </a:rPr>
              <a:t>unlabeled</a:t>
            </a:r>
            <a:r>
              <a:rPr lang="zh-CN" altLang="en-US" sz="2800" dirty="0">
                <a:solidFill>
                  <a:schemeClr val="bg2">
                    <a:lumMod val="10000"/>
                  </a:schemeClr>
                </a:solidFill>
              </a:rPr>
              <a:t> </a:t>
            </a:r>
            <a:r>
              <a:rPr lang="en-US" altLang="zh-CN" sz="2800" dirty="0">
                <a:solidFill>
                  <a:schemeClr val="bg2">
                    <a:lumMod val="10000"/>
                  </a:schemeClr>
                </a:solidFill>
              </a:rPr>
              <a:t>graphs</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benefit</a:t>
            </a:r>
            <a:r>
              <a:rPr lang="zh-CN" altLang="en-US" sz="2800" dirty="0">
                <a:solidFill>
                  <a:schemeClr val="bg2">
                    <a:lumMod val="10000"/>
                  </a:schemeClr>
                </a:solidFill>
              </a:rPr>
              <a:t> </a:t>
            </a:r>
            <a:r>
              <a:rPr lang="en-US" altLang="zh-CN" sz="2800" dirty="0">
                <a:solidFill>
                  <a:schemeClr val="bg2">
                    <a:lumMod val="10000"/>
                  </a:schemeClr>
                </a:solidFill>
              </a:rPr>
              <a:t>downstream</a:t>
            </a:r>
            <a:r>
              <a:rPr lang="zh-CN" altLang="en-US" sz="2800" dirty="0">
                <a:solidFill>
                  <a:schemeClr val="bg2">
                    <a:lumMod val="10000"/>
                  </a:schemeClr>
                </a:solidFill>
              </a:rPr>
              <a:t> </a:t>
            </a:r>
            <a:r>
              <a:rPr lang="en-US" altLang="zh-CN" sz="2800" dirty="0">
                <a:solidFill>
                  <a:schemeClr val="bg2">
                    <a:lumMod val="10000"/>
                  </a:schemeClr>
                </a:solidFill>
              </a:rPr>
              <a:t>tasks.</a:t>
            </a:r>
            <a:r>
              <a:rPr lang="zh-CN" altLang="en-US" sz="2800" dirty="0">
                <a:solidFill>
                  <a:schemeClr val="bg2">
                    <a:lumMod val="10000"/>
                  </a:schemeClr>
                </a:solidFill>
              </a:rPr>
              <a:t> </a:t>
            </a:r>
            <a:r>
              <a:rPr lang="en-US" altLang="zh-CN" sz="2800" dirty="0">
                <a:solidFill>
                  <a:schemeClr val="bg2">
                    <a:lumMod val="10000"/>
                  </a:schemeClr>
                </a:solidFill>
              </a:rPr>
              <a:t>Because</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self-supervised</a:t>
            </a:r>
            <a:r>
              <a:rPr lang="zh-CN" altLang="en-US" sz="2800" dirty="0">
                <a:solidFill>
                  <a:schemeClr val="bg2">
                    <a:lumMod val="10000"/>
                  </a:schemeClr>
                </a:solidFill>
              </a:rPr>
              <a:t> </a:t>
            </a:r>
            <a:r>
              <a:rPr lang="en-US" altLang="zh-CN" sz="2800" dirty="0">
                <a:solidFill>
                  <a:schemeClr val="bg2">
                    <a:lumMod val="10000"/>
                  </a:schemeClr>
                </a:solidFill>
              </a:rPr>
              <a:t>tasks</a:t>
            </a:r>
            <a:r>
              <a:rPr lang="zh-CN" altLang="en-US" sz="2800" dirty="0">
                <a:solidFill>
                  <a:schemeClr val="bg2">
                    <a:lumMod val="10000"/>
                  </a:schemeClr>
                </a:solidFill>
              </a:rPr>
              <a:t> </a:t>
            </a:r>
            <a:r>
              <a:rPr lang="en-US" altLang="zh-CN" sz="2800" dirty="0">
                <a:solidFill>
                  <a:schemeClr val="bg2">
                    <a:lumMod val="10000"/>
                  </a:schemeClr>
                </a:solidFill>
              </a:rPr>
              <a:t>may</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extract</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needed</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property</a:t>
            </a:r>
            <a:r>
              <a:rPr lang="zh-CN" altLang="en-US" sz="2800" dirty="0">
                <a:solidFill>
                  <a:schemeClr val="bg2">
                    <a:lumMod val="10000"/>
                  </a:schemeClr>
                </a:solidFill>
              </a:rPr>
              <a:t> </a:t>
            </a:r>
            <a:r>
              <a:rPr lang="en-US" altLang="zh-CN" sz="2800" dirty="0">
                <a:solidFill>
                  <a:schemeClr val="bg2">
                    <a:lumMod val="10000"/>
                  </a:schemeClr>
                </a:solidFill>
              </a:rPr>
              <a:t>prediction.</a:t>
            </a:r>
          </a:p>
          <a:p>
            <a:pPr marL="514350" indent="-514350">
              <a:buAutoNum type="arabicPeriod"/>
            </a:pPr>
            <a:r>
              <a:rPr lang="en-US" altLang="zh-CN" sz="2800" b="1" dirty="0">
                <a:solidFill>
                  <a:schemeClr val="bg2">
                    <a:lumMod val="10000"/>
                  </a:schemeClr>
                </a:solidFill>
              </a:rPr>
              <a:t>Data-centric</a:t>
            </a:r>
            <a:r>
              <a:rPr lang="zh-CN" altLang="en-US" sz="2800" b="1" dirty="0">
                <a:solidFill>
                  <a:schemeClr val="bg2">
                    <a:lumMod val="10000"/>
                  </a:schemeClr>
                </a:solidFill>
              </a:rPr>
              <a:t> </a:t>
            </a:r>
            <a:r>
              <a:rPr lang="en-US" altLang="zh-CN" sz="2800" b="1" dirty="0">
                <a:solidFill>
                  <a:schemeClr val="bg2">
                    <a:lumMod val="10000"/>
                  </a:schemeClr>
                </a:solidFill>
              </a:rPr>
              <a:t>transfer</a:t>
            </a:r>
            <a:r>
              <a:rPr lang="zh-CN" altLang="en-US" sz="2800" b="1" dirty="0">
                <a:solidFill>
                  <a:schemeClr val="bg2">
                    <a:lumMod val="10000"/>
                  </a:schemeClr>
                </a:solidFill>
              </a:rPr>
              <a:t> </a:t>
            </a:r>
            <a:r>
              <a:rPr lang="en-US" altLang="zh-CN" sz="2800" dirty="0">
                <a:solidFill>
                  <a:schemeClr val="bg2">
                    <a:lumMod val="10000"/>
                  </a:schemeClr>
                </a:solidFill>
              </a:rPr>
              <a:t>adapts</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unlabeled</a:t>
            </a:r>
            <a:r>
              <a:rPr lang="zh-CN" altLang="en-US" sz="2800" dirty="0">
                <a:solidFill>
                  <a:schemeClr val="bg2">
                    <a:lumMod val="10000"/>
                  </a:schemeClr>
                </a:solidFill>
              </a:rPr>
              <a:t> </a:t>
            </a:r>
            <a:r>
              <a:rPr lang="en-US" altLang="zh-CN" sz="2800" dirty="0">
                <a:solidFill>
                  <a:schemeClr val="bg2">
                    <a:lumMod val="10000"/>
                  </a:schemeClr>
                </a:solidFill>
              </a:rPr>
              <a:t>graphs</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target</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b="1" dirty="0">
                <a:solidFill>
                  <a:schemeClr val="bg2">
                    <a:lumMod val="10000"/>
                  </a:schemeClr>
                </a:solidFill>
              </a:rPr>
              <a:t>augments</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target</a:t>
            </a:r>
            <a:r>
              <a:rPr lang="zh-CN" altLang="en-US" sz="2800" dirty="0">
                <a:solidFill>
                  <a:schemeClr val="bg2">
                    <a:lumMod val="10000"/>
                  </a:schemeClr>
                </a:solidFill>
              </a:rPr>
              <a:t> </a:t>
            </a:r>
            <a:r>
              <a:rPr lang="en-US" altLang="zh-CN" sz="2800" dirty="0">
                <a:solidFill>
                  <a:schemeClr val="bg2">
                    <a:lumMod val="10000"/>
                  </a:schemeClr>
                </a:solidFill>
              </a:rPr>
              <a:t>domain.</a:t>
            </a:r>
          </a:p>
          <a:p>
            <a:pPr marL="514350" indent="-514350">
              <a:buAutoNum type="arabicPeriod"/>
            </a:pPr>
            <a:r>
              <a:rPr lang="en-US" altLang="zh-CN" sz="2800" b="1" dirty="0">
                <a:solidFill>
                  <a:schemeClr val="bg2">
                    <a:lumMod val="10000"/>
                  </a:schemeClr>
                </a:solidFill>
              </a:rPr>
              <a:t>Data</a:t>
            </a:r>
            <a:r>
              <a:rPr lang="zh-CN" altLang="en-US" sz="2800" b="1" dirty="0">
                <a:solidFill>
                  <a:schemeClr val="bg2">
                    <a:lumMod val="10000"/>
                  </a:schemeClr>
                </a:solidFill>
              </a:rPr>
              <a:t> </a:t>
            </a:r>
            <a:r>
              <a:rPr lang="en-US" altLang="zh-CN" sz="2800" b="1" dirty="0">
                <a:solidFill>
                  <a:schemeClr val="bg2">
                    <a:lumMod val="10000"/>
                  </a:schemeClr>
                </a:solidFill>
              </a:rPr>
              <a:t>augmentation</a:t>
            </a:r>
            <a:r>
              <a:rPr lang="zh-CN" altLang="en-US" sz="2800" b="1"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implemented</a:t>
            </a:r>
            <a:r>
              <a:rPr lang="zh-CN" altLang="en-US" sz="2800" dirty="0">
                <a:solidFill>
                  <a:schemeClr val="bg2">
                    <a:lumMod val="10000"/>
                  </a:schemeClr>
                </a:solidFill>
              </a:rPr>
              <a:t> </a:t>
            </a: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b="1" dirty="0">
                <a:solidFill>
                  <a:schemeClr val="bg2">
                    <a:lumMod val="10000"/>
                  </a:schemeClr>
                </a:solidFill>
              </a:rPr>
              <a:t>diffusion</a:t>
            </a:r>
            <a:r>
              <a:rPr lang="zh-CN" altLang="en-US" sz="2800" b="1" dirty="0">
                <a:solidFill>
                  <a:schemeClr val="bg2">
                    <a:lumMod val="10000"/>
                  </a:schemeClr>
                </a:solidFill>
              </a:rPr>
              <a:t> </a:t>
            </a:r>
            <a:r>
              <a:rPr lang="en-US" altLang="zh-CN" sz="2800" b="1" dirty="0">
                <a:solidFill>
                  <a:schemeClr val="bg2">
                    <a:lumMod val="10000"/>
                  </a:schemeClr>
                </a:solidFill>
              </a:rPr>
              <a:t>model</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optimized</a:t>
            </a:r>
            <a:r>
              <a:rPr lang="zh-CN" altLang="en-US" sz="2800" dirty="0">
                <a:solidFill>
                  <a:schemeClr val="bg2">
                    <a:lumMod val="10000"/>
                  </a:schemeClr>
                </a:solidFill>
              </a:rPr>
              <a:t> </a:t>
            </a:r>
            <a:r>
              <a:rPr lang="en-US" altLang="zh-CN" sz="2800" dirty="0">
                <a:solidFill>
                  <a:schemeClr val="bg2">
                    <a:lumMod val="10000"/>
                  </a:schemeClr>
                </a:solidFill>
              </a:rPr>
              <a:t>via</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b="1" dirty="0">
                <a:solidFill>
                  <a:schemeClr val="bg2">
                    <a:lumMod val="10000"/>
                  </a:schemeClr>
                </a:solidFill>
              </a:rPr>
              <a:t>minimal</a:t>
            </a:r>
            <a:r>
              <a:rPr lang="zh-CN" altLang="en-US" sz="2800" b="1" dirty="0">
                <a:solidFill>
                  <a:schemeClr val="bg2">
                    <a:lumMod val="10000"/>
                  </a:schemeClr>
                </a:solidFill>
              </a:rPr>
              <a:t> </a:t>
            </a:r>
            <a:r>
              <a:rPr lang="en-US" altLang="zh-CN" sz="2800" b="1" dirty="0">
                <a:solidFill>
                  <a:schemeClr val="bg2">
                    <a:lumMod val="10000"/>
                  </a:schemeClr>
                </a:solidFill>
              </a:rPr>
              <a:t>sufficiency</a:t>
            </a:r>
            <a:r>
              <a:rPr lang="zh-CN" altLang="en-US" sz="2800" b="1" dirty="0">
                <a:solidFill>
                  <a:schemeClr val="bg2">
                    <a:lumMod val="10000"/>
                  </a:schemeClr>
                </a:solidFill>
              </a:rPr>
              <a:t> </a:t>
            </a:r>
            <a:r>
              <a:rPr lang="en-US" altLang="zh-CN" sz="2800" dirty="0">
                <a:solidFill>
                  <a:schemeClr val="bg2">
                    <a:lumMod val="10000"/>
                  </a:schemeClr>
                </a:solidFill>
              </a:rPr>
              <a:t>principle,</a:t>
            </a:r>
            <a:r>
              <a:rPr lang="zh-CN" altLang="en-US" sz="2800" dirty="0">
                <a:solidFill>
                  <a:schemeClr val="bg2">
                    <a:lumMod val="10000"/>
                  </a:schemeClr>
                </a:solidFill>
              </a:rPr>
              <a:t> </a:t>
            </a:r>
            <a:r>
              <a:rPr lang="en-US" altLang="zh-CN" sz="2800" dirty="0">
                <a:solidFill>
                  <a:schemeClr val="bg2">
                    <a:lumMod val="10000"/>
                  </a:schemeClr>
                </a:solidFill>
              </a:rPr>
              <a:t>where</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graphs</a:t>
            </a:r>
            <a:r>
              <a:rPr lang="zh-CN" altLang="en-US" sz="2800" dirty="0">
                <a:solidFill>
                  <a:schemeClr val="bg2">
                    <a:lumMod val="10000"/>
                  </a:schemeClr>
                </a:solidFill>
              </a:rPr>
              <a:t> </a:t>
            </a: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b="1" dirty="0">
                <a:solidFill>
                  <a:schemeClr val="bg2">
                    <a:lumMod val="10000"/>
                  </a:schemeClr>
                </a:solidFill>
              </a:rPr>
              <a:t>de-noising</a:t>
            </a:r>
            <a:r>
              <a:rPr lang="zh-CN" altLang="en-US" sz="2800" dirty="0">
                <a:solidFill>
                  <a:schemeClr val="bg2">
                    <a:lumMod val="10000"/>
                  </a:schemeClr>
                </a:solidFill>
              </a:rPr>
              <a:t> </a:t>
            </a:r>
            <a:r>
              <a:rPr lang="en-US" altLang="zh-CN" sz="2800" dirty="0">
                <a:solidFill>
                  <a:schemeClr val="bg2">
                    <a:lumMod val="10000"/>
                  </a:schemeClr>
                </a:solidFill>
              </a:rPr>
              <a:t>process.</a:t>
            </a:r>
            <a:r>
              <a:rPr lang="zh-CN" altLang="en-US" sz="2800" dirty="0">
                <a:solidFill>
                  <a:schemeClr val="bg2">
                    <a:lumMod val="10000"/>
                  </a:schemeClr>
                </a:solidFill>
              </a:rPr>
              <a:t> </a:t>
            </a:r>
            <a:endParaRPr lang="en-US" altLang="zh-CN" sz="2800"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Insights</a:t>
            </a:r>
            <a:r>
              <a:rPr lang="zh-CN" altLang="en-US" dirty="0"/>
              <a:t> </a:t>
            </a:r>
            <a:r>
              <a:rPr lang="en-US" altLang="zh-CN" dirty="0"/>
              <a:t>on</a:t>
            </a:r>
            <a:r>
              <a:rPr lang="zh-CN" altLang="en-US" dirty="0"/>
              <a:t> </a:t>
            </a:r>
            <a:r>
              <a:rPr lang="en-US" altLang="zh-CN" dirty="0"/>
              <a:t>Data-Centric</a:t>
            </a:r>
            <a:r>
              <a:rPr lang="zh-CN" altLang="en-US" dirty="0"/>
              <a:t> </a:t>
            </a:r>
            <a:r>
              <a:rPr lang="en-US" altLang="zh-CN" dirty="0"/>
              <a:t>Transfer</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40</a:t>
            </a:fld>
            <a:endParaRPr lang="en-US"/>
          </a:p>
        </p:txBody>
      </p:sp>
      <p:pic>
        <p:nvPicPr>
          <p:cNvPr id="5" name="Picture 4">
            <a:extLst>
              <a:ext uri="{FF2B5EF4-FFF2-40B4-BE49-F238E27FC236}">
                <a16:creationId xmlns:a16="http://schemas.microsoft.com/office/drawing/2014/main" id="{76B39D2A-37CF-BD6C-A1AF-70316AC35A76}"/>
              </a:ext>
            </a:extLst>
          </p:cNvPr>
          <p:cNvPicPr>
            <a:picLocks noChangeAspect="1"/>
          </p:cNvPicPr>
          <p:nvPr/>
        </p:nvPicPr>
        <p:blipFill>
          <a:blip r:embed="rId2"/>
          <a:stretch>
            <a:fillRect/>
          </a:stretch>
        </p:blipFill>
        <p:spPr>
          <a:xfrm>
            <a:off x="10162510" y="2143517"/>
            <a:ext cx="4572000" cy="6508751"/>
          </a:xfrm>
          <a:prstGeom prst="rect">
            <a:avLst/>
          </a:prstGeom>
          <a:ln>
            <a:noFill/>
          </a:ln>
        </p:spPr>
      </p:pic>
    </p:spTree>
    <p:extLst>
      <p:ext uri="{BB962C8B-B14F-4D97-AF65-F5344CB8AC3E}">
        <p14:creationId xmlns:p14="http://schemas.microsoft.com/office/powerpoint/2010/main" val="2902439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5878F-EAC9-AA05-5F23-BC684318742B}"/>
              </a:ext>
            </a:extLst>
          </p:cNvPr>
          <p:cNvSpPr>
            <a:spLocks noGrp="1"/>
          </p:cNvSpPr>
          <p:nvPr>
            <p:ph type="title"/>
          </p:nvPr>
        </p:nvSpPr>
        <p:spPr/>
        <p:txBody>
          <a:bodyPr/>
          <a:lstStyle/>
          <a:p>
            <a:pPr algn="l"/>
            <a:r>
              <a:rPr lang="en-US" dirty="0"/>
              <a:t>Polymer Science</a:t>
            </a:r>
          </a:p>
        </p:txBody>
      </p:sp>
      <p:sp>
        <p:nvSpPr>
          <p:cNvPr id="5" name="Slide Number Placeholder 4">
            <a:extLst>
              <a:ext uri="{FF2B5EF4-FFF2-40B4-BE49-F238E27FC236}">
                <a16:creationId xmlns:a16="http://schemas.microsoft.com/office/drawing/2014/main" id="{FE5EF6D7-D1C5-C6C5-D3C2-15C45CBD69DA}"/>
              </a:ext>
            </a:extLst>
          </p:cNvPr>
          <p:cNvSpPr>
            <a:spLocks noGrp="1"/>
          </p:cNvSpPr>
          <p:nvPr>
            <p:ph type="sldNum" sz="quarter" idx="11"/>
          </p:nvPr>
        </p:nvSpPr>
        <p:spPr/>
        <p:txBody>
          <a:bodyPr/>
          <a:lstStyle/>
          <a:p>
            <a:pPr>
              <a:defRPr/>
            </a:pPr>
            <a:fld id="{91F31FA6-B0B4-9940-9B47-E6B321700686}" type="slidenum">
              <a:rPr lang="en-US" smtClean="0"/>
              <a:pPr>
                <a:defRPr/>
              </a:pPr>
              <a:t>41</a:t>
            </a:fld>
            <a:endParaRPr lang="en-US"/>
          </a:p>
        </p:txBody>
      </p:sp>
      <p:grpSp>
        <p:nvGrpSpPr>
          <p:cNvPr id="11" name="Group 10">
            <a:extLst>
              <a:ext uri="{FF2B5EF4-FFF2-40B4-BE49-F238E27FC236}">
                <a16:creationId xmlns:a16="http://schemas.microsoft.com/office/drawing/2014/main" id="{85603472-39EE-8405-8E98-70166A4779D2}"/>
              </a:ext>
            </a:extLst>
          </p:cNvPr>
          <p:cNvGrpSpPr/>
          <p:nvPr/>
        </p:nvGrpSpPr>
        <p:grpSpPr>
          <a:xfrm>
            <a:off x="8667261" y="0"/>
            <a:ext cx="6400800" cy="9144000"/>
            <a:chOff x="8714905" y="0"/>
            <a:chExt cx="6400800" cy="9144000"/>
          </a:xfrm>
        </p:grpSpPr>
        <p:pic>
          <p:nvPicPr>
            <p:cNvPr id="1028" name="Picture 4" descr="Book logo">
              <a:extLst>
                <a:ext uri="{FF2B5EF4-FFF2-40B4-BE49-F238E27FC236}">
                  <a16:creationId xmlns:a16="http://schemas.microsoft.com/office/drawing/2014/main" id="{376D12A8-D13A-B6D8-C72A-3E4F94FF0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4905" y="0"/>
              <a:ext cx="6400800" cy="914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FAFB773-E9D7-77C4-E412-6B16A1E5A30E}"/>
                </a:ext>
              </a:extLst>
            </p:cNvPr>
            <p:cNvSpPr txBox="1"/>
            <p:nvPr/>
          </p:nvSpPr>
          <p:spPr>
            <a:xfrm>
              <a:off x="9391917" y="3675455"/>
              <a:ext cx="5046776" cy="1569660"/>
            </a:xfrm>
            <a:prstGeom prst="rect">
              <a:avLst/>
            </a:prstGeom>
            <a:solidFill>
              <a:srgbClr val="016768"/>
            </a:solid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Polymers with Neural Networks</a:t>
              </a:r>
            </a:p>
          </p:txBody>
        </p:sp>
        <p:sp>
          <p:nvSpPr>
            <p:cNvPr id="8" name="TextBox 7">
              <a:extLst>
                <a:ext uri="{FF2B5EF4-FFF2-40B4-BE49-F238E27FC236}">
                  <a16:creationId xmlns:a16="http://schemas.microsoft.com/office/drawing/2014/main" id="{53FD058E-01EA-07D3-BD1F-04B23A4494DD}"/>
                </a:ext>
              </a:extLst>
            </p:cNvPr>
            <p:cNvSpPr txBox="1"/>
            <p:nvPr/>
          </p:nvSpPr>
          <p:spPr>
            <a:xfrm>
              <a:off x="10136259" y="2844458"/>
              <a:ext cx="3427764" cy="830997"/>
            </a:xfrm>
            <a:prstGeom prst="rect">
              <a:avLst/>
            </a:prstGeom>
            <a:solidFill>
              <a:srgbClr val="016768"/>
            </a:solid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Modeling</a:t>
              </a:r>
            </a:p>
          </p:txBody>
        </p:sp>
        <p:sp>
          <p:nvSpPr>
            <p:cNvPr id="9" name="TextBox 8">
              <a:extLst>
                <a:ext uri="{FF2B5EF4-FFF2-40B4-BE49-F238E27FC236}">
                  <a16:creationId xmlns:a16="http://schemas.microsoft.com/office/drawing/2014/main" id="{36E5D551-48A3-A394-FC80-CA9CBE4D8470}"/>
                </a:ext>
              </a:extLst>
            </p:cNvPr>
            <p:cNvSpPr txBox="1"/>
            <p:nvPr/>
          </p:nvSpPr>
          <p:spPr>
            <a:xfrm>
              <a:off x="9606010" y="5238029"/>
              <a:ext cx="4710822" cy="646331"/>
            </a:xfrm>
            <a:prstGeom prst="rect">
              <a:avLst/>
            </a:prstGeom>
            <a:solidFill>
              <a:srgbClr val="006165"/>
            </a:solidFill>
          </p:spPr>
          <p:txBody>
            <a:bodyPr wrap="square">
              <a:spAutoFit/>
            </a:bodyPr>
            <a:lstStyle/>
            <a:p>
              <a:pPr algn="ctr"/>
              <a:r>
                <a:rPr lang="en-US" sz="3600" dirty="0">
                  <a:solidFill>
                    <a:schemeClr val="bg1"/>
                  </a:solidFill>
                  <a:latin typeface="Arial" panose="020B0604020202020204" pitchFamily="34" charset="0"/>
                  <a:cs typeface="Arial" panose="020B0604020202020204" pitchFamily="34" charset="0"/>
                </a:rPr>
                <a:t>Gang Liu, Eric Inae,</a:t>
              </a:r>
            </a:p>
          </p:txBody>
        </p:sp>
        <p:sp>
          <p:nvSpPr>
            <p:cNvPr id="10" name="TextBox 9">
              <a:extLst>
                <a:ext uri="{FF2B5EF4-FFF2-40B4-BE49-F238E27FC236}">
                  <a16:creationId xmlns:a16="http://schemas.microsoft.com/office/drawing/2014/main" id="{EEEFC0F5-1306-41BD-CC20-A6688E5152D8}"/>
                </a:ext>
              </a:extLst>
            </p:cNvPr>
            <p:cNvSpPr txBox="1"/>
            <p:nvPr/>
          </p:nvSpPr>
          <p:spPr>
            <a:xfrm>
              <a:off x="10136259" y="5891508"/>
              <a:ext cx="3427764" cy="646331"/>
            </a:xfrm>
            <a:prstGeom prst="rect">
              <a:avLst/>
            </a:prstGeom>
            <a:solidFill>
              <a:srgbClr val="006165"/>
            </a:solidFill>
          </p:spPr>
          <p:txBody>
            <a:bodyPr wrap="square">
              <a:spAutoFit/>
            </a:bodyPr>
            <a:lstStyle/>
            <a:p>
              <a:pPr algn="ctr"/>
              <a:r>
                <a:rPr lang="en-US" sz="3600" dirty="0">
                  <a:solidFill>
                    <a:schemeClr val="bg1"/>
                  </a:solidFill>
                  <a:latin typeface="Arial" panose="020B0604020202020204" pitchFamily="34" charset="0"/>
                  <a:cs typeface="Arial" panose="020B0604020202020204" pitchFamily="34" charset="0"/>
                </a:rPr>
                <a:t>Meng Jiang</a:t>
              </a:r>
            </a:p>
          </p:txBody>
        </p:sp>
      </p:grpSp>
      <p:cxnSp>
        <p:nvCxnSpPr>
          <p:cNvPr id="13" name="Straight Connector 12">
            <a:extLst>
              <a:ext uri="{FF2B5EF4-FFF2-40B4-BE49-F238E27FC236}">
                <a16:creationId xmlns:a16="http://schemas.microsoft.com/office/drawing/2014/main" id="{A72160EB-B34B-9D60-5693-188461DDE014}"/>
              </a:ext>
            </a:extLst>
          </p:cNvPr>
          <p:cNvCxnSpPr/>
          <p:nvPr/>
        </p:nvCxnSpPr>
        <p:spPr>
          <a:xfrm>
            <a:off x="8323385" y="0"/>
            <a:ext cx="0" cy="9144000"/>
          </a:xfrm>
          <a:prstGeom prst="line">
            <a:avLst/>
          </a:prstGeom>
          <a:ln w="38100" cmpd="sng">
            <a:solidFill>
              <a:schemeClr val="tx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5A0EA746-D180-58E8-4270-DEC718C8A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671" y="1825454"/>
            <a:ext cx="3622362" cy="2038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A04490-2FC1-C742-87A5-98FE91DBADF4}"/>
              </a:ext>
            </a:extLst>
          </p:cNvPr>
          <p:cNvSpPr txBox="1"/>
          <p:nvPr/>
        </p:nvSpPr>
        <p:spPr>
          <a:xfrm>
            <a:off x="429791" y="4172181"/>
            <a:ext cx="7771733" cy="4832092"/>
          </a:xfrm>
          <a:prstGeom prst="rect">
            <a:avLst/>
          </a:prstGeom>
          <a:noFill/>
        </p:spPr>
        <p:txBody>
          <a:bodyPr wrap="square">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Prof. </a:t>
            </a:r>
            <a:r>
              <a:rPr lang="en-US" altLang="zh-CN" sz="2800" b="1" dirty="0">
                <a:latin typeface="Helvetica Neue" panose="02000503000000020004" pitchFamily="2" charset="0"/>
                <a:ea typeface="Helvetica Neue" panose="02000503000000020004" pitchFamily="2" charset="0"/>
                <a:cs typeface="Helvetica Neue" panose="02000503000000020004" pitchFamily="2" charset="0"/>
              </a:rPr>
              <a:t>Oliver</a:t>
            </a:r>
            <a:r>
              <a:rPr lang="zh-CN" altLang="en-US" sz="2800" b="1" dirty="0">
                <a:latin typeface="Helvetica Neue" panose="02000503000000020004" pitchFamily="2" charset="0"/>
                <a:cs typeface="Helvetica Neue" panose="02000503000000020004" pitchFamily="2" charset="0"/>
              </a:rPr>
              <a:t> </a:t>
            </a:r>
            <a:r>
              <a:rPr lang="en-US" sz="2800" b="1" dirty="0" err="1">
                <a:latin typeface="Helvetica Neue" panose="02000503000000020004" pitchFamily="2" charset="0"/>
                <a:ea typeface="Helvetica Neue" panose="02000503000000020004" pitchFamily="2" charset="0"/>
                <a:cs typeface="Helvetica Neue" panose="02000503000000020004" pitchFamily="2" charset="0"/>
              </a:rPr>
              <a:t>Lieleg</a:t>
            </a:r>
            <a:r>
              <a:rPr lang="en-US" sz="28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800" b="1" dirty="0">
                <a:latin typeface="Helvetica Neue" panose="02000503000000020004" pitchFamily="2" charset="0"/>
                <a:ea typeface="Helvetica Neue" panose="02000503000000020004" pitchFamily="2" charset="0"/>
                <a:cs typeface="Helvetica Neue" panose="02000503000000020004" pitchFamily="2" charset="0"/>
              </a:rPr>
              <a:t> </a:t>
            </a:r>
            <a:r>
              <a:rPr lang="en-US" sz="2800" dirty="0">
                <a:latin typeface="Helvetica Neue" panose="02000503000000020004" pitchFamily="2" charset="0"/>
                <a:ea typeface="Helvetica Neue" panose="02000503000000020004" pitchFamily="2" charset="0"/>
                <a:cs typeface="Helvetica Neue" panose="02000503000000020004" pitchFamily="2" charset="0"/>
              </a:rPr>
              <a:t>research focuses on biopolymers and bio-interfaces. He studies the properties of naturally occurring biopolymer-based materials (such as mucus, biofilm or cartilage) including their viscoelasticity, selective permeability, wetting resistance and lubricity. Moreover, he develops biopolymer materials for biomedical or biotechnological applications, e.g., as contact lens coatings or additives to construction materials.</a:t>
            </a:r>
          </a:p>
          <a:p>
            <a:r>
              <a:rPr lang="en-US" altLang="zh-CN" sz="28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Collaboration?</a:t>
            </a:r>
            <a:endParaRPr lang="en-US" sz="28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200218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Conclusions</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030550" y="1954122"/>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082555" y="1879678"/>
            <a:ext cx="9881279" cy="6986528"/>
          </a:xfrm>
          <a:prstGeom prst="rect">
            <a:avLst/>
          </a:prstGeom>
          <a:noFill/>
        </p:spPr>
        <p:txBody>
          <a:bodyPr wrap="square" rtlCol="0">
            <a:spAutoFit/>
          </a:bodyPr>
          <a:lstStyle/>
          <a:p>
            <a:r>
              <a:rPr lang="en-US" altLang="zh-CN" sz="3200" b="1" dirty="0">
                <a:latin typeface="Helvetica Neue"/>
                <a:cs typeface="Helvetica Neue"/>
              </a:rPr>
              <a:t>for</a:t>
            </a:r>
            <a:r>
              <a:rPr lang="zh-CN" altLang="en-US" sz="3200" b="1" dirty="0">
                <a:latin typeface="Helvetica Neue"/>
                <a:cs typeface="Helvetica Neue"/>
              </a:rPr>
              <a:t> </a:t>
            </a:r>
            <a:r>
              <a:rPr lang="en-US" altLang="zh-CN" sz="3200" b="1" dirty="0">
                <a:latin typeface="Helvetica Neue"/>
                <a:cs typeface="Helvetica Neue"/>
              </a:rPr>
              <a:t>Supervised Learning:</a:t>
            </a:r>
            <a:r>
              <a:rPr lang="zh-CN" altLang="en-US" sz="3200" b="1" dirty="0">
                <a:latin typeface="Helvetica Neue"/>
                <a:cs typeface="Helvetica Neue"/>
              </a:rPr>
              <a:t> </a:t>
            </a:r>
            <a:r>
              <a:rPr lang="en-US" altLang="zh-CN" sz="3200" dirty="0">
                <a:latin typeface="Helvetica Neue"/>
                <a:cs typeface="Helvetica Neue"/>
              </a:rPr>
              <a:t>Training sets of ~500 examples are too limited.</a:t>
            </a:r>
          </a:p>
          <a:p>
            <a:pPr marL="457200" indent="-457200">
              <a:buFont typeface="Arial" panose="020B0604020202020204" pitchFamily="34" charset="0"/>
              <a:buChar char="•"/>
            </a:pPr>
            <a:r>
              <a:rPr lang="en-US" altLang="zh-CN" sz="3200" dirty="0">
                <a:solidFill>
                  <a:srgbClr val="0432FF"/>
                </a:solidFill>
                <a:latin typeface="Helvetica Neue"/>
                <a:cs typeface="Helvetica Neue"/>
              </a:rPr>
              <a:t>Graph</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Rationalization</a:t>
            </a:r>
          </a:p>
          <a:p>
            <a:pPr marL="457200" indent="-457200">
              <a:buFont typeface="Arial" panose="020B0604020202020204" pitchFamily="34" charset="0"/>
              <a:buChar char="•"/>
            </a:pPr>
            <a:r>
              <a:rPr lang="en-US" altLang="zh-CN" sz="3200" dirty="0">
                <a:solidFill>
                  <a:srgbClr val="0432FF"/>
                </a:solidFill>
                <a:latin typeface="Helvetica Neue"/>
                <a:cs typeface="Helvetica Neue"/>
              </a:rPr>
              <a:t>Environment-based</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Augmentations</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(KDD’22)</a:t>
            </a:r>
          </a:p>
          <a:p>
            <a:endParaRPr lang="en-US" altLang="zh-CN" sz="1600" dirty="0">
              <a:latin typeface="Helvetica Neue"/>
              <a:cs typeface="Helvetica Neue"/>
            </a:endParaRPr>
          </a:p>
          <a:p>
            <a:r>
              <a:rPr lang="en-US" altLang="zh-CN" sz="3200" b="1" dirty="0">
                <a:latin typeface="Helvetica Neue"/>
                <a:cs typeface="Helvetica Neue"/>
              </a:rPr>
              <a:t>for</a:t>
            </a:r>
            <a:r>
              <a:rPr lang="zh-CN" altLang="en-US" sz="3200" b="1" dirty="0">
                <a:latin typeface="Helvetica Neue"/>
                <a:cs typeface="Helvetica Neue"/>
              </a:rPr>
              <a:t> </a:t>
            </a:r>
            <a:r>
              <a:rPr lang="en-US" altLang="zh-CN" sz="3200" b="1" dirty="0">
                <a:latin typeface="Helvetica Neue"/>
                <a:cs typeface="Helvetica Neue"/>
              </a:rPr>
              <a:t>Imbalanced Learning: </a:t>
            </a:r>
            <a:r>
              <a:rPr lang="en-US" altLang="zh-CN" sz="3200" dirty="0">
                <a:latin typeface="Helvetica Neue"/>
                <a:cs typeface="Helvetica Neue"/>
              </a:rPr>
              <a:t>Predictions on minor (continuous) labels are equally or more important than those on major labels.</a:t>
            </a:r>
          </a:p>
          <a:p>
            <a:pPr marL="457200" indent="-457200">
              <a:buFont typeface="Arial" panose="020B0604020202020204" pitchFamily="34" charset="0"/>
              <a:buChar char="•"/>
            </a:pPr>
            <a:r>
              <a:rPr lang="en-US" altLang="zh-CN" sz="3200" dirty="0">
                <a:solidFill>
                  <a:srgbClr val="0432FF"/>
                </a:solidFill>
                <a:latin typeface="Helvetica Neue"/>
                <a:cs typeface="Helvetica Neue"/>
              </a:rPr>
              <a:t>Label-anchored</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Augmentation</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(KDD’23)</a:t>
            </a:r>
          </a:p>
          <a:p>
            <a:endParaRPr lang="en-US" sz="1600" dirty="0">
              <a:latin typeface="Helvetica Neue"/>
              <a:cs typeface="Helvetica Neue"/>
            </a:endParaRPr>
          </a:p>
          <a:p>
            <a:r>
              <a:rPr lang="en-US" altLang="zh-CN" sz="3200" b="1" dirty="0">
                <a:latin typeface="Helvetica Neue"/>
                <a:cs typeface="Helvetica Neue"/>
              </a:rPr>
              <a:t>for</a:t>
            </a:r>
            <a:r>
              <a:rPr lang="zh-CN" altLang="en-US" sz="3200" b="1" dirty="0">
                <a:latin typeface="Helvetica Neue"/>
                <a:cs typeface="Helvetica Neue"/>
              </a:rPr>
              <a:t> </a:t>
            </a:r>
            <a:r>
              <a:rPr lang="en-US" altLang="zh-CN" sz="3200" b="1" dirty="0">
                <a:latin typeface="Helvetica Neue"/>
                <a:cs typeface="Helvetica Neue"/>
              </a:rPr>
              <a:t>Transfer Learning: </a:t>
            </a:r>
            <a:r>
              <a:rPr lang="en-US" altLang="zh-CN" sz="3200" dirty="0">
                <a:latin typeface="Helvetica Neue"/>
                <a:cs typeface="Helvetica Neue"/>
              </a:rPr>
              <a:t>Any extra data points, no matter labeled or unlabeled, the same domain or different domains, can be useful.</a:t>
            </a:r>
          </a:p>
          <a:p>
            <a:pPr marL="457200" indent="-457200">
              <a:buFont typeface="Arial" panose="020B0604020202020204" pitchFamily="34" charset="0"/>
              <a:buChar char="•"/>
            </a:pPr>
            <a:r>
              <a:rPr lang="en-US" altLang="zh-CN" sz="3200" dirty="0">
                <a:solidFill>
                  <a:srgbClr val="0432FF"/>
                </a:solidFill>
                <a:latin typeface="Helvetica Neue"/>
                <a:cs typeface="Helvetica Neue"/>
              </a:rPr>
              <a:t>Data-centric</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Transfer</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with</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Diffusion</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Model</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(NeurIPS’23)</a:t>
            </a:r>
            <a:endParaRPr lang="en-US" sz="3200" dirty="0">
              <a:solidFill>
                <a:srgbClr val="0432FF"/>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42</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146085" y="2029807"/>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70712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r>
              <a:rPr lang="en-US" altLang="zh-CN" sz="3200" dirty="0">
                <a:solidFill>
                  <a:schemeClr val="bg1"/>
                </a:solidFill>
              </a:rPr>
              <a:t>Apply</a:t>
            </a:r>
            <a:r>
              <a:rPr lang="zh-CN" altLang="en-US" sz="3200" dirty="0">
                <a:solidFill>
                  <a:schemeClr val="bg1"/>
                </a:solidFill>
              </a:rPr>
              <a:t> </a:t>
            </a:r>
            <a:r>
              <a:rPr lang="en-US" altLang="zh-CN" sz="3200" dirty="0">
                <a:solidFill>
                  <a:schemeClr val="bg1"/>
                </a:solidFill>
              </a:rPr>
              <a:t>our</a:t>
            </a:r>
            <a:r>
              <a:rPr lang="zh-CN" altLang="en-US" sz="3200" dirty="0">
                <a:solidFill>
                  <a:schemeClr val="bg1"/>
                </a:solidFill>
              </a:rPr>
              <a:t> </a:t>
            </a:r>
            <a:r>
              <a:rPr lang="en-US" altLang="zh-CN" sz="3200" dirty="0">
                <a:solidFill>
                  <a:schemeClr val="bg1"/>
                </a:solidFill>
              </a:rPr>
              <a:t>postdoc</a:t>
            </a:r>
            <a:r>
              <a:rPr lang="zh-CN" altLang="en-US" sz="3200" dirty="0">
                <a:solidFill>
                  <a:schemeClr val="bg1"/>
                </a:solidFill>
              </a:rPr>
              <a:t> </a:t>
            </a:r>
            <a:r>
              <a:rPr lang="en-US" altLang="zh-CN" sz="3200" dirty="0">
                <a:solidFill>
                  <a:schemeClr val="bg1"/>
                </a:solidFill>
              </a:rPr>
              <a:t>&amp;</a:t>
            </a:r>
            <a:r>
              <a:rPr lang="zh-CN" altLang="en-US" sz="3200" dirty="0">
                <a:solidFill>
                  <a:schemeClr val="bg1"/>
                </a:solidFill>
              </a:rPr>
              <a:t> </a:t>
            </a:r>
            <a:r>
              <a:rPr lang="en-US" altLang="zh-CN" sz="3200" dirty="0">
                <a:solidFill>
                  <a:schemeClr val="bg1"/>
                </a:solidFill>
              </a:rPr>
              <a:t>PhD</a:t>
            </a:r>
            <a:r>
              <a:rPr lang="zh-CN" altLang="en-US" sz="3200" dirty="0">
                <a:solidFill>
                  <a:schemeClr val="bg1"/>
                </a:solidFill>
              </a:rPr>
              <a:t> </a:t>
            </a:r>
            <a:r>
              <a:rPr lang="en-US" altLang="zh-CN" sz="3200" dirty="0">
                <a:solidFill>
                  <a:schemeClr val="bg1"/>
                </a:solidFill>
              </a:rPr>
              <a:t>positions!</a:t>
            </a: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our lab!</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43</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a:t>
            </a:r>
            <a:r>
              <a:rPr lang="en-US" altLang="zh-CN" sz="2800" dirty="0">
                <a:solidFill>
                  <a:schemeClr val="accent6"/>
                </a:solidFill>
                <a:latin typeface="Times New Roman" panose="02020603050405020304" pitchFamily="18" charset="0"/>
                <a:cs typeface="Times New Roman" panose="02020603050405020304" pitchFamily="18" charset="0"/>
              </a:rPr>
              <a:t>modified copies </a:t>
            </a:r>
            <a:r>
              <a:rPr lang="en-US" altLang="zh-CN" sz="2800" dirty="0">
                <a:solidFill>
                  <a:schemeClr val="tx1"/>
                </a:solidFill>
                <a:latin typeface="Times New Roman" panose="02020603050405020304" pitchFamily="18" charset="0"/>
                <a:cs typeface="Times New Roman" panose="02020603050405020304" pitchFamily="18" charset="0"/>
              </a:rPr>
              <a:t>of existing data or newly </a:t>
            </a:r>
            <a:r>
              <a:rPr lang="en-US" altLang="zh-CN" sz="2800" dirty="0">
                <a:solidFill>
                  <a:schemeClr val="accent6"/>
                </a:solidFill>
                <a:latin typeface="Times New Roman" panose="02020603050405020304" pitchFamily="18" charset="0"/>
                <a:cs typeface="Times New Roman" panose="02020603050405020304" pitchFamily="18" charset="0"/>
              </a:rPr>
              <a:t>created synthetic data </a:t>
            </a:r>
            <a:r>
              <a:rPr lang="en-US" altLang="zh-CN" sz="2800" dirty="0">
                <a:solidFill>
                  <a:schemeClr val="tx1"/>
                </a:solidFill>
                <a:latin typeface="Times New Roman" panose="02020603050405020304" pitchFamily="18" charset="0"/>
                <a:cs typeface="Times New Roman" panose="02020603050405020304" pitchFamily="18" charset="0"/>
              </a:rPr>
              <a:t>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2" name="Group 1">
            <a:extLst>
              <a:ext uri="{FF2B5EF4-FFF2-40B4-BE49-F238E27FC236}">
                <a16:creationId xmlns:a16="http://schemas.microsoft.com/office/drawing/2014/main" id="{6302B675-DCE8-A93C-F9B6-C22CD0DEFC23}"/>
              </a:ext>
            </a:extLst>
          </p:cNvPr>
          <p:cNvGrpSpPr/>
          <p:nvPr/>
        </p:nvGrpSpPr>
        <p:grpSpPr>
          <a:xfrm>
            <a:off x="9982069" y="5989489"/>
            <a:ext cx="3842469" cy="1855697"/>
            <a:chOff x="9982069" y="5989489"/>
            <a:chExt cx="3842469" cy="1855697"/>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1643607"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1643607"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10436104"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3218283"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3218283"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2254672"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p:cNvCxnSpPr>
            <p:nvPr/>
          </p:nvCxnSpPr>
          <p:spPr>
            <a:xfrm>
              <a:off x="13420587" y="6708465"/>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999962"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2454432"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2454432" y="5989489"/>
                  <a:ext cx="460126" cy="477054"/>
                </a:xfrm>
                <a:prstGeom prst="rect">
                  <a:avLst/>
                </a:prstGeom>
                <a:blipFill>
                  <a:blip r:embed="rId13"/>
                  <a:stretch>
                    <a:fillRect l="-263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1643607"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1643607" y="6236692"/>
                  <a:ext cx="527709" cy="4770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3218283"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3218283" y="6232133"/>
                  <a:ext cx="522900" cy="477054"/>
                </a:xfrm>
                <a:prstGeom prst="rect">
                  <a:avLst/>
                </a:prstGeom>
                <a:blipFill>
                  <a:blip r:embed="rId15"/>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2171316"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982069"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982069" y="6736084"/>
                  <a:ext cx="454035" cy="477054"/>
                </a:xfrm>
                <a:prstGeom prst="rect">
                  <a:avLst/>
                </a:prstGeom>
                <a:blipFill>
                  <a:blip r:embed="rId16"/>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10436104"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8964394"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 to augment data.</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6</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0" y="2453138"/>
            <a:ext cx="7952735"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graphs.</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𝑣</m:t>
                        </m:r>
                      </m:oMath>
                    </m:oMathPara>
                  </a14:m>
                  <a:endParaRPr lang="en-US" sz="2500" dirty="0">
                    <a:solidFill>
                      <a:schemeClr val="accent6"/>
                    </a:solidFill>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𝑢</m:t>
                        </m:r>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𝑣</m:t>
                        </m:r>
                        <m:r>
                          <a:rPr lang="en-US" altLang="zh-CN" sz="2500" b="0" i="1" dirty="0" smtClean="0">
                            <a:solidFill>
                              <a:schemeClr val="accent6"/>
                            </a:solidFill>
                            <a:latin typeface="Cambria Math" panose="02040503050406030204" pitchFamily="18" charset="0"/>
                            <a:cs typeface="Helvetica Neue"/>
                          </a:rPr>
                          <m:t>)</m:t>
                        </m:r>
                      </m:oMath>
                    </m:oMathPara>
                  </a14:m>
                  <a:endParaRPr lang="en-US" sz="2500" dirty="0">
                    <a:solidFill>
                      <a:schemeClr val="accent6"/>
                    </a:solidFill>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solidFill>
                    <a:schemeClr val="accent6"/>
                  </a:solidFill>
                  <a:latin typeface="Helvetica Neue"/>
                  <a:cs typeface="Helvetica Neue"/>
                </a:rPr>
                <a:t>arbitrary</a:t>
              </a:r>
              <a:endParaRPr lang="en-US" sz="2000" dirty="0">
                <a:solidFill>
                  <a:schemeClr val="accent6"/>
                </a:solidFill>
              </a:endParaRPr>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FF16246-831D-9CC0-C219-CD1DAF1F5FCA}"/>
              </a:ext>
            </a:extLst>
          </p:cNvPr>
          <p:cNvSpPr txBox="1">
            <a:spLocks/>
          </p:cNvSpPr>
          <p:nvPr/>
        </p:nvSpPr>
        <p:spPr>
          <a:xfrm>
            <a:off x="15115705" y="8616409"/>
            <a:ext cx="848129" cy="365760"/>
          </a:xfrm>
          <a:prstGeom prst="rect">
            <a:avLst/>
          </a:prstGeom>
        </p:spPr>
        <p:txBody>
          <a:bodyPr vert="horz" lIns="145134" tIns="72567" rIns="145134" bIns="72567" rtlCol="0" anchor="ctr"/>
          <a:lstStyle>
            <a:defPPr>
              <a:defRPr lang="en-US"/>
            </a:defPPr>
            <a:lvl1pPr algn="r" defTabSz="725552" rtl="0" fontAlgn="auto">
              <a:spcBef>
                <a:spcPts val="0"/>
              </a:spcBef>
              <a:spcAft>
                <a:spcPts val="0"/>
              </a:spcAft>
              <a:defRPr sz="2600" kern="1200">
                <a:solidFill>
                  <a:schemeClr val="bg2">
                    <a:lumMod val="10000"/>
                  </a:schemeClr>
                </a:solidFill>
                <a:latin typeface="Helvetica Neue"/>
                <a:ea typeface="+mn-ea"/>
                <a:cs typeface="Helvetica Neue"/>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8</a:t>
            </a:fld>
            <a:endParaRPr lang="en-US"/>
          </a:p>
        </p:txBody>
      </p:sp>
      <p:sp>
        <p:nvSpPr>
          <p:cNvPr id="4" name="Rounded Rectangle 3">
            <a:extLst>
              <a:ext uri="{FF2B5EF4-FFF2-40B4-BE49-F238E27FC236}">
                <a16:creationId xmlns:a16="http://schemas.microsoft.com/office/drawing/2014/main" id="{F97981D4-0186-B645-92FA-DC20677A32F2}"/>
              </a:ext>
            </a:extLst>
          </p:cNvPr>
          <p:cNvSpPr/>
          <p:nvPr/>
        </p:nvSpPr>
        <p:spPr>
          <a:xfrm>
            <a:off x="8690797" y="213528"/>
            <a:ext cx="7336995" cy="8808377"/>
          </a:xfrm>
          <a:prstGeom prst="roundRect">
            <a:avLst>
              <a:gd name="adj" fmla="val 3650"/>
            </a:avLst>
          </a:prstGeom>
          <a:solidFill>
            <a:schemeClr val="bg1">
              <a:lumMod val="95000"/>
            </a:schemeClr>
          </a:solidFill>
          <a:ln w="285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 name="TextBox 4">
            <a:extLst>
              <a:ext uri="{FF2B5EF4-FFF2-40B4-BE49-F238E27FC236}">
                <a16:creationId xmlns:a16="http://schemas.microsoft.com/office/drawing/2014/main" id="{DD84652E-0E6A-1378-5F71-DCD998D6897F}"/>
              </a:ext>
            </a:extLst>
          </p:cNvPr>
          <p:cNvSpPr txBox="1"/>
          <p:nvPr/>
        </p:nvSpPr>
        <p:spPr>
          <a:xfrm>
            <a:off x="9763912" y="369066"/>
            <a:ext cx="5450489" cy="584775"/>
          </a:xfrm>
          <a:prstGeom prst="rect">
            <a:avLst/>
          </a:prstGeom>
          <a:noFill/>
        </p:spPr>
        <p:txBody>
          <a:bodyPr wrap="square">
            <a:spAutoFit/>
          </a:bodyPr>
          <a:lstStyle/>
          <a:p>
            <a:pPr algn="ctr"/>
            <a:r>
              <a:rPr lang="en-US" altLang="zh-CN" sz="3200" b="1" dirty="0">
                <a:solidFill>
                  <a:schemeClr val="bg2">
                    <a:lumMod val="10000"/>
                  </a:schemeClr>
                </a:solidFill>
                <a:latin typeface="Colfax" panose="020B0304000000010002" pitchFamily="34" charset="0"/>
              </a:rPr>
              <a:t>Graph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Data</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Augmentation</a:t>
            </a:r>
          </a:p>
        </p:txBody>
      </p:sp>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8</a:t>
            </a:fld>
            <a:endParaRPr lang="en-US"/>
          </a:p>
        </p:txBody>
      </p:sp>
      <p:sp>
        <p:nvSpPr>
          <p:cNvPr id="8" name="TextBox 7">
            <a:extLst>
              <a:ext uri="{FF2B5EF4-FFF2-40B4-BE49-F238E27FC236}">
                <a16:creationId xmlns:a16="http://schemas.microsoft.com/office/drawing/2014/main" id="{232E85EB-1C98-FD58-C861-767C601BA1D9}"/>
              </a:ext>
            </a:extLst>
          </p:cNvPr>
          <p:cNvSpPr txBox="1"/>
          <p:nvPr/>
        </p:nvSpPr>
        <p:spPr>
          <a:xfrm>
            <a:off x="444708"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Graph</a:t>
            </a:r>
            <a:r>
              <a:rPr lang="zh-CN" altLang="en-US" sz="3200" b="1" dirty="0">
                <a:solidFill>
                  <a:schemeClr val="accent1"/>
                </a:solidFill>
                <a:latin typeface="Colfax" panose="020B0304000000010002" pitchFamily="34" charset="0"/>
              </a:rPr>
              <a:t> </a:t>
            </a:r>
            <a:r>
              <a:rPr lang="en-US" altLang="zh-CN" sz="3200" b="1" dirty="0">
                <a:solidFill>
                  <a:schemeClr val="accent1"/>
                </a:solidFill>
                <a:latin typeface="Colfax" panose="020B0304000000010002" pitchFamily="34" charset="0"/>
              </a:rPr>
              <a:t>Regression</a:t>
            </a:r>
            <a:endParaRPr lang="en-US" altLang="zh-CN" sz="3200" b="1" dirty="0">
              <a:solidFill>
                <a:schemeClr val="bg2">
                  <a:lumMod val="10000"/>
                </a:schemeClr>
              </a:solidFill>
              <a:latin typeface="Colfax" panose="020B0304000000010002" pitchFamily="34" charset="0"/>
            </a:endParaRPr>
          </a:p>
        </p:txBody>
      </p:sp>
      <p:sp>
        <p:nvSpPr>
          <p:cNvPr id="9" name="Down Arrow 8">
            <a:extLst>
              <a:ext uri="{FF2B5EF4-FFF2-40B4-BE49-F238E27FC236}">
                <a16:creationId xmlns:a16="http://schemas.microsoft.com/office/drawing/2014/main" id="{B1B96498-65DE-C483-2A58-FE97365E305F}"/>
              </a:ext>
            </a:extLst>
          </p:cNvPr>
          <p:cNvSpPr/>
          <p:nvPr/>
        </p:nvSpPr>
        <p:spPr>
          <a:xfrm rot="5400000">
            <a:off x="7832569" y="1181899"/>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extBox 10">
            <a:extLst>
              <a:ext uri="{FF2B5EF4-FFF2-40B4-BE49-F238E27FC236}">
                <a16:creationId xmlns:a16="http://schemas.microsoft.com/office/drawing/2014/main" id="{AB7AC882-98C1-0052-0C9D-B9DB263CCDDA}"/>
              </a:ext>
            </a:extLst>
          </p:cNvPr>
          <p:cNvSpPr txBox="1"/>
          <p:nvPr/>
        </p:nvSpPr>
        <p:spPr>
          <a:xfrm>
            <a:off x="444708" y="99879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Colfax" panose="020B0304000000010002" pitchFamily="34" charset="0"/>
              </a:rPr>
              <a:t>Supervised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Learning:</a:t>
            </a:r>
            <a:r>
              <a:rPr lang="zh-CN" altLang="en-US" sz="3200" dirty="0">
                <a:solidFill>
                  <a:srgbClr val="FF2600"/>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Training</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sets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of</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~500</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examples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are</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too</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limited.</a:t>
            </a:r>
          </a:p>
        </p:txBody>
      </p:sp>
      <p:sp>
        <p:nvSpPr>
          <p:cNvPr id="18" name="Down Arrow 17">
            <a:extLst>
              <a:ext uri="{FF2B5EF4-FFF2-40B4-BE49-F238E27FC236}">
                <a16:creationId xmlns:a16="http://schemas.microsoft.com/office/drawing/2014/main" id="{B73B2DBB-3ECB-03B3-3CBA-FDBB9856F993}"/>
              </a:ext>
            </a:extLst>
          </p:cNvPr>
          <p:cNvSpPr/>
          <p:nvPr/>
        </p:nvSpPr>
        <p:spPr>
          <a:xfrm rot="5400000">
            <a:off x="7832569" y="2893276"/>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Down Arrow 18">
            <a:extLst>
              <a:ext uri="{FF2B5EF4-FFF2-40B4-BE49-F238E27FC236}">
                <a16:creationId xmlns:a16="http://schemas.microsoft.com/office/drawing/2014/main" id="{49F0F892-5FBF-BA87-0C86-C3460B936D22}"/>
              </a:ext>
            </a:extLst>
          </p:cNvPr>
          <p:cNvSpPr/>
          <p:nvPr/>
        </p:nvSpPr>
        <p:spPr>
          <a:xfrm rot="5400000">
            <a:off x="7832569" y="6791107"/>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56" name="Group 55">
            <a:extLst>
              <a:ext uri="{FF2B5EF4-FFF2-40B4-BE49-F238E27FC236}">
                <a16:creationId xmlns:a16="http://schemas.microsoft.com/office/drawing/2014/main" id="{39E7B7B8-64B3-A9C9-151B-8C22F4911D7E}"/>
              </a:ext>
            </a:extLst>
          </p:cNvPr>
          <p:cNvGrpSpPr/>
          <p:nvPr/>
        </p:nvGrpSpPr>
        <p:grpSpPr>
          <a:xfrm>
            <a:off x="624257" y="3951610"/>
            <a:ext cx="7657142" cy="2791237"/>
            <a:chOff x="969697" y="4032890"/>
            <a:chExt cx="7657142" cy="2791237"/>
          </a:xfrm>
        </p:grpSpPr>
        <p:cxnSp>
          <p:nvCxnSpPr>
            <p:cNvPr id="21" name="Straight Arrow Connector 20">
              <a:extLst>
                <a:ext uri="{FF2B5EF4-FFF2-40B4-BE49-F238E27FC236}">
                  <a16:creationId xmlns:a16="http://schemas.microsoft.com/office/drawing/2014/main" id="{C73CFE8B-1C0D-0242-55BA-E60C47BAF62A}"/>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0ED6947-6A54-3EA3-6B5F-4E79DAF62C76}"/>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25" name="Freeform 24">
              <a:extLst>
                <a:ext uri="{FF2B5EF4-FFF2-40B4-BE49-F238E27FC236}">
                  <a16:creationId xmlns:a16="http://schemas.microsoft.com/office/drawing/2014/main" id="{40CB7856-F3CC-4A06-660F-1F421E0B79FA}"/>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F6B9721-ED58-F05A-9C78-52AF7D15DA84}"/>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7309712A-4B6E-64FC-2128-0C241A539081}"/>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8" name="Oval 27">
              <a:extLst>
                <a:ext uri="{FF2B5EF4-FFF2-40B4-BE49-F238E27FC236}">
                  <a16:creationId xmlns:a16="http://schemas.microsoft.com/office/drawing/2014/main" id="{4042BC63-5845-B90E-8B8B-D09B2C08E7A0}"/>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9" name="Oval 28">
              <a:extLst>
                <a:ext uri="{FF2B5EF4-FFF2-40B4-BE49-F238E27FC236}">
                  <a16:creationId xmlns:a16="http://schemas.microsoft.com/office/drawing/2014/main" id="{FE5ED32D-456B-8E63-8257-229B8D2475AD}"/>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917EEC2-AF35-33D3-0166-AF5C27565D4E}"/>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4A87205F-FE32-A18B-5731-219278B8BA0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BF0F7CA0-7E28-4157-553F-DE3CBE5C31A2}"/>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Oval 32">
              <a:extLst>
                <a:ext uri="{FF2B5EF4-FFF2-40B4-BE49-F238E27FC236}">
                  <a16:creationId xmlns:a16="http://schemas.microsoft.com/office/drawing/2014/main" id="{879E1611-3F6D-D938-7436-6994D57DFDAC}"/>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4" name="Oval 33">
              <a:extLst>
                <a:ext uri="{FF2B5EF4-FFF2-40B4-BE49-F238E27FC236}">
                  <a16:creationId xmlns:a16="http://schemas.microsoft.com/office/drawing/2014/main" id="{A8DD76E6-DB8E-909B-B4D2-79ABBB970C6E}"/>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6" name="Straight Connector 35">
              <a:extLst>
                <a:ext uri="{FF2B5EF4-FFF2-40B4-BE49-F238E27FC236}">
                  <a16:creationId xmlns:a16="http://schemas.microsoft.com/office/drawing/2014/main" id="{3B09AAEE-B1DA-39F2-9913-00FDB0EDB2EE}"/>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44B21CC-6375-A92B-1C7F-2C4F4E4004F1}"/>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A5C95-5CAC-0197-F1CF-74EBC0746BBB}"/>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5C74E1-830F-D726-9F86-D4371CC135C6}"/>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54DE4511-1F36-B24A-B64F-8BEAC985996A}"/>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2" name="Oval 41">
              <a:extLst>
                <a:ext uri="{FF2B5EF4-FFF2-40B4-BE49-F238E27FC236}">
                  <a16:creationId xmlns:a16="http://schemas.microsoft.com/office/drawing/2014/main" id="{9B6B11B7-F1ED-6836-1433-E1383A33BA4B}"/>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3" name="Oval 42">
              <a:extLst>
                <a:ext uri="{FF2B5EF4-FFF2-40B4-BE49-F238E27FC236}">
                  <a16:creationId xmlns:a16="http://schemas.microsoft.com/office/drawing/2014/main" id="{0D18ECE8-897A-E3CD-07CE-439ED2BA5FB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5" name="Oval 44">
              <a:extLst>
                <a:ext uri="{FF2B5EF4-FFF2-40B4-BE49-F238E27FC236}">
                  <a16:creationId xmlns:a16="http://schemas.microsoft.com/office/drawing/2014/main" id="{A0C7F12E-B3B4-B458-08D6-F6958EB3F984}"/>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Oval 46">
              <a:extLst>
                <a:ext uri="{FF2B5EF4-FFF2-40B4-BE49-F238E27FC236}">
                  <a16:creationId xmlns:a16="http://schemas.microsoft.com/office/drawing/2014/main" id="{7F12455A-4DD4-0163-FFDB-589F4366290C}"/>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9" name="Oval 48">
              <a:extLst>
                <a:ext uri="{FF2B5EF4-FFF2-40B4-BE49-F238E27FC236}">
                  <a16:creationId xmlns:a16="http://schemas.microsoft.com/office/drawing/2014/main" id="{4CACB9F7-B137-23FD-D74F-A0044331123B}"/>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0" name="Oval 49">
              <a:extLst>
                <a:ext uri="{FF2B5EF4-FFF2-40B4-BE49-F238E27FC236}">
                  <a16:creationId xmlns:a16="http://schemas.microsoft.com/office/drawing/2014/main" id="{84ED8B0D-5B6C-5557-5E16-4D92985937D3}"/>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1" name="Oval 50">
              <a:extLst>
                <a:ext uri="{FF2B5EF4-FFF2-40B4-BE49-F238E27FC236}">
                  <a16:creationId xmlns:a16="http://schemas.microsoft.com/office/drawing/2014/main" id="{6FB5F2F4-93CA-F12C-4BBC-30F937CF6B2B}"/>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3" name="TextBox 52">
              <a:extLst>
                <a:ext uri="{FF2B5EF4-FFF2-40B4-BE49-F238E27FC236}">
                  <a16:creationId xmlns:a16="http://schemas.microsoft.com/office/drawing/2014/main" id="{787FC509-25F7-43F6-21C2-9EB6CB9594C3}"/>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55" name="TextBox 54">
            <a:extLst>
              <a:ext uri="{FF2B5EF4-FFF2-40B4-BE49-F238E27FC236}">
                <a16:creationId xmlns:a16="http://schemas.microsoft.com/office/drawing/2014/main" id="{6941ADBF-21D3-1370-BD6E-CEDCFD89DBD4}"/>
              </a:ext>
            </a:extLst>
          </p:cNvPr>
          <p:cNvSpPr txBox="1"/>
          <p:nvPr/>
        </p:nvSpPr>
        <p:spPr>
          <a:xfrm>
            <a:off x="444708" y="226038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Imbalanced</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Learning:</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Predictions</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minor</a:t>
            </a:r>
            <a:r>
              <a:rPr lang="zh-CN" altLang="en-US" sz="3200" dirty="0">
                <a:latin typeface="Colfax" panose="020B0304000000010002" pitchFamily="34" charset="0"/>
              </a:rPr>
              <a:t> </a:t>
            </a:r>
            <a:r>
              <a:rPr lang="en-US" altLang="zh-CN" sz="3200" dirty="0">
                <a:latin typeface="Colfax" panose="020B0304000000010002" pitchFamily="34" charset="0"/>
              </a:rPr>
              <a:t>(continuous)</a:t>
            </a:r>
            <a:r>
              <a:rPr lang="zh-CN" altLang="en-US" sz="3200" dirty="0">
                <a:latin typeface="Colfax" panose="020B0304000000010002" pitchFamily="34" charset="0"/>
              </a:rPr>
              <a:t> </a:t>
            </a:r>
            <a:r>
              <a:rPr lang="en-US" altLang="zh-CN" sz="3200" dirty="0">
                <a:latin typeface="Colfax" panose="020B0304000000010002" pitchFamily="34" charset="0"/>
              </a:rPr>
              <a:t>labels</a:t>
            </a:r>
            <a:r>
              <a:rPr lang="zh-CN" altLang="en-US" sz="3200" dirty="0">
                <a:latin typeface="Colfax" panose="020B0304000000010002" pitchFamily="34" charset="0"/>
              </a:rPr>
              <a:t> </a:t>
            </a:r>
            <a:r>
              <a:rPr lang="en-US" altLang="zh-CN" sz="3200" dirty="0">
                <a:latin typeface="Colfax" panose="020B0304000000010002" pitchFamily="34" charset="0"/>
              </a:rPr>
              <a:t>are</a:t>
            </a:r>
            <a:r>
              <a:rPr lang="zh-CN" altLang="en-US" sz="3200" dirty="0">
                <a:latin typeface="Colfax" panose="020B0304000000010002" pitchFamily="34" charset="0"/>
              </a:rPr>
              <a:t> </a:t>
            </a:r>
            <a:r>
              <a:rPr lang="en-US" altLang="zh-CN" sz="3200" dirty="0">
                <a:latin typeface="Colfax" panose="020B0304000000010002" pitchFamily="34" charset="0"/>
              </a:rPr>
              <a:t>equally</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more</a:t>
            </a:r>
            <a:r>
              <a:rPr lang="zh-CN" altLang="en-US" sz="3200" dirty="0">
                <a:latin typeface="Colfax" panose="020B0304000000010002" pitchFamily="34" charset="0"/>
              </a:rPr>
              <a:t> </a:t>
            </a:r>
            <a:r>
              <a:rPr lang="en-US" altLang="zh-CN" sz="3200" dirty="0">
                <a:latin typeface="Colfax" panose="020B0304000000010002" pitchFamily="34" charset="0"/>
              </a:rPr>
              <a:t>important</a:t>
            </a:r>
            <a:r>
              <a:rPr lang="zh-CN" altLang="en-US" sz="3200" dirty="0">
                <a:latin typeface="Colfax" panose="020B0304000000010002" pitchFamily="34" charset="0"/>
              </a:rPr>
              <a:t> </a:t>
            </a:r>
            <a:r>
              <a:rPr lang="en-US" altLang="zh-CN" sz="3200" dirty="0">
                <a:latin typeface="Colfax" panose="020B0304000000010002" pitchFamily="34" charset="0"/>
              </a:rPr>
              <a:t>than</a:t>
            </a:r>
            <a:r>
              <a:rPr lang="zh-CN" altLang="en-US" sz="3200" dirty="0">
                <a:latin typeface="Colfax" panose="020B0304000000010002" pitchFamily="34" charset="0"/>
              </a:rPr>
              <a:t> </a:t>
            </a:r>
            <a:r>
              <a:rPr lang="en-US" altLang="zh-CN" sz="3200" dirty="0">
                <a:latin typeface="Colfax" panose="020B0304000000010002" pitchFamily="34" charset="0"/>
              </a:rPr>
              <a:t>those</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major</a:t>
            </a:r>
            <a:r>
              <a:rPr lang="zh-CN" altLang="en-US" sz="3200" dirty="0">
                <a:latin typeface="Colfax" panose="020B0304000000010002" pitchFamily="34" charset="0"/>
              </a:rPr>
              <a:t> </a:t>
            </a:r>
            <a:r>
              <a:rPr lang="en-US" altLang="zh-CN" sz="3200" dirty="0">
                <a:latin typeface="Colfax" panose="020B0304000000010002" pitchFamily="34" charset="0"/>
              </a:rPr>
              <a:t>labels.</a:t>
            </a:r>
          </a:p>
        </p:txBody>
      </p:sp>
      <p:sp>
        <p:nvSpPr>
          <p:cNvPr id="57" name="TextBox 56">
            <a:extLst>
              <a:ext uri="{FF2B5EF4-FFF2-40B4-BE49-F238E27FC236}">
                <a16:creationId xmlns:a16="http://schemas.microsoft.com/office/drawing/2014/main" id="{0F208386-9C5E-EAC9-DC11-1ABBC466C241}"/>
              </a:ext>
            </a:extLst>
          </p:cNvPr>
          <p:cNvSpPr txBox="1"/>
          <p:nvPr/>
        </p:nvSpPr>
        <p:spPr>
          <a:xfrm>
            <a:off x="444708" y="681737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Transfer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Learning:</a:t>
            </a:r>
            <a:r>
              <a:rPr lang="zh-CN" altLang="en-US" sz="3200" dirty="0">
                <a:solidFill>
                  <a:srgbClr val="00B050"/>
                </a:solidFill>
                <a:latin typeface="Colfax" panose="020B0304000000010002" pitchFamily="34" charset="0"/>
              </a:rPr>
              <a:t> </a:t>
            </a:r>
            <a:r>
              <a:rPr lang="en-US" altLang="zh-CN" sz="3200" dirty="0">
                <a:latin typeface="Colfax" panose="020B0304000000010002" pitchFamily="34" charset="0"/>
              </a:rPr>
              <a:t>Any</a:t>
            </a:r>
            <a:r>
              <a:rPr lang="zh-CN" altLang="en-US" sz="3200" dirty="0">
                <a:latin typeface="Colfax" panose="020B0304000000010002" pitchFamily="34" charset="0"/>
              </a:rPr>
              <a:t> </a:t>
            </a:r>
            <a:r>
              <a:rPr lang="en-US" altLang="zh-CN" sz="3200" dirty="0">
                <a:latin typeface="Colfax" panose="020B0304000000010002" pitchFamily="34" charset="0"/>
              </a:rPr>
              <a:t>extra</a:t>
            </a:r>
            <a:r>
              <a:rPr lang="zh-CN" altLang="en-US" sz="3200" dirty="0">
                <a:latin typeface="Colfax" panose="020B0304000000010002" pitchFamily="34" charset="0"/>
              </a:rPr>
              <a:t> </a:t>
            </a:r>
            <a:r>
              <a:rPr lang="en-US" altLang="zh-CN" sz="3200" dirty="0">
                <a:latin typeface="Colfax" panose="020B0304000000010002" pitchFamily="34" charset="0"/>
              </a:rPr>
              <a:t>data</a:t>
            </a:r>
            <a:r>
              <a:rPr lang="zh-CN" altLang="en-US" sz="3200" dirty="0">
                <a:latin typeface="Colfax" panose="020B0304000000010002" pitchFamily="34" charset="0"/>
              </a:rPr>
              <a:t> </a:t>
            </a:r>
            <a:r>
              <a:rPr lang="en-US" altLang="zh-CN" sz="3200" dirty="0">
                <a:latin typeface="Colfax" panose="020B0304000000010002" pitchFamily="34" charset="0"/>
              </a:rPr>
              <a:t>points,</a:t>
            </a:r>
            <a:r>
              <a:rPr lang="zh-CN" altLang="en-US" sz="3200" dirty="0">
                <a:latin typeface="Colfax" panose="020B0304000000010002" pitchFamily="34" charset="0"/>
              </a:rPr>
              <a:t> </a:t>
            </a:r>
            <a:r>
              <a:rPr lang="en-US" altLang="zh-CN" sz="3200" dirty="0">
                <a:latin typeface="Colfax" panose="020B0304000000010002" pitchFamily="34" charset="0"/>
              </a:rPr>
              <a:t>no</a:t>
            </a:r>
            <a:r>
              <a:rPr lang="zh-CN" altLang="en-US" sz="3200" dirty="0">
                <a:latin typeface="Colfax" panose="020B0304000000010002" pitchFamily="34" charset="0"/>
              </a:rPr>
              <a:t> </a:t>
            </a:r>
            <a:r>
              <a:rPr lang="en-US" altLang="zh-CN" sz="3200" dirty="0">
                <a:latin typeface="Colfax" panose="020B0304000000010002" pitchFamily="34" charset="0"/>
              </a:rPr>
              <a:t>matter</a:t>
            </a:r>
            <a:r>
              <a:rPr lang="zh-CN" altLang="en-US" sz="3200" dirty="0">
                <a:latin typeface="Colfax" panose="020B0304000000010002" pitchFamily="34" charset="0"/>
              </a:rPr>
              <a:t> </a:t>
            </a:r>
            <a:r>
              <a:rPr lang="en-US" altLang="zh-CN" sz="3200" dirty="0">
                <a:latin typeface="Colfax" panose="020B0304000000010002" pitchFamily="34" charset="0"/>
              </a:rPr>
              <a:t>labeled</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unlabeled,</a:t>
            </a:r>
            <a:r>
              <a:rPr lang="zh-CN" altLang="en-US" sz="3200" dirty="0">
                <a:latin typeface="Colfax" panose="020B0304000000010002" pitchFamily="34" charset="0"/>
              </a:rPr>
              <a:t> </a:t>
            </a:r>
            <a:r>
              <a:rPr lang="en-US" altLang="zh-CN" sz="3200" dirty="0">
                <a:latin typeface="Colfax" panose="020B0304000000010002" pitchFamily="34" charset="0"/>
              </a:rPr>
              <a:t>the</a:t>
            </a:r>
            <a:r>
              <a:rPr lang="zh-CN" altLang="en-US" sz="3200" dirty="0">
                <a:latin typeface="Colfax" panose="020B0304000000010002" pitchFamily="34" charset="0"/>
              </a:rPr>
              <a:t> </a:t>
            </a:r>
            <a:r>
              <a:rPr lang="en-US" altLang="zh-CN" sz="3200" dirty="0">
                <a:latin typeface="Colfax" panose="020B0304000000010002" pitchFamily="34" charset="0"/>
              </a:rPr>
              <a:t>same</a:t>
            </a:r>
            <a:r>
              <a:rPr lang="zh-CN" altLang="en-US" sz="3200" dirty="0">
                <a:latin typeface="Colfax" panose="020B0304000000010002" pitchFamily="34" charset="0"/>
              </a:rPr>
              <a:t> </a:t>
            </a:r>
            <a:r>
              <a:rPr lang="en-US" altLang="zh-CN" sz="3200" dirty="0">
                <a:latin typeface="Colfax" panose="020B0304000000010002" pitchFamily="34" charset="0"/>
              </a:rPr>
              <a:t>domain</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different</a:t>
            </a:r>
            <a:r>
              <a:rPr lang="zh-CN" altLang="en-US" sz="3200" dirty="0">
                <a:latin typeface="Colfax" panose="020B0304000000010002" pitchFamily="34" charset="0"/>
              </a:rPr>
              <a:t> </a:t>
            </a:r>
            <a:r>
              <a:rPr lang="en-US" altLang="zh-CN" sz="3200" dirty="0">
                <a:latin typeface="Colfax" panose="020B0304000000010002" pitchFamily="34" charset="0"/>
              </a:rPr>
              <a:t>domains,</a:t>
            </a:r>
            <a:r>
              <a:rPr lang="zh-CN" altLang="en-US" sz="3200" dirty="0">
                <a:latin typeface="Colfax" panose="020B0304000000010002" pitchFamily="34" charset="0"/>
              </a:rPr>
              <a:t> </a:t>
            </a:r>
            <a:r>
              <a:rPr lang="en-US" altLang="zh-CN" sz="3200" dirty="0">
                <a:latin typeface="Colfax" panose="020B0304000000010002" pitchFamily="34" charset="0"/>
              </a:rPr>
              <a:t>could</a:t>
            </a:r>
            <a:r>
              <a:rPr lang="zh-CN" altLang="en-US" sz="3200" dirty="0">
                <a:latin typeface="Colfax" panose="020B0304000000010002" pitchFamily="34" charset="0"/>
              </a:rPr>
              <a:t> </a:t>
            </a:r>
            <a:r>
              <a:rPr lang="en-US" altLang="zh-CN" sz="3200" dirty="0">
                <a:latin typeface="Colfax" panose="020B0304000000010002" pitchFamily="34" charset="0"/>
              </a:rPr>
              <a:t>be</a:t>
            </a:r>
            <a:r>
              <a:rPr lang="zh-CN" altLang="en-US" sz="3200" dirty="0">
                <a:latin typeface="Colfax" panose="020B0304000000010002" pitchFamily="34" charset="0"/>
              </a:rPr>
              <a:t> </a:t>
            </a:r>
            <a:r>
              <a:rPr lang="en-US" altLang="zh-CN" sz="3200" dirty="0">
                <a:latin typeface="Colfax" panose="020B0304000000010002" pitchFamily="34" charset="0"/>
              </a:rPr>
              <a:t>useful.</a:t>
            </a:r>
          </a:p>
        </p:txBody>
      </p:sp>
      <p:grpSp>
        <p:nvGrpSpPr>
          <p:cNvPr id="7" name="Group 6">
            <a:extLst>
              <a:ext uri="{FF2B5EF4-FFF2-40B4-BE49-F238E27FC236}">
                <a16:creationId xmlns:a16="http://schemas.microsoft.com/office/drawing/2014/main" id="{8624A728-ECC7-E77B-D219-A32712AC43BD}"/>
              </a:ext>
            </a:extLst>
          </p:cNvPr>
          <p:cNvGrpSpPr>
            <a:grpSpLocks noChangeAspect="1"/>
          </p:cNvGrpSpPr>
          <p:nvPr/>
        </p:nvGrpSpPr>
        <p:grpSpPr>
          <a:xfrm>
            <a:off x="12201579" y="2922742"/>
            <a:ext cx="3762248" cy="5500069"/>
            <a:chOff x="884085" y="1752600"/>
            <a:chExt cx="2461197" cy="3598049"/>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3116B8-1D5D-FFD2-17C0-B729F6112E72}"/>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373116B8-1D5D-FFD2-17C0-B729F6112E72}"/>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2"/>
                  <a:stretch>
                    <a:fillRect l="-20513" r="-15385"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D6B2E06-4CC5-71E3-8D98-B2158BF718BB}"/>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3"/>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5BD87B7-29F6-EEBC-7C9F-D7AA8CEEE335}"/>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E5BD87B7-29F6-EEBC-7C9F-D7AA8CEEE335}"/>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4"/>
                  <a:stretch>
                    <a:fillRect l="-22857" r="-22857"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8FE1EAB-3213-89C2-1DCB-5A9CBD43B95E}"/>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5"/>
                  <a:stretch>
                    <a:fillRect l="-22857" t="-12000" r="-25714" b="-2600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05CCED1-3108-45E7-28E0-5F14FB821E6E}"/>
                </a:ext>
              </a:extLst>
            </p:cNvPr>
            <p:cNvCxnSpPr>
              <a:cxnSpLocks/>
              <a:stCxn id="10" idx="2"/>
              <a:endCxn id="14"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05ED585-784E-1C79-EACA-69EDC520DB29}"/>
                </a:ext>
              </a:extLst>
            </p:cNvPr>
            <p:cNvCxnSpPr>
              <a:cxnSpLocks/>
              <a:stCxn id="14" idx="2"/>
              <a:endCxn id="16"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7FFEF27-79E0-E3CB-B75E-2E591D148D21}"/>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6"/>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D7E0925-CFA8-F1C9-0D38-04DD1C331755}"/>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7"/>
                  <a:stretch>
                    <a:fillRect l="-23529" r="-20588" b="-26667"/>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732A90A6-7AC6-48B6-1FBB-6ABC69EDBA28}"/>
                </a:ext>
              </a:extLst>
            </p:cNvPr>
            <p:cNvCxnSpPr>
              <a:cxnSpLocks/>
              <a:stCxn id="16" idx="2"/>
              <a:endCxn id="15"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42ABBFF-7D97-795A-6983-C892928C8583}"/>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690AEA-C926-A606-99C0-3753D5FDE4B1}"/>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46" name="TextBox 45">
                  <a:extLst>
                    <a:ext uri="{FF2B5EF4-FFF2-40B4-BE49-F238E27FC236}">
                      <a16:creationId xmlns:a16="http://schemas.microsoft.com/office/drawing/2014/main" id="{0F690AEA-C926-A606-99C0-3753D5FDE4B1}"/>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8"/>
                  <a:stretch>
                    <a:fillRect l="-15094"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A174D47-BA00-1342-941A-C5C68EFA2E9F}"/>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9"/>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C61B7ED-4327-3AF4-2ED8-42E380EB5EDE}"/>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52" name="TextBox 51">
                  <a:extLst>
                    <a:ext uri="{FF2B5EF4-FFF2-40B4-BE49-F238E27FC236}">
                      <a16:creationId xmlns:a16="http://schemas.microsoft.com/office/drawing/2014/main" id="{5C61B7ED-4327-3AF4-2ED8-42E380EB5EDE}"/>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0"/>
                  <a:stretch>
                    <a:fillRect l="-16327" t="-12000" r="-2041" b="-26000"/>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45E67FBA-E277-4254-B511-600F7C2D69B1}"/>
                </a:ext>
              </a:extLst>
            </p:cNvPr>
            <p:cNvCxnSpPr>
              <a:cxnSpLocks/>
              <a:stCxn id="10" idx="3"/>
              <a:endCxn id="46"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20433A-D947-12DC-7404-CD31607285B7}"/>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170B7A6-FA85-3F57-6692-99BBF64C9B6C}"/>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1"/>
                  <a:stretch>
                    <a:fillRect l="-38710" r="-35484" b="-3555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5D21111A-02B8-9B6B-755D-6C36051085BC}"/>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5913110-B047-E499-D850-085F1B3756FC}"/>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2"/>
                  <a:stretch>
                    <a:fillRect l="-23529" r="-20588" b="-26667"/>
                  </a:stretch>
                </a:blipFill>
              </p:spPr>
              <p:txBody>
                <a:bodyPr/>
                <a:lstStyle/>
                <a:p>
                  <a:r>
                    <a:rPr lang="en-US">
                      <a:noFill/>
                    </a:rPr>
                    <a:t> </a:t>
                  </a:r>
                </a:p>
              </p:txBody>
            </p:sp>
          </mc:Fallback>
        </mc:AlternateContent>
        <p:cxnSp>
          <p:nvCxnSpPr>
            <p:cNvPr id="63" name="Elbow Connector 62">
              <a:extLst>
                <a:ext uri="{FF2B5EF4-FFF2-40B4-BE49-F238E27FC236}">
                  <a16:creationId xmlns:a16="http://schemas.microsoft.com/office/drawing/2014/main" id="{0895B0C0-B582-6B75-4822-26737388B901}"/>
                </a:ext>
              </a:extLst>
            </p:cNvPr>
            <p:cNvCxnSpPr>
              <a:cxnSpLocks/>
              <a:stCxn id="52" idx="2"/>
              <a:endCxn id="15"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D6E8FE9-3A06-F5FA-7206-23D46654C6FD}"/>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5855A32B-D1BB-F74E-1275-4C9C45B4876C}"/>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
        <p:nvSpPr>
          <p:cNvPr id="67" name="TextBox 66">
            <a:extLst>
              <a:ext uri="{FF2B5EF4-FFF2-40B4-BE49-F238E27FC236}">
                <a16:creationId xmlns:a16="http://schemas.microsoft.com/office/drawing/2014/main" id="{DCD218D2-AD20-E067-D5DA-8680704F4D88}"/>
              </a:ext>
            </a:extLst>
          </p:cNvPr>
          <p:cNvSpPr txBox="1"/>
          <p:nvPr/>
        </p:nvSpPr>
        <p:spPr>
          <a:xfrm>
            <a:off x="8866315" y="3786719"/>
            <a:ext cx="3533936" cy="830997"/>
          </a:xfrm>
          <a:prstGeom prst="rect">
            <a:avLst/>
          </a:prstGeom>
          <a:noFill/>
        </p:spPr>
        <p:txBody>
          <a:bodyPr wrap="square">
            <a:spAutoFit/>
          </a:bodyPr>
          <a:lstStyle/>
          <a:p>
            <a:r>
              <a:rPr lang="en-US" altLang="zh-CN" sz="2400" b="1" dirty="0">
                <a:solidFill>
                  <a:schemeClr val="bg2">
                    <a:lumMod val="10000"/>
                  </a:schemeClr>
                </a:solidFill>
                <a:latin typeface="Colfax" panose="020B0304000000010002" pitchFamily="34" charset="0"/>
              </a:rPr>
              <a:t>Graph</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representation</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learning</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(via</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GNNs)</a:t>
            </a:r>
          </a:p>
        </p:txBody>
      </p:sp>
      <p:sp>
        <p:nvSpPr>
          <p:cNvPr id="68" name="TextBox 67">
            <a:extLst>
              <a:ext uri="{FF2B5EF4-FFF2-40B4-BE49-F238E27FC236}">
                <a16:creationId xmlns:a16="http://schemas.microsoft.com/office/drawing/2014/main" id="{C3E240F3-FEB1-4F97-DB05-E221CF2C4A75}"/>
              </a:ext>
            </a:extLst>
          </p:cNvPr>
          <p:cNvSpPr txBox="1"/>
          <p:nvPr/>
        </p:nvSpPr>
        <p:spPr>
          <a:xfrm>
            <a:off x="8974742" y="5547051"/>
            <a:ext cx="3533936" cy="461665"/>
          </a:xfrm>
          <a:prstGeom prst="rect">
            <a:avLst/>
          </a:prstGeom>
          <a:noFill/>
        </p:spPr>
        <p:txBody>
          <a:bodyPr wrap="square">
            <a:spAutoFit/>
          </a:bodyPr>
          <a:lstStyle/>
          <a:p>
            <a:r>
              <a:rPr lang="en-US" altLang="zh-CN" sz="2400" b="1" dirty="0">
                <a:solidFill>
                  <a:schemeClr val="bg2">
                    <a:lumMod val="10000"/>
                  </a:schemeClr>
                </a:solidFill>
                <a:latin typeface="Colfax" panose="020B0304000000010002" pitchFamily="34" charset="0"/>
              </a:rPr>
              <a:t>Regression</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function</a:t>
            </a:r>
          </a:p>
        </p:txBody>
      </p:sp>
      <p:cxnSp>
        <p:nvCxnSpPr>
          <p:cNvPr id="70" name="Straight Connector 69">
            <a:extLst>
              <a:ext uri="{FF2B5EF4-FFF2-40B4-BE49-F238E27FC236}">
                <a16:creationId xmlns:a16="http://schemas.microsoft.com/office/drawing/2014/main" id="{E786A3EC-C943-E522-7326-FBE9BCE64522}"/>
              </a:ext>
            </a:extLst>
          </p:cNvPr>
          <p:cNvCxnSpPr>
            <a:endCxn id="24" idx="1"/>
          </p:cNvCxnSpPr>
          <p:nvPr/>
        </p:nvCxnSpPr>
        <p:spPr>
          <a:xfrm>
            <a:off x="12154620" y="4157597"/>
            <a:ext cx="669074" cy="5893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27A906C-AC95-4F7C-EB9E-19A8559F9D05}"/>
              </a:ext>
            </a:extLst>
          </p:cNvPr>
          <p:cNvCxnSpPr/>
          <p:nvPr/>
        </p:nvCxnSpPr>
        <p:spPr>
          <a:xfrm>
            <a:off x="12110747" y="5780468"/>
            <a:ext cx="669074" cy="5893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CFE6421E-2263-D336-7A25-C7175873976E}"/>
              </a:ext>
            </a:extLst>
          </p:cNvPr>
          <p:cNvSpPr txBox="1"/>
          <p:nvPr/>
        </p:nvSpPr>
        <p:spPr>
          <a:xfrm>
            <a:off x="8832769" y="1052715"/>
            <a:ext cx="7053050" cy="1815882"/>
          </a:xfrm>
          <a:prstGeom prst="rect">
            <a:avLst/>
          </a:prstGeom>
          <a:noFill/>
          <a:ln w="19050">
            <a:solidFill>
              <a:schemeClr val="bg2">
                <a:lumMod val="10000"/>
              </a:schemeClr>
            </a:solidFill>
            <a:prstDash val="dash"/>
          </a:ln>
        </p:spPr>
        <p:txBody>
          <a:bodyPr wrap="square">
            <a:spAutoFit/>
          </a:bodyPr>
          <a:lstStyle/>
          <a:p>
            <a:r>
              <a:rPr lang="en-US" altLang="zh-CN" sz="2800" dirty="0">
                <a:solidFill>
                  <a:schemeClr val="bg2">
                    <a:lumMod val="10000"/>
                  </a:schemeClr>
                </a:solidFill>
                <a:latin typeface="Colfax" panose="020B0304000000010002" pitchFamily="34" charset="0"/>
              </a:rPr>
              <a:t>Techniques used to </a:t>
            </a:r>
            <a:r>
              <a:rPr lang="en-US" altLang="zh-CN" sz="2800" b="1" dirty="0">
                <a:solidFill>
                  <a:schemeClr val="accent1"/>
                </a:solidFill>
                <a:latin typeface="Colfax" panose="020B0304000000010002" pitchFamily="34" charset="0"/>
              </a:rPr>
              <a:t>increase the amount of data</a:t>
            </a:r>
            <a:r>
              <a:rPr lang="en-US" altLang="zh-CN" sz="2800" dirty="0">
                <a:solidFill>
                  <a:schemeClr val="accent1"/>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by adding slightly modified copies of existing data or newly created synthetic data from existing data.</a:t>
            </a:r>
          </a:p>
        </p:txBody>
      </p:sp>
    </p:spTree>
    <p:extLst>
      <p:ext uri="{BB962C8B-B14F-4D97-AF65-F5344CB8AC3E}">
        <p14:creationId xmlns:p14="http://schemas.microsoft.com/office/powerpoint/2010/main" val="142092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7E6C6F-A35D-44C6-CE83-00791A1C1075}"/>
              </a:ext>
            </a:extLst>
          </p:cNvPr>
          <p:cNvSpPr/>
          <p:nvPr/>
        </p:nvSpPr>
        <p:spPr>
          <a:xfrm>
            <a:off x="6864726" y="2308027"/>
            <a:ext cx="8584935" cy="1388571"/>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Graph</a:t>
            </a:r>
            <a:r>
              <a:rPr lang="zh-CN" altLang="en-US" dirty="0"/>
              <a:t> </a:t>
            </a:r>
            <a:r>
              <a:rPr lang="en-US" altLang="zh-CN" dirty="0"/>
              <a:t>Regression</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181614" y="2292819"/>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921507" y="2292819"/>
            <a:ext cx="8514612" cy="5509200"/>
          </a:xfrm>
          <a:prstGeom prst="rect">
            <a:avLst/>
          </a:prstGeom>
          <a:noFill/>
        </p:spPr>
        <p:txBody>
          <a:bodyPr wrap="square" rtlCol="0">
            <a:spAutoFit/>
          </a:bodyPr>
          <a:lstStyle/>
          <a:p>
            <a:r>
              <a:rPr lang="en-US" altLang="zh-CN" sz="3200" b="1" dirty="0">
                <a:solidFill>
                  <a:schemeClr val="bg1"/>
                </a:solidFill>
                <a:latin typeface="Helvetica Neue"/>
                <a:cs typeface="Helvetica Neue"/>
              </a:rPr>
              <a:t>for</a:t>
            </a:r>
            <a:r>
              <a:rPr lang="zh-CN" altLang="en-US" sz="3200" b="1" dirty="0">
                <a:solidFill>
                  <a:schemeClr val="bg1"/>
                </a:solidFill>
                <a:latin typeface="Helvetica Neue"/>
                <a:cs typeface="Helvetica Neue"/>
              </a:rPr>
              <a:t> </a:t>
            </a:r>
            <a:r>
              <a:rPr lang="en-US" altLang="zh-CN" sz="3200" b="1" dirty="0">
                <a:solidFill>
                  <a:schemeClr val="bg1"/>
                </a:solidFill>
                <a:latin typeface="Helvetica Neue"/>
                <a:cs typeface="Helvetica Neue"/>
              </a:rPr>
              <a:t>Supervised Learning:</a:t>
            </a:r>
            <a:r>
              <a:rPr lang="zh-CN" altLang="en-US" sz="3200" b="1" dirty="0">
                <a:solidFill>
                  <a:schemeClr val="bg1"/>
                </a:solidFill>
                <a:latin typeface="Helvetica Neue"/>
                <a:cs typeface="Helvetica Neue"/>
              </a:rPr>
              <a:t> </a:t>
            </a:r>
            <a:r>
              <a:rPr lang="en-US" altLang="zh-CN" sz="3200" dirty="0">
                <a:solidFill>
                  <a:schemeClr val="bg1"/>
                </a:solidFill>
                <a:latin typeface="Helvetica Neue"/>
                <a:cs typeface="Helvetica Neue"/>
              </a:rPr>
              <a:t>Training sets of ~500 examples are too limited.</a:t>
            </a:r>
          </a:p>
          <a:p>
            <a:endParaRPr lang="en-US" altLang="zh-CN" sz="3200" dirty="0">
              <a:latin typeface="Helvetica Neue"/>
              <a:cs typeface="Helvetica Neue"/>
            </a:endParaRPr>
          </a:p>
          <a:p>
            <a:endParaRPr lang="en-US" altLang="zh-CN" sz="3200" dirty="0">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Imbalanced Learning: </a:t>
            </a:r>
            <a:r>
              <a:rPr lang="en-US" altLang="zh-CN" sz="3200" dirty="0">
                <a:solidFill>
                  <a:schemeClr val="bg2"/>
                </a:solidFill>
                <a:latin typeface="Helvetica Neue"/>
                <a:cs typeface="Helvetica Neue"/>
              </a:rPr>
              <a:t>Predictions on minor (continuous) labels are equally or more important than those on major labels.</a:t>
            </a:r>
          </a:p>
          <a:p>
            <a:endParaRPr lang="en-US" sz="3200" dirty="0">
              <a:solidFill>
                <a:schemeClr val="bg2"/>
              </a:solidFill>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Transfer Learning: </a:t>
            </a:r>
            <a:r>
              <a:rPr lang="en-US" altLang="zh-CN" sz="3200" dirty="0">
                <a:solidFill>
                  <a:schemeClr val="bg2"/>
                </a:solidFill>
                <a:latin typeface="Helvetica Neue"/>
                <a:cs typeface="Helvetica Neue"/>
              </a:rPr>
              <a:t>Any extra data points, no matter labeled or unlabeled, the same domain or different domains, can be useful.</a:t>
            </a:r>
            <a:endParaRPr lang="en-US" sz="3200" dirty="0">
              <a:solidFill>
                <a:schemeClr val="bg2"/>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9</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297149" y="2368504"/>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6151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22024</TotalTime>
  <Words>3859</Words>
  <Application>Microsoft Macintosh PowerPoint</Application>
  <PresentationFormat>Custom</PresentationFormat>
  <Paragraphs>1124</Paragraphs>
  <Slides>43</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Kaiti TC</vt:lpstr>
      <vt:lpstr>Arial</vt:lpstr>
      <vt:lpstr>Avenir Medium</vt:lpstr>
      <vt:lpstr>Calibri</vt:lpstr>
      <vt:lpstr>Cambria Math</vt:lpstr>
      <vt:lpstr>Colfax</vt:lpstr>
      <vt:lpstr>Courier New</vt:lpstr>
      <vt:lpstr>Georgia</vt:lpstr>
      <vt:lpstr>Helvetica Neue</vt:lpstr>
      <vt:lpstr>Helvetica Neue Light</vt:lpstr>
      <vt:lpstr>Times New Roman</vt:lpstr>
      <vt:lpstr>Wingdings</vt:lpstr>
      <vt:lpstr>16x9_Template_Shell_Basics</vt:lpstr>
      <vt:lpstr>PowerPoint Presentation</vt:lpstr>
      <vt:lpstr>PowerPoint Presentation</vt:lpstr>
      <vt:lpstr>PowerPoint Presentation</vt:lpstr>
      <vt:lpstr>PowerPoint Presentation</vt:lpstr>
      <vt:lpstr>Data Augmentation</vt:lpstr>
      <vt:lpstr>Data Augmentation</vt:lpstr>
      <vt:lpstr>Data Augmentation for GNNs</vt:lpstr>
      <vt:lpstr>PowerPoint Presentation</vt:lpstr>
      <vt:lpstr>Data Augmentation for Graph Regression</vt:lpstr>
      <vt:lpstr>Graph Rationalization with Environment-based Augmentations</vt:lpstr>
      <vt:lpstr>What is Rationale?</vt:lpstr>
      <vt:lpstr>Graph Rationalization</vt:lpstr>
      <vt:lpstr>Baseline: Rationalization Improves Label Prediction</vt:lpstr>
      <vt:lpstr>Creating More Data Examples for Rationalization</vt:lpstr>
      <vt:lpstr>GREA: Graph Rationale/Environment-based Augmentation</vt:lpstr>
      <vt:lpstr>Augmentation in Latent Space</vt:lpstr>
      <vt:lpstr>Experiments: Polymer Property Prediction (Regression)</vt:lpstr>
      <vt:lpstr>Experiments: Molecule Property Prediction (Classification)</vt:lpstr>
      <vt:lpstr>Insights on Graph Rationalization</vt:lpstr>
      <vt:lpstr>Data Augmentation for Graph Regression</vt:lpstr>
      <vt:lpstr>Semi-Supervised Graph Imbalanced Regression</vt:lpstr>
      <vt:lpstr>Imbalanced Label Distribution</vt:lpstr>
      <vt:lpstr>Step 1: Self-Training for Imbalanced Learning</vt:lpstr>
      <vt:lpstr>Step 1: Self-Training for Imbalanced Learning</vt:lpstr>
      <vt:lpstr>Step 2: Label-Anchored Augmentation for Balancing</vt:lpstr>
      <vt:lpstr>Step 2: Label-Anchored Augmentation for Balancing</vt:lpstr>
      <vt:lpstr>Framework &amp; Optimization</vt:lpstr>
      <vt:lpstr>Experiments: Imbalanced Graph Regression</vt:lpstr>
      <vt:lpstr>Experiments: Molecule Property Prediction</vt:lpstr>
      <vt:lpstr>Experiments: Polymer Property Prediction</vt:lpstr>
      <vt:lpstr>Experiments: Ablation Study</vt:lpstr>
      <vt:lpstr>Data Augmentation for Graph Regression</vt:lpstr>
      <vt:lpstr>Data-Centric Learning from Unlabeled Graphs with Diffusion Model</vt:lpstr>
      <vt:lpstr>Transfer Learning</vt:lpstr>
      <vt:lpstr>Parameter-Centric Transfer</vt:lpstr>
      <vt:lpstr>PowerPoint Presentation</vt:lpstr>
      <vt:lpstr>Data-Centric Transfer</vt:lpstr>
      <vt:lpstr>PowerPoint Presentation</vt:lpstr>
      <vt:lpstr>PowerPoint Presentation</vt:lpstr>
      <vt:lpstr>Insights on Data-Centric Transfer</vt:lpstr>
      <vt:lpstr>Polymer Science</vt:lpstr>
      <vt:lpstr>Conclusions</vt:lpstr>
      <vt:lpstr>Welcome to visit our lab!</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2952</cp:revision>
  <cp:lastPrinted>2016-04-21T19:59:33Z</cp:lastPrinted>
  <dcterms:created xsi:type="dcterms:W3CDTF">2013-10-17T20:28:19Z</dcterms:created>
  <dcterms:modified xsi:type="dcterms:W3CDTF">2024-07-02T18:38:24Z</dcterms:modified>
</cp:coreProperties>
</file>